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9.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2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5.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6.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27.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28.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29.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30.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31.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32.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33.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34.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35.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36.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37.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38.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39.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40.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41.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42.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43.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44.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notesSlides/notesSlide45.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notesSlides/notesSlide46.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60.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2"/>
  </p:notesMasterIdLst>
  <p:handoutMasterIdLst>
    <p:handoutMasterId r:id="rId73"/>
  </p:handoutMasterIdLst>
  <p:sldIdLst>
    <p:sldId id="430" r:id="rId5"/>
    <p:sldId id="431" r:id="rId6"/>
    <p:sldId id="582" r:id="rId7"/>
    <p:sldId id="581" r:id="rId8"/>
    <p:sldId id="513" r:id="rId9"/>
    <p:sldId id="574" r:id="rId10"/>
    <p:sldId id="515" r:id="rId11"/>
    <p:sldId id="516" r:id="rId12"/>
    <p:sldId id="517" r:id="rId13"/>
    <p:sldId id="518" r:id="rId14"/>
    <p:sldId id="519" r:id="rId15"/>
    <p:sldId id="520" r:id="rId16"/>
    <p:sldId id="521" r:id="rId17"/>
    <p:sldId id="522" r:id="rId18"/>
    <p:sldId id="523" r:id="rId19"/>
    <p:sldId id="524" r:id="rId20"/>
    <p:sldId id="525" r:id="rId21"/>
    <p:sldId id="526" r:id="rId22"/>
    <p:sldId id="575" r:id="rId23"/>
    <p:sldId id="545" r:id="rId24"/>
    <p:sldId id="576" r:id="rId25"/>
    <p:sldId id="547" r:id="rId26"/>
    <p:sldId id="548" r:id="rId27"/>
    <p:sldId id="549" r:id="rId28"/>
    <p:sldId id="550" r:id="rId29"/>
    <p:sldId id="551" r:id="rId30"/>
    <p:sldId id="552" r:id="rId31"/>
    <p:sldId id="553" r:id="rId32"/>
    <p:sldId id="554" r:id="rId33"/>
    <p:sldId id="555" r:id="rId34"/>
    <p:sldId id="556" r:id="rId35"/>
    <p:sldId id="557" r:id="rId36"/>
    <p:sldId id="558" r:id="rId37"/>
    <p:sldId id="559" r:id="rId38"/>
    <p:sldId id="560" r:id="rId39"/>
    <p:sldId id="561" r:id="rId40"/>
    <p:sldId id="562" r:id="rId41"/>
    <p:sldId id="563" r:id="rId42"/>
    <p:sldId id="564" r:id="rId43"/>
    <p:sldId id="565" r:id="rId44"/>
    <p:sldId id="577" r:id="rId45"/>
    <p:sldId id="567" r:id="rId46"/>
    <p:sldId id="568" r:id="rId47"/>
    <p:sldId id="569" r:id="rId48"/>
    <p:sldId id="570" r:id="rId49"/>
    <p:sldId id="571" r:id="rId50"/>
    <p:sldId id="579" r:id="rId51"/>
    <p:sldId id="528" r:id="rId52"/>
    <p:sldId id="529" r:id="rId53"/>
    <p:sldId id="530" r:id="rId54"/>
    <p:sldId id="531" r:id="rId55"/>
    <p:sldId id="532" r:id="rId56"/>
    <p:sldId id="533" r:id="rId57"/>
    <p:sldId id="534" r:id="rId58"/>
    <p:sldId id="578" r:id="rId59"/>
    <p:sldId id="535" r:id="rId60"/>
    <p:sldId id="536" r:id="rId61"/>
    <p:sldId id="537" r:id="rId62"/>
    <p:sldId id="538" r:id="rId63"/>
    <p:sldId id="539" r:id="rId64"/>
    <p:sldId id="540" r:id="rId65"/>
    <p:sldId id="541" r:id="rId66"/>
    <p:sldId id="542" r:id="rId67"/>
    <p:sldId id="543" r:id="rId68"/>
    <p:sldId id="544" r:id="rId69"/>
    <p:sldId id="392" r:id="rId70"/>
    <p:sldId id="279"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3F79"/>
    <a:srgbClr val="692D56"/>
    <a:srgbClr val="682252"/>
    <a:srgbClr val="A44687"/>
    <a:srgbClr val="008080"/>
    <a:srgbClr val="5E20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68" autoAdjust="0"/>
    <p:restoredTop sz="81193" autoAdjust="0"/>
  </p:normalViewPr>
  <p:slideViewPr>
    <p:cSldViewPr>
      <p:cViewPr varScale="1">
        <p:scale>
          <a:sx n="60" d="100"/>
          <a:sy n="60" d="100"/>
        </p:scale>
        <p:origin x="1206" y="66"/>
      </p:cViewPr>
      <p:guideLst>
        <p:guide orient="horz" pos="2160"/>
        <p:guide pos="2880"/>
      </p:guideLst>
    </p:cSldViewPr>
  </p:slideViewPr>
  <p:outlineViewPr>
    <p:cViewPr>
      <p:scale>
        <a:sx n="33" d="100"/>
        <a:sy n="33" d="100"/>
      </p:scale>
      <p:origin x="0" y="3689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2" d="100"/>
          <a:sy n="82" d="100"/>
        </p:scale>
        <p:origin x="-20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CF6D54-13FE-4331-920C-3902CC4B38FB}" type="datetimeFigureOut">
              <a:rPr lang="en-US" smtClean="0"/>
              <a:pPr/>
              <a:t>4/7/2016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AA43ED-30EE-4A47-8A12-3C1BA09B6988}" type="slidenum">
              <a:rPr lang="en-US" smtClean="0"/>
              <a:pPr/>
              <a:t>‹#›</a:t>
            </a:fld>
            <a:endParaRPr lang="en-US" dirty="0"/>
          </a:p>
        </p:txBody>
      </p:sp>
    </p:spTree>
    <p:extLst>
      <p:ext uri="{BB962C8B-B14F-4D97-AF65-F5344CB8AC3E}">
        <p14:creationId xmlns:p14="http://schemas.microsoft.com/office/powerpoint/2010/main" val="618458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03A1FB-12CB-49E6-809F-DA2D2089BF59}" type="datetimeFigureOut">
              <a:rPr lang="en-US" smtClean="0"/>
              <a:pPr/>
              <a:t>4/7/2016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8B6E77-EC63-4CD7-8F8A-914122582C5F}" type="slidenum">
              <a:rPr lang="en-US" smtClean="0"/>
              <a:pPr/>
              <a:t>‹#›</a:t>
            </a:fld>
            <a:endParaRPr lang="en-US" dirty="0"/>
          </a:p>
        </p:txBody>
      </p:sp>
    </p:spTree>
    <p:extLst>
      <p:ext uri="{BB962C8B-B14F-4D97-AF65-F5344CB8AC3E}">
        <p14:creationId xmlns:p14="http://schemas.microsoft.com/office/powerpoint/2010/main" val="3414648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update.external.hp.com/qualitycenter/qc110/mictools/sprinter/index.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Welcome to the session </a:t>
            </a:r>
            <a:r>
              <a:rPr lang="en-US" baseline="0" dirty="0" smtClean="0"/>
              <a:t>“</a:t>
            </a:r>
            <a:r>
              <a:rPr lang="en-US" sz="1200" b="1" dirty="0" smtClean="0">
                <a:ea typeface="Adobe Fan Heiti Std B" pitchFamily="34" charset="-128"/>
                <a:cs typeface="Arial" pitchFamily="34" charset="0"/>
              </a:rPr>
              <a:t>ALM – Overview of All Modules”</a:t>
            </a:r>
          </a:p>
        </p:txBody>
      </p:sp>
      <p:sp>
        <p:nvSpPr>
          <p:cNvPr id="4" name="Slide Number Placeholder 3"/>
          <p:cNvSpPr>
            <a:spLocks noGrp="1"/>
          </p:cNvSpPr>
          <p:nvPr>
            <p:ph type="sldNum" sz="quarter" idx="10"/>
          </p:nvPr>
        </p:nvSpPr>
        <p:spPr/>
        <p:txBody>
          <a:bodyPr/>
          <a:lstStyle/>
          <a:p>
            <a:fld id="{6A8B6E77-EC63-4CD7-8F8A-914122582C5F}" type="slidenum">
              <a:rPr lang="en-US" smtClean="0"/>
              <a:pPr/>
              <a:t>1</a:t>
            </a:fld>
            <a:endParaRPr lang="en-US" dirty="0"/>
          </a:p>
        </p:txBody>
      </p:sp>
    </p:spTree>
    <p:extLst>
      <p:ext uri="{BB962C8B-B14F-4D97-AF65-F5344CB8AC3E}">
        <p14:creationId xmlns:p14="http://schemas.microsoft.com/office/powerpoint/2010/main" val="3968593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IN" dirty="0" smtClean="0"/>
              <a:t>Speaker Notes :</a:t>
            </a:r>
          </a:p>
          <a:p>
            <a:endParaRPr lang="en-IN" dirty="0" smtClean="0"/>
          </a:p>
          <a:p>
            <a:r>
              <a:rPr lang="en-IN" dirty="0" smtClean="0"/>
              <a:t>Here,</a:t>
            </a:r>
            <a:r>
              <a:rPr lang="en-IN" baseline="0" dirty="0" smtClean="0"/>
              <a:t> you will learn about how ALM can be used for Requirements Management. </a:t>
            </a:r>
            <a:endParaRPr lang="en-IN" dirty="0" smtClean="0"/>
          </a:p>
          <a:p>
            <a:endParaRPr lang="en-I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IN" sz="1400" dirty="0" smtClean="0"/>
              <a:t>Requirements describe in detail what needs to be achieved to meet the objectives of the application under development.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IN" sz="1400" dirty="0" smtClean="0"/>
              <a:t>Requirements can</a:t>
            </a:r>
            <a:r>
              <a:rPr lang="en-IN" sz="1400" baseline="0" dirty="0" smtClean="0"/>
              <a:t> be of different types as specified in the requirement tree namely business requirements, functional requirements, testing requirements, performance requirements and group requirements. </a:t>
            </a:r>
            <a:endParaRPr lang="en-IN" sz="14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IN" sz="1400" dirty="0" smtClean="0"/>
              <a:t>You</a:t>
            </a:r>
            <a:r>
              <a:rPr lang="en-IN" sz="1400" baseline="0" dirty="0" smtClean="0"/>
              <a:t> define the requirements for a release cycle in ALM by creating a requirements tree in the requirement module.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IN" sz="140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IN" sz="1400" baseline="0" dirty="0" smtClean="0"/>
              <a:t>This is a hierarchical representation of your requirements.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IN" sz="140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IN" sz="1400" baseline="0" dirty="0" smtClean="0"/>
              <a:t>You can group and sort requirements in the tree, monitor the progress in meeting requirements and generate detailed reports and graphs .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IN" sz="140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IN" sz="1400" baseline="0" dirty="0" smtClean="0"/>
              <a:t>You will then assign the requirements to a cycle in the release tree.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IN" sz="140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IN" sz="1400" baseline="0" dirty="0" smtClean="0"/>
              <a:t>You will also learn how to convert requirements to tests. </a:t>
            </a:r>
            <a:endParaRPr lang="en-IN" sz="1400" dirty="0" smtClean="0"/>
          </a:p>
          <a:p>
            <a:endParaRPr lang="en-I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IN" sz="1400" dirty="0" smtClean="0"/>
              <a:t>Thus,</a:t>
            </a:r>
            <a:r>
              <a:rPr lang="en-IN" sz="1400" baseline="0" dirty="0" smtClean="0"/>
              <a:t> </a:t>
            </a:r>
            <a:r>
              <a:rPr lang="en-IN" sz="1400" dirty="0" smtClean="0"/>
              <a:t>ALM defines, manages and track requirements at all stages of the application lifecycle management</a:t>
            </a:r>
            <a:r>
              <a:rPr lang="en-IN" sz="1400" baseline="0" dirty="0" smtClean="0"/>
              <a:t>.</a:t>
            </a:r>
            <a:endParaRPr lang="en-IN" sz="14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10</a:t>
            </a:fld>
            <a:endParaRPr lang="en-US" dirty="0"/>
          </a:p>
        </p:txBody>
      </p:sp>
    </p:spTree>
    <p:extLst>
      <p:ext uri="{BB962C8B-B14F-4D97-AF65-F5344CB8AC3E}">
        <p14:creationId xmlns:p14="http://schemas.microsoft.com/office/powerpoint/2010/main" val="688777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IN" sz="1200" baseline="0" dirty="0" smtClean="0"/>
              <a:t>After you define requirements, you need to determine your testing goal and outline the strategy for achieving your goal.</a:t>
            </a:r>
          </a:p>
          <a:p>
            <a:endParaRPr lang="en-IN" sz="1200" baseline="0" dirty="0" smtClean="0"/>
          </a:p>
          <a:p>
            <a:r>
              <a:rPr lang="en-IN" sz="1200" baseline="0" dirty="0" smtClean="0"/>
              <a:t>After you determine your testing goal, you build a test plan tree, which hierarchically divides your application into testing units, or subjects. You can refer to the figure on the left side on how you can build a test plan tree. </a:t>
            </a:r>
          </a:p>
          <a:p>
            <a:endParaRPr lang="en-IN" sz="1200" baseline="0" dirty="0" smtClean="0"/>
          </a:p>
          <a:p>
            <a:endParaRPr lang="en-IN" sz="1200" baseline="0" dirty="0" smtClean="0"/>
          </a:p>
          <a:p>
            <a:r>
              <a:rPr lang="en-IN" sz="1200" baseline="0" dirty="0" smtClean="0"/>
              <a:t> For each subject, in the test plan tree , you define tests that can steps. For each test step, you specify the actions to be performed on your application and the expected result.  You can refer to the figure on the right side on how you can define your test steps for a specific test. </a:t>
            </a:r>
          </a:p>
          <a:p>
            <a:endParaRPr lang="en-IN" sz="1200" baseline="0" dirty="0" smtClean="0"/>
          </a:p>
          <a:p>
            <a:r>
              <a:rPr lang="en-IN" sz="1200" baseline="0" dirty="0" smtClean="0"/>
              <a:t>ALM enables you to use the same test to test different use-cases, each with its own test configuration. </a:t>
            </a:r>
          </a:p>
          <a:p>
            <a:endParaRPr lang="en-IN" sz="1200" baseline="0" dirty="0" smtClean="0"/>
          </a:p>
          <a:p>
            <a:r>
              <a:rPr lang="en-IN" sz="1200" b="0" i="0" u="none" strike="noStrike" kern="1200" baseline="0" dirty="0" smtClean="0">
                <a:solidFill>
                  <a:schemeClr val="tx1"/>
                </a:solidFill>
                <a:latin typeface="+mn-lt"/>
                <a:ea typeface="+mn-ea"/>
                <a:cs typeface="+mn-cs"/>
              </a:rPr>
              <a:t>It is essential that the tests in your test plan comply with your requirements.</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To help ensure compliance throughout the application lifecycle management process, add coverage between tests and requirements. </a:t>
            </a:r>
          </a:p>
          <a:p>
            <a:endParaRPr lang="en-IN" sz="1200" baseline="0" dirty="0" smtClean="0"/>
          </a:p>
          <a:p>
            <a:r>
              <a:rPr lang="en-IN" sz="1200" dirty="0" smtClean="0"/>
              <a:t>Thus, ALM defines, manages and tracks functional, performance and security test scripts in one place. </a:t>
            </a:r>
          </a:p>
          <a:p>
            <a:endParaRPr lang="en-IN" sz="1200" dirty="0" smtClean="0"/>
          </a:p>
          <a:p>
            <a:r>
              <a:rPr lang="en-IN" sz="1200" b="0" i="0" u="none" strike="noStrike" kern="1200" baseline="0" dirty="0" smtClean="0">
                <a:solidFill>
                  <a:schemeClr val="tx1"/>
                </a:solidFill>
                <a:latin typeface="+mn-lt"/>
                <a:ea typeface="+mn-ea"/>
                <a:cs typeface="+mn-cs"/>
              </a:rPr>
              <a:t>Test planning involves deciding which tests to automate. </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If you choose to execute tests manually, the tests are ready for execution as soon as you define the test steps. If you choose to automate tests, you can generate test scripts and complete them using other HP testing tools (for example, QuickTest Professional).</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11</a:t>
            </a:fld>
            <a:endParaRPr lang="en-US" dirty="0"/>
          </a:p>
        </p:txBody>
      </p:sp>
    </p:spTree>
    <p:extLst>
      <p:ext uri="{BB962C8B-B14F-4D97-AF65-F5344CB8AC3E}">
        <p14:creationId xmlns:p14="http://schemas.microsoft.com/office/powerpoint/2010/main" val="1998318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IN" sz="1200" dirty="0" smtClean="0"/>
          </a:p>
          <a:p>
            <a:r>
              <a:rPr lang="en-IN" sz="1200" b="0" i="0" u="none" strike="noStrike" kern="1200" baseline="0" dirty="0" smtClean="0">
                <a:solidFill>
                  <a:schemeClr val="tx1"/>
                </a:solidFill>
                <a:latin typeface="+mn-lt"/>
                <a:ea typeface="+mn-ea"/>
                <a:cs typeface="+mn-cs"/>
              </a:rPr>
              <a:t>Throughout the application lifecycle management process, you can run manual and automated tests to locate defects and assess the quality of your application.</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You start by creating test sets and choosing which tests to include in each set. A test set contains a subset of the tests in an ALM project designed to achieve specific test goals. ALM enables you to control the execution of tests in a test set by setting conditions and scheduling the date and time for executing your tests.</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After you define test sets, you can begin to execute your tests. You can then use ALM to view and analyze the results of your tests.</a:t>
            </a:r>
          </a:p>
          <a:p>
            <a:r>
              <a:rPr lang="en-IN" sz="1200" b="0" i="0" u="none" strike="noStrike" kern="1200" baseline="0" dirty="0" smtClean="0">
                <a:solidFill>
                  <a:schemeClr val="tx1"/>
                </a:solidFill>
                <a:latin typeface="+mn-lt"/>
                <a:ea typeface="+mn-ea"/>
                <a:cs typeface="+mn-cs"/>
              </a:rPr>
              <a:t>When you run a test manually, you execute the test steps you defined in test planning. </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You pass or fail each step, depending on whether the actual results match the expected output. </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When you run a test automatically, ALM opens the selected testing tool, which runs the test, and imports the test results to ALM.</a:t>
            </a:r>
            <a:endParaRPr lang="en-IN" sz="1200" dirty="0" smtClean="0"/>
          </a:p>
          <a:p>
            <a:endParaRPr lang="en-IN" sz="1200" dirty="0" smtClean="0"/>
          </a:p>
          <a:p>
            <a:r>
              <a:rPr lang="en-IN" sz="1200" dirty="0" smtClean="0"/>
              <a:t>Thus, ALM supports manual and automated testing (with QTP) including unattended execution. </a:t>
            </a:r>
          </a:p>
          <a:p>
            <a:endParaRPr lang="en-IN" sz="1200" dirty="0" smtClean="0"/>
          </a:p>
          <a:p>
            <a:r>
              <a:rPr lang="en-IN" sz="1200" dirty="0" smtClean="0"/>
              <a:t>It provides views of execution runs, results and log defects. </a:t>
            </a:r>
          </a:p>
          <a:p>
            <a:endParaRPr lang="en-IN" sz="1200" dirty="0" smtClean="0"/>
          </a:p>
          <a:p>
            <a:r>
              <a:rPr lang="en-IN" sz="1200" dirty="0" smtClean="0"/>
              <a:t>When integrated with automaton tools such as QTP, you will have the capability to manage all of your testing one central location</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12</a:t>
            </a:fld>
            <a:endParaRPr lang="en-US" dirty="0"/>
          </a:p>
        </p:txBody>
      </p:sp>
    </p:spTree>
    <p:extLst>
      <p:ext uri="{BB962C8B-B14F-4D97-AF65-F5344CB8AC3E}">
        <p14:creationId xmlns:p14="http://schemas.microsoft.com/office/powerpoint/2010/main" val="2712105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Locating and repairing defects is an essential phase in application development. </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Defects can be detected and submitted by users in all stages of the application lifecycle management process. Using HP Application Lifecycle Management (ALM), you can submit defects detected in the application and track them until they have been repaired and retested.</a:t>
            </a:r>
            <a:endParaRPr lang="en-IN"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IN" sz="1400" dirty="0" smtClean="0"/>
              <a:t>Thus,</a:t>
            </a:r>
            <a:r>
              <a:rPr lang="en-IN" sz="1400" baseline="0" dirty="0" smtClean="0"/>
              <a:t> </a:t>
            </a:r>
            <a:r>
              <a:rPr lang="en-IN" sz="1400" dirty="0" smtClean="0"/>
              <a:t>ALM Defect Management identifies, manages, tracks and enforces defect resolution.</a:t>
            </a: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13</a:t>
            </a:fld>
            <a:endParaRPr lang="en-US" dirty="0"/>
          </a:p>
        </p:txBody>
      </p:sp>
    </p:spTree>
    <p:extLst>
      <p:ext uri="{BB962C8B-B14F-4D97-AF65-F5344CB8AC3E}">
        <p14:creationId xmlns:p14="http://schemas.microsoft.com/office/powerpoint/2010/main" val="1896369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Requirements traceability defines a relationship between two or more requirements. When analyzing the impact of a change proposed in a specific </a:t>
            </a:r>
            <a:r>
              <a:rPr lang="en-IN" sz="1200" b="0" i="0" u="none" strike="noStrike" kern="1200" dirty="0" smtClean="0">
                <a:solidFill>
                  <a:schemeClr val="tx1"/>
                </a:solidFill>
                <a:effectLst/>
                <a:latin typeface="+mn-lt"/>
                <a:ea typeface="+mn-ea"/>
                <a:cs typeface="+mn-cs"/>
              </a:rPr>
              <a:t>requirement</a:t>
            </a:r>
            <a:r>
              <a:rPr lang="en-IN" sz="1200" b="0" i="0" kern="1200" dirty="0" smtClean="0">
                <a:solidFill>
                  <a:schemeClr val="tx1"/>
                </a:solidFill>
                <a:effectLst/>
                <a:latin typeface="+mn-lt"/>
                <a:ea typeface="+mn-ea"/>
                <a:cs typeface="+mn-cs"/>
              </a:rPr>
              <a:t>, the traceability links indicate the other requirements that the change might affect.</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You can add traceability links to and from a selected requirement.</a:t>
            </a:r>
          </a:p>
          <a:p>
            <a:r>
              <a:rPr lang="en-IN" sz="1200" b="1" i="0" kern="1200" dirty="0" smtClean="0">
                <a:solidFill>
                  <a:schemeClr val="tx1"/>
                </a:solidFill>
                <a:effectLst/>
                <a:latin typeface="+mn-lt"/>
                <a:ea typeface="+mn-ea"/>
                <a:cs typeface="+mn-cs"/>
              </a:rPr>
              <a:t>Trace from</a:t>
            </a:r>
            <a:r>
              <a:rPr lang="en-IN" sz="1200" b="0" i="0" kern="1200" dirty="0" smtClean="0">
                <a:solidFill>
                  <a:schemeClr val="tx1"/>
                </a:solidFill>
                <a:effectLst/>
                <a:latin typeface="+mn-lt"/>
                <a:ea typeface="+mn-ea"/>
                <a:cs typeface="+mn-cs"/>
              </a:rPr>
              <a:t> links indicate requirements that affect a selected requirement.</a:t>
            </a:r>
          </a:p>
          <a:p>
            <a:r>
              <a:rPr lang="en-IN" sz="1200" b="1" i="0" kern="1200" dirty="0" smtClean="0">
                <a:solidFill>
                  <a:schemeClr val="tx1"/>
                </a:solidFill>
                <a:effectLst/>
                <a:latin typeface="+mn-lt"/>
                <a:ea typeface="+mn-ea"/>
                <a:cs typeface="+mn-cs"/>
              </a:rPr>
              <a:t>Trace to</a:t>
            </a:r>
            <a:r>
              <a:rPr lang="en-IN" sz="1200" b="0" i="0" kern="1200" dirty="0" smtClean="0">
                <a:solidFill>
                  <a:schemeClr val="tx1"/>
                </a:solidFill>
                <a:effectLst/>
                <a:latin typeface="+mn-lt"/>
                <a:ea typeface="+mn-ea"/>
                <a:cs typeface="+mn-cs"/>
              </a:rPr>
              <a:t> links indicate requirements that are affected by a selected requirement.</a:t>
            </a:r>
          </a:p>
          <a:p>
            <a:r>
              <a:rPr lang="en-IN" sz="1200" b="0" i="0" kern="1200" dirty="0" smtClean="0">
                <a:solidFill>
                  <a:schemeClr val="tx1"/>
                </a:solidFill>
                <a:effectLst/>
                <a:latin typeface="+mn-lt"/>
                <a:ea typeface="+mn-ea"/>
                <a:cs typeface="+mn-cs"/>
              </a:rPr>
              <a:t>Thus,</a:t>
            </a:r>
            <a:r>
              <a:rPr lang="en-IN" sz="1200" b="0" i="0" kern="1200" baseline="0" dirty="0" smtClean="0">
                <a:solidFill>
                  <a:schemeClr val="tx1"/>
                </a:solidFill>
                <a:effectLst/>
                <a:latin typeface="+mn-lt"/>
                <a:ea typeface="+mn-ea"/>
                <a:cs typeface="+mn-cs"/>
              </a:rPr>
              <a:t> this feature will help you how to define traceability links between requirements and to view association or dependencies that exist between the dependencies</a:t>
            </a:r>
            <a:endParaRPr lang="en-IN" sz="1200" b="0" i="0" kern="1200" dirty="0" smtClean="0">
              <a:solidFill>
                <a:schemeClr val="tx1"/>
              </a:solidFill>
              <a:effectLst/>
              <a:latin typeface="+mn-lt"/>
              <a:ea typeface="+mn-ea"/>
              <a:cs typeface="+mn-cs"/>
            </a:endParaRP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The </a:t>
            </a:r>
            <a:r>
              <a:rPr lang="en-IN" sz="1200" b="0" i="0" u="none" strike="noStrike" kern="1200" dirty="0" smtClean="0">
                <a:solidFill>
                  <a:schemeClr val="tx1"/>
                </a:solidFill>
                <a:effectLst/>
                <a:latin typeface="+mn-lt"/>
                <a:ea typeface="+mn-ea"/>
                <a:cs typeface="+mn-cs"/>
              </a:rPr>
              <a:t>traceability matrix</a:t>
            </a:r>
            <a:r>
              <a:rPr lang="en-IN" sz="1200" b="0" i="0" kern="1200" dirty="0" smtClean="0">
                <a:solidFill>
                  <a:schemeClr val="tx1"/>
                </a:solidFill>
                <a:effectLst/>
                <a:latin typeface="+mn-lt"/>
                <a:ea typeface="+mn-ea"/>
                <a:cs typeface="+mn-cs"/>
              </a:rPr>
              <a:t> enables you to determine the extent of relationships between requirements and other requirements and between requirements and tests. It helps you verify that all requirements are met and identify changes to the scope of your requirements when they occur.</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The traceability matrix lists source requirements and their associated requirements and tests. </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In the Traceability Matrix,</a:t>
            </a:r>
            <a:r>
              <a:rPr lang="en-IN" sz="1200" b="0" i="0" kern="1200" baseline="0" dirty="0" smtClean="0">
                <a:solidFill>
                  <a:schemeClr val="tx1"/>
                </a:solidFill>
                <a:effectLst/>
                <a:latin typeface="+mn-lt"/>
                <a:ea typeface="+mn-ea"/>
                <a:cs typeface="+mn-cs"/>
              </a:rPr>
              <a:t>  you can view, analyse and review the traceability links between requirements and the links between requirements and tests</a:t>
            </a:r>
            <a:endParaRPr lang="en-IN" sz="1200" b="0" i="0" kern="1200" dirty="0" smtClean="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14</a:t>
            </a:fld>
            <a:endParaRPr lang="en-US" dirty="0"/>
          </a:p>
        </p:txBody>
      </p:sp>
    </p:spTree>
    <p:extLst>
      <p:ext uri="{BB962C8B-B14F-4D97-AF65-F5344CB8AC3E}">
        <p14:creationId xmlns:p14="http://schemas.microsoft.com/office/powerpoint/2010/main" val="258510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Requirements traceability defines a relationship between two or more requirements. When analyzing the impact of a change proposed in a specific </a:t>
            </a:r>
            <a:r>
              <a:rPr lang="en-IN" sz="1200" b="0" i="0" u="none" strike="noStrike" kern="1200" dirty="0" smtClean="0">
                <a:solidFill>
                  <a:schemeClr val="tx1"/>
                </a:solidFill>
                <a:effectLst/>
                <a:latin typeface="+mn-lt"/>
                <a:ea typeface="+mn-ea"/>
                <a:cs typeface="+mn-cs"/>
              </a:rPr>
              <a:t>requirement</a:t>
            </a:r>
            <a:r>
              <a:rPr lang="en-IN" sz="1200" b="0" i="0" kern="1200" dirty="0" smtClean="0">
                <a:solidFill>
                  <a:schemeClr val="tx1"/>
                </a:solidFill>
                <a:effectLst/>
                <a:latin typeface="+mn-lt"/>
                <a:ea typeface="+mn-ea"/>
                <a:cs typeface="+mn-cs"/>
              </a:rPr>
              <a:t>, the traceability links indicate the other requirements that the change might affect.</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You can add traceability links to and from a selected requirement.</a:t>
            </a:r>
          </a:p>
          <a:p>
            <a:r>
              <a:rPr lang="en-IN" sz="1200" b="1" i="0" kern="1200" dirty="0" smtClean="0">
                <a:solidFill>
                  <a:schemeClr val="tx1"/>
                </a:solidFill>
                <a:effectLst/>
                <a:latin typeface="+mn-lt"/>
                <a:ea typeface="+mn-ea"/>
                <a:cs typeface="+mn-cs"/>
              </a:rPr>
              <a:t>Trace from</a:t>
            </a:r>
            <a:r>
              <a:rPr lang="en-IN" sz="1200" b="0" i="0" kern="1200" dirty="0" smtClean="0">
                <a:solidFill>
                  <a:schemeClr val="tx1"/>
                </a:solidFill>
                <a:effectLst/>
                <a:latin typeface="+mn-lt"/>
                <a:ea typeface="+mn-ea"/>
                <a:cs typeface="+mn-cs"/>
              </a:rPr>
              <a:t> links indicate requirements that affect a selected requirement.</a:t>
            </a:r>
          </a:p>
          <a:p>
            <a:r>
              <a:rPr lang="en-IN" sz="1200" b="1" i="0" kern="1200" dirty="0" smtClean="0">
                <a:solidFill>
                  <a:schemeClr val="tx1"/>
                </a:solidFill>
                <a:effectLst/>
                <a:latin typeface="+mn-lt"/>
                <a:ea typeface="+mn-ea"/>
                <a:cs typeface="+mn-cs"/>
              </a:rPr>
              <a:t>Trace to</a:t>
            </a:r>
            <a:r>
              <a:rPr lang="en-IN" sz="1200" b="0" i="0" kern="1200" dirty="0" smtClean="0">
                <a:solidFill>
                  <a:schemeClr val="tx1"/>
                </a:solidFill>
                <a:effectLst/>
                <a:latin typeface="+mn-lt"/>
                <a:ea typeface="+mn-ea"/>
                <a:cs typeface="+mn-cs"/>
              </a:rPr>
              <a:t> links indicate requirements that are affected by a selected requirement.</a:t>
            </a:r>
          </a:p>
          <a:p>
            <a:r>
              <a:rPr lang="en-IN" sz="1200" b="0" i="0" kern="1200" dirty="0" smtClean="0">
                <a:solidFill>
                  <a:schemeClr val="tx1"/>
                </a:solidFill>
                <a:effectLst/>
                <a:latin typeface="+mn-lt"/>
                <a:ea typeface="+mn-ea"/>
                <a:cs typeface="+mn-cs"/>
              </a:rPr>
              <a:t>Thus,</a:t>
            </a:r>
            <a:r>
              <a:rPr lang="en-IN" sz="1200" b="0" i="0" kern="1200" baseline="0" dirty="0" smtClean="0">
                <a:solidFill>
                  <a:schemeClr val="tx1"/>
                </a:solidFill>
                <a:effectLst/>
                <a:latin typeface="+mn-lt"/>
                <a:ea typeface="+mn-ea"/>
                <a:cs typeface="+mn-cs"/>
              </a:rPr>
              <a:t> this feature will help you how to define traceability links between requirements and to view association or dependencies that exist between the dependencies</a:t>
            </a:r>
            <a:endParaRPr lang="en-IN" sz="1200" b="0" i="0" kern="1200" dirty="0" smtClean="0">
              <a:solidFill>
                <a:schemeClr val="tx1"/>
              </a:solidFill>
              <a:effectLst/>
              <a:latin typeface="+mn-lt"/>
              <a:ea typeface="+mn-ea"/>
              <a:cs typeface="+mn-cs"/>
            </a:endParaRPr>
          </a:p>
          <a:p>
            <a:endParaRPr lang="en-IN"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8B6E77-EC63-4CD7-8F8A-914122582C5F}" type="slidenum">
              <a:rPr lang="en-US" smtClean="0"/>
              <a:pPr/>
              <a:t>15</a:t>
            </a:fld>
            <a:endParaRPr lang="en-US" dirty="0"/>
          </a:p>
        </p:txBody>
      </p:sp>
    </p:spTree>
    <p:extLst>
      <p:ext uri="{BB962C8B-B14F-4D97-AF65-F5344CB8AC3E}">
        <p14:creationId xmlns:p14="http://schemas.microsoft.com/office/powerpoint/2010/main" val="2728362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You can create coverage by linking requirements to tests. You can create coverage from the Requirements or the Test Plan module. </a:t>
            </a:r>
            <a:r>
              <a:rPr lang="en-IN" sz="1200" b="0" i="0" kern="1200" dirty="0" smtClean="0">
                <a:solidFill>
                  <a:schemeClr val="tx1"/>
                </a:solidFill>
                <a:effectLst/>
                <a:latin typeface="+mn-lt"/>
                <a:ea typeface="+mn-ea"/>
                <a:cs typeface="+mn-cs"/>
              </a:rPr>
              <a:t>Once the user has mapped all the requirements, tests and defects,</a:t>
            </a:r>
            <a:r>
              <a:rPr lang="en-IN" sz="1200" b="0" i="0" kern="1200" baseline="0" dirty="0" smtClean="0">
                <a:solidFill>
                  <a:schemeClr val="tx1"/>
                </a:solidFill>
                <a:effectLst/>
                <a:latin typeface="+mn-lt"/>
                <a:ea typeface="+mn-ea"/>
                <a:cs typeface="+mn-cs"/>
              </a:rPr>
              <a:t> you will be able to </a:t>
            </a:r>
            <a:r>
              <a:rPr lang="en-IN" sz="1200" b="0" i="0" kern="1200" dirty="0" smtClean="0">
                <a:solidFill>
                  <a:schemeClr val="tx1"/>
                </a:solidFill>
                <a:effectLst/>
                <a:latin typeface="+mn-lt"/>
                <a:ea typeface="+mn-ea"/>
                <a:cs typeface="+mn-cs"/>
              </a:rPr>
              <a:t>generate coverage analysis which is one</a:t>
            </a:r>
            <a:r>
              <a:rPr lang="en-IN" sz="1200" b="0" i="0" kern="1200" baseline="0" dirty="0" smtClean="0">
                <a:solidFill>
                  <a:schemeClr val="tx1"/>
                </a:solidFill>
                <a:effectLst/>
                <a:latin typeface="+mn-lt"/>
                <a:ea typeface="+mn-ea"/>
                <a:cs typeface="+mn-cs"/>
              </a:rPr>
              <a:t> of the </a:t>
            </a:r>
            <a:r>
              <a:rPr lang="en-IN" sz="1200" b="0" i="0" kern="1200" dirty="0" smtClean="0">
                <a:solidFill>
                  <a:schemeClr val="tx1"/>
                </a:solidFill>
                <a:effectLst/>
                <a:latin typeface="+mn-lt"/>
                <a:ea typeface="+mn-ea"/>
                <a:cs typeface="+mn-cs"/>
              </a:rPr>
              <a:t>perquisites</a:t>
            </a:r>
            <a:r>
              <a:rPr lang="en-IN" sz="1200" b="0" i="0" kern="1200" baseline="0" dirty="0" smtClean="0">
                <a:solidFill>
                  <a:schemeClr val="tx1"/>
                </a:solidFill>
                <a:effectLst/>
                <a:latin typeface="+mn-lt"/>
                <a:ea typeface="+mn-ea"/>
                <a:cs typeface="+mn-cs"/>
              </a:rPr>
              <a:t> to generate </a:t>
            </a:r>
            <a:r>
              <a:rPr lang="en-IN" sz="1200" b="0" i="0" kern="1200" dirty="0" smtClean="0">
                <a:solidFill>
                  <a:schemeClr val="tx1"/>
                </a:solidFill>
                <a:effectLst/>
                <a:latin typeface="+mn-lt"/>
                <a:ea typeface="+mn-ea"/>
                <a:cs typeface="+mn-cs"/>
              </a:rPr>
              <a:t>traceability Matrix.</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Coverage Analysis helps us to understand the test coverage against a specific requirement and details about number of tests passed/failed/not executed.</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16</a:t>
            </a:fld>
            <a:endParaRPr lang="en-US" dirty="0"/>
          </a:p>
        </p:txBody>
      </p:sp>
    </p:spTree>
    <p:extLst>
      <p:ext uri="{BB962C8B-B14F-4D97-AF65-F5344CB8AC3E}">
        <p14:creationId xmlns:p14="http://schemas.microsoft.com/office/powerpoint/2010/main" val="4109584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The </a:t>
            </a:r>
            <a:r>
              <a:rPr lang="en-IN" sz="1200" b="0" i="0" u="none" strike="noStrike" kern="1200" dirty="0" smtClean="0">
                <a:solidFill>
                  <a:schemeClr val="tx1"/>
                </a:solidFill>
                <a:effectLst/>
                <a:latin typeface="+mn-lt"/>
                <a:ea typeface="+mn-ea"/>
                <a:cs typeface="+mn-cs"/>
              </a:rPr>
              <a:t>traceability matrix</a:t>
            </a:r>
            <a:r>
              <a:rPr lang="en-IN" sz="1200" b="0" i="0" kern="1200" dirty="0" smtClean="0">
                <a:solidFill>
                  <a:schemeClr val="tx1"/>
                </a:solidFill>
                <a:effectLst/>
                <a:latin typeface="+mn-lt"/>
                <a:ea typeface="+mn-ea"/>
                <a:cs typeface="+mn-cs"/>
              </a:rPr>
              <a:t> enables you to determine the extent of relationships between requirements and other requirements and between requirements and tests. It helps you verify that all requirements are met and identify changes to the scope of your requirements when they occur.</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The traceability matrix lists source requirements and their associated requirements and tests. </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In the Traceability Matrix,</a:t>
            </a:r>
            <a:r>
              <a:rPr lang="en-IN" sz="1200" b="0" i="0" kern="1200" baseline="0" dirty="0" smtClean="0">
                <a:solidFill>
                  <a:schemeClr val="tx1"/>
                </a:solidFill>
                <a:effectLst/>
                <a:latin typeface="+mn-lt"/>
                <a:ea typeface="+mn-ea"/>
                <a:cs typeface="+mn-cs"/>
              </a:rPr>
              <a:t>  you can view, analyse and review the traceability links between requirements and the links between requirements and tests</a:t>
            </a:r>
            <a:endParaRPr lang="en-IN" sz="1200" b="0" i="0" kern="1200" dirty="0" smtClean="0">
              <a:solidFill>
                <a:schemeClr val="tx1"/>
              </a:solidFill>
              <a:effectLst/>
              <a:latin typeface="+mn-lt"/>
              <a:ea typeface="+mn-ea"/>
              <a:cs typeface="+mn-cs"/>
            </a:endParaRPr>
          </a:p>
          <a:p>
            <a:endParaRPr lang="en-IN" dirty="0" smtClean="0"/>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17</a:t>
            </a:fld>
            <a:endParaRPr lang="en-US" dirty="0"/>
          </a:p>
        </p:txBody>
      </p:sp>
    </p:spTree>
    <p:extLst>
      <p:ext uri="{BB962C8B-B14F-4D97-AF65-F5344CB8AC3E}">
        <p14:creationId xmlns:p14="http://schemas.microsoft.com/office/powerpoint/2010/main" val="47406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You can create tests manually in ALM. Another approach</a:t>
            </a:r>
            <a:r>
              <a:rPr lang="en-IN" baseline="0" dirty="0" smtClean="0"/>
              <a:t> creating tests in ALM is to upload tests from MS Excel to ALM.</a:t>
            </a:r>
          </a:p>
          <a:p>
            <a:endParaRPr lang="en-IN" dirty="0" smtClean="0"/>
          </a:p>
          <a:p>
            <a:r>
              <a:rPr lang="en-IN" dirty="0" smtClean="0"/>
              <a:t>Thus, You can upload the tests created for the project requirements in the Test Plan Tab. Thus requires, you to have</a:t>
            </a:r>
            <a:r>
              <a:rPr lang="en-IN" baseline="0" dirty="0" smtClean="0"/>
              <a:t> the Microsoft Excel Add In  installed. Not all versions of Excel are supported. Use supported versions of MS Excel to use this feature.</a:t>
            </a:r>
          </a:p>
          <a:p>
            <a:endParaRPr lang="en-IN" baseline="0" dirty="0" smtClean="0"/>
          </a:p>
          <a:p>
            <a:endParaRPr lang="en-IN" baseline="0" dirty="0" smtClean="0"/>
          </a:p>
          <a:p>
            <a:r>
              <a:rPr lang="en-IN" baseline="0" dirty="0" smtClean="0"/>
              <a:t>After the Add-In is installed, you can see the option ‘Export to ALM’ button under AddIns tab in Excel.</a:t>
            </a:r>
          </a:p>
          <a:p>
            <a:endParaRPr lang="en-IN" baseline="0" dirty="0" smtClean="0"/>
          </a:p>
          <a:p>
            <a:r>
              <a:rPr lang="en-IN" dirty="0" smtClean="0"/>
              <a:t>Create</a:t>
            </a:r>
            <a:r>
              <a:rPr lang="en-IN" baseline="0" dirty="0" smtClean="0"/>
              <a:t> a Test Map and map the fields of MS Excel and ALM to enable export of tests from Excel to ALM</a:t>
            </a:r>
          </a:p>
          <a:p>
            <a:endParaRPr lang="en-IN" baseline="0" dirty="0" smtClean="0"/>
          </a:p>
          <a:p>
            <a:r>
              <a:rPr lang="en-IN" baseline="0" dirty="0" smtClean="0"/>
              <a:t>Apart from Upload of tests from excel to ALM, you can also upload requirements / defects from excel to ALM using similar procedure. </a:t>
            </a: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18</a:t>
            </a:fld>
            <a:endParaRPr lang="en-US" dirty="0"/>
          </a:p>
        </p:txBody>
      </p:sp>
    </p:spTree>
    <p:extLst>
      <p:ext uri="{BB962C8B-B14F-4D97-AF65-F5344CB8AC3E}">
        <p14:creationId xmlns:p14="http://schemas.microsoft.com/office/powerpoint/2010/main" val="36316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The topic ‘Introducing Analysis’ will give you brief an introduction to analysis before get to know what the different analysis tools and their usages are.</a:t>
            </a:r>
          </a:p>
        </p:txBody>
      </p:sp>
      <p:sp>
        <p:nvSpPr>
          <p:cNvPr id="4" name="Slide Number Placeholder 3"/>
          <p:cNvSpPr>
            <a:spLocks noGrp="1"/>
          </p:cNvSpPr>
          <p:nvPr>
            <p:ph type="sldNum" sz="quarter" idx="10"/>
          </p:nvPr>
        </p:nvSpPr>
        <p:spPr/>
        <p:txBody>
          <a:bodyPr/>
          <a:lstStyle/>
          <a:p>
            <a:fld id="{6A8B6E77-EC63-4CD7-8F8A-914122582C5F}" type="slidenum">
              <a:rPr lang="en-US" smtClean="0"/>
              <a:pPr/>
              <a:t>19</a:t>
            </a:fld>
            <a:endParaRPr lang="en-US" dirty="0"/>
          </a:p>
        </p:txBody>
      </p:sp>
    </p:spTree>
    <p:extLst>
      <p:ext uri="{BB962C8B-B14F-4D97-AF65-F5344CB8AC3E}">
        <p14:creationId xmlns:p14="http://schemas.microsoft.com/office/powerpoint/2010/main" val="1482776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The</a:t>
            </a:r>
            <a:r>
              <a:rPr lang="en-US" b="0" baseline="0" dirty="0" smtClean="0"/>
              <a:t> screen shows the icons used in the session for your easy reference.</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a:t>
            </a:fld>
            <a:endParaRPr lang="en-US" dirty="0"/>
          </a:p>
        </p:txBody>
      </p:sp>
    </p:spTree>
    <p:extLst>
      <p:ext uri="{BB962C8B-B14F-4D97-AF65-F5344CB8AC3E}">
        <p14:creationId xmlns:p14="http://schemas.microsoft.com/office/powerpoint/2010/main" val="1804505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dirty="0" smtClean="0"/>
              <a:t>Introducing Analysis</a:t>
            </a:r>
            <a:endParaRPr lang="en-US" sz="1200" b="1" dirty="0" smtClean="0"/>
          </a:p>
          <a:p>
            <a:r>
              <a:rPr lang="en-IN" sz="1200" dirty="0" smtClean="0"/>
              <a:t>ALM reports and graphs helps to assess your application lifecycle management process. You can generate reports and graphs at any time during the process.</a:t>
            </a:r>
          </a:p>
          <a:p>
            <a:endParaRPr lang="en-IN" sz="1200" dirty="0" smtClean="0"/>
          </a:p>
          <a:p>
            <a:r>
              <a:rPr lang="en-IN" sz="1200" dirty="0" smtClean="0"/>
              <a:t>Project reports enables you to design and generate versatile reports containing information from the ALM project.</a:t>
            </a:r>
          </a:p>
          <a:p>
            <a:endParaRPr lang="en-IN" sz="1200" dirty="0" smtClean="0"/>
          </a:p>
          <a:p>
            <a:r>
              <a:rPr lang="en-IN" sz="1200" dirty="0" smtClean="0"/>
              <a:t>You can create graphs or project reports either in the Analysis View module, or during your work in the Requirements, Test Plan, Test Lab, Business Components, or Defects modules. In either case, you can save the graphs and reports in the Analysis View module for future reference.</a:t>
            </a:r>
          </a:p>
          <a:p>
            <a:endParaRPr lang="en-IN" sz="1200" dirty="0" smtClean="0"/>
          </a:p>
          <a:p>
            <a:r>
              <a:rPr lang="en-IN" sz="1200" dirty="0" smtClean="0"/>
              <a:t>Dashboard View module helps to analyse ALM data by creating graphs, project reports and Excel Reports. you can also create dashboard pages that display multiple graphs side-by-side.</a:t>
            </a:r>
          </a:p>
        </p:txBody>
      </p:sp>
      <p:sp>
        <p:nvSpPr>
          <p:cNvPr id="4" name="Slide Number Placeholder 3"/>
          <p:cNvSpPr>
            <a:spLocks noGrp="1"/>
          </p:cNvSpPr>
          <p:nvPr>
            <p:ph type="sldNum" sz="quarter" idx="10"/>
          </p:nvPr>
        </p:nvSpPr>
        <p:spPr/>
        <p:txBody>
          <a:bodyPr/>
          <a:lstStyle/>
          <a:p>
            <a:fld id="{6A8B6E77-EC63-4CD7-8F8A-914122582C5F}" type="slidenum">
              <a:rPr lang="en-US" smtClean="0"/>
              <a:pPr/>
              <a:t>20</a:t>
            </a:fld>
            <a:endParaRPr lang="en-US" dirty="0"/>
          </a:p>
        </p:txBody>
      </p:sp>
    </p:spTree>
    <p:extLst>
      <p:ext uri="{BB962C8B-B14F-4D97-AF65-F5344CB8AC3E}">
        <p14:creationId xmlns:p14="http://schemas.microsoft.com/office/powerpoint/2010/main" val="1076796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Learning Objective</a:t>
            </a:r>
            <a:endParaRPr lang="en-IN" baseline="0" dirty="0" smtClean="0"/>
          </a:p>
        </p:txBody>
      </p:sp>
      <p:sp>
        <p:nvSpPr>
          <p:cNvPr id="4" name="Slide Number Placeholder 3"/>
          <p:cNvSpPr>
            <a:spLocks noGrp="1"/>
          </p:cNvSpPr>
          <p:nvPr>
            <p:ph type="sldNum" sz="quarter" idx="10"/>
          </p:nvPr>
        </p:nvSpPr>
        <p:spPr/>
        <p:txBody>
          <a:bodyPr/>
          <a:lstStyle/>
          <a:p>
            <a:fld id="{6A8B6E77-EC63-4CD7-8F8A-914122582C5F}" type="slidenum">
              <a:rPr lang="en-US" smtClean="0"/>
              <a:pPr/>
              <a:t>21</a:t>
            </a:fld>
            <a:endParaRPr lang="en-US" dirty="0"/>
          </a:p>
        </p:txBody>
      </p:sp>
    </p:spTree>
    <p:extLst>
      <p:ext uri="{BB962C8B-B14F-4D97-AF65-F5344CB8AC3E}">
        <p14:creationId xmlns:p14="http://schemas.microsoft.com/office/powerpoint/2010/main" val="301926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IN" sz="1400" dirty="0" smtClean="0"/>
              <a:t>ALM graphs help you analyse and view the relationships between different types of data.</a:t>
            </a:r>
          </a:p>
          <a:p>
            <a:endParaRPr lang="en-IN" sz="1400" dirty="0" smtClean="0"/>
          </a:p>
          <a:p>
            <a:r>
              <a:rPr lang="en-IN" sz="1400" dirty="0" smtClean="0"/>
              <a:t>You can create the following types of graphs in ALM,</a:t>
            </a:r>
            <a:r>
              <a:rPr lang="en-IN" sz="1400" baseline="0" dirty="0" smtClean="0"/>
              <a:t> </a:t>
            </a:r>
            <a:r>
              <a:rPr lang="en-IN" sz="1400" dirty="0" smtClean="0"/>
              <a:t>Entity Graphs and Business View Graphs.</a:t>
            </a:r>
          </a:p>
          <a:p>
            <a:endParaRPr lang="en-IN" sz="1400" dirty="0" smtClean="0"/>
          </a:p>
          <a:p>
            <a:r>
              <a:rPr lang="en-IN" sz="1400" dirty="0" smtClean="0"/>
              <a:t>In Entity Graph, each graph is based on a single entity only such as requirements, tests or defects and enables you to view any of the entity’s attributes.</a:t>
            </a:r>
          </a:p>
          <a:p>
            <a:endParaRPr lang="en-IN" sz="1400" dirty="0" smtClean="0"/>
          </a:p>
          <a:p>
            <a:r>
              <a:rPr lang="en-IN" sz="1400" dirty="0" smtClean="0"/>
              <a:t>In Business View Graph, each graph is based on a business view, that</a:t>
            </a:r>
            <a:r>
              <a:rPr lang="en-IN" sz="1400" baseline="0" dirty="0" smtClean="0"/>
              <a:t> is , </a:t>
            </a:r>
            <a:r>
              <a:rPr lang="en-IN" sz="1400" dirty="0" smtClean="0"/>
              <a:t>reflects business value information only that can represent either a single entity such as requirements which others can represent more complex relationship between multiple entities (For Example: defects, requirements, and tests), such as Defects with Linked Requirements.</a:t>
            </a:r>
          </a:p>
          <a:p>
            <a:endParaRPr lang="en-IN" dirty="0" smtClean="0"/>
          </a:p>
          <a:p>
            <a:r>
              <a:rPr lang="en-IN" sz="1400" dirty="0" smtClean="0"/>
              <a:t>Business View Graphs ensures a standardization across graphs.</a:t>
            </a:r>
            <a:r>
              <a:rPr lang="en-IN" sz="1400" baseline="0" dirty="0" smtClean="0"/>
              <a:t> </a:t>
            </a:r>
            <a:r>
              <a:rPr lang="en-IN" sz="1400" dirty="0" smtClean="0"/>
              <a:t>Different graphs based on the same business view reflect a common frame of reference. This provides genuine business value to the reports consumer, thereby making the reports more meaningful.</a:t>
            </a:r>
          </a:p>
          <a:p>
            <a:endParaRPr lang="en-IN" sz="1400" dirty="0" smtClean="0"/>
          </a:p>
          <a:p>
            <a:r>
              <a:rPr lang="en-IN" sz="1400" dirty="0" smtClean="0"/>
              <a:t>ALM provides a set of pre-defined business views that are available for selection. Business View graphs are always the Summary graph type.</a:t>
            </a: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22</a:t>
            </a:fld>
            <a:endParaRPr lang="en-US" dirty="0"/>
          </a:p>
        </p:txBody>
      </p:sp>
    </p:spTree>
    <p:extLst>
      <p:ext uri="{BB962C8B-B14F-4D97-AF65-F5344CB8AC3E}">
        <p14:creationId xmlns:p14="http://schemas.microsoft.com/office/powerpoint/2010/main" val="3134511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IN" dirty="0" smtClean="0"/>
              <a:t>Now,</a:t>
            </a:r>
            <a:r>
              <a:rPr lang="en-IN" baseline="0" dirty="0" smtClean="0"/>
              <a:t> let’s learn more in detail about Entity Graphs.</a:t>
            </a:r>
          </a:p>
          <a:p>
            <a:endParaRPr lang="en-IN" baseline="0" dirty="0" smtClean="0"/>
          </a:p>
          <a:p>
            <a:r>
              <a:rPr lang="en-IN" baseline="0" dirty="0" smtClean="0"/>
              <a:t>With Entity Graphs, ALM enables users to generate graphs for requirements, tests, test instances, test runs or defects. When creating an entity graph, you can use several graph types. </a:t>
            </a:r>
          </a:p>
          <a:p>
            <a:endParaRPr lang="en-IN" baseline="0" dirty="0" smtClean="0"/>
          </a:p>
          <a:p>
            <a:r>
              <a:rPr lang="en-IN" baseline="0" dirty="0" smtClean="0"/>
              <a:t>For each entity, different graph types are available. </a:t>
            </a:r>
          </a:p>
          <a:p>
            <a:endParaRPr lang="en-IN" baseline="0" dirty="0" smtClean="0"/>
          </a:p>
          <a:p>
            <a:r>
              <a:rPr lang="en-IN" baseline="0" dirty="0" smtClean="0"/>
              <a:t>You can generate the following graphs for requirements :</a:t>
            </a:r>
          </a:p>
          <a:p>
            <a:r>
              <a:rPr lang="en-IN" baseline="0" dirty="0" smtClean="0"/>
              <a:t>Requirements Coverage Graph</a:t>
            </a:r>
          </a:p>
          <a:p>
            <a:r>
              <a:rPr lang="en-IN" baseline="0" dirty="0" smtClean="0"/>
              <a:t>Requirements Progress Graph</a:t>
            </a:r>
          </a:p>
          <a:p>
            <a:r>
              <a:rPr lang="en-IN" baseline="0" dirty="0" smtClean="0"/>
              <a:t>Requirements Summary Graph</a:t>
            </a:r>
          </a:p>
          <a:p>
            <a:r>
              <a:rPr lang="en-IN" baseline="0" dirty="0" smtClean="0"/>
              <a:t>Requirements Trend Graph</a:t>
            </a:r>
          </a:p>
          <a:p>
            <a:endParaRPr lang="en-IN" dirty="0" smtClean="0"/>
          </a:p>
          <a:p>
            <a:endParaRPr lang="en-IN" baseline="0" dirty="0" smtClean="0"/>
          </a:p>
          <a:p>
            <a:r>
              <a:rPr lang="en-IN" baseline="0" dirty="0" smtClean="0"/>
              <a:t>You can generate the following graphs for Tests:</a:t>
            </a:r>
          </a:p>
          <a:p>
            <a:r>
              <a:rPr lang="en-IN" baseline="0" dirty="0" smtClean="0"/>
              <a:t>Test Plan Progress Graph</a:t>
            </a:r>
          </a:p>
          <a:p>
            <a:r>
              <a:rPr lang="en-IN" baseline="0" dirty="0" smtClean="0"/>
              <a:t>Test Plan Summary Graph</a:t>
            </a:r>
          </a:p>
          <a:p>
            <a:r>
              <a:rPr lang="en-IN" baseline="0" dirty="0" smtClean="0"/>
              <a:t>Test Plan Trend Graph</a:t>
            </a:r>
          </a:p>
          <a:p>
            <a:endParaRPr lang="en-IN" baseline="0" dirty="0" smtClean="0"/>
          </a:p>
          <a:p>
            <a:r>
              <a:rPr lang="en-IN" baseline="0" dirty="0" smtClean="0"/>
              <a:t>You can generate the following graphs for test instances and runs</a:t>
            </a:r>
          </a:p>
          <a:p>
            <a:r>
              <a:rPr lang="en-IN" baseline="0" dirty="0" smtClean="0"/>
              <a:t>Test Set Progress Graph</a:t>
            </a:r>
          </a:p>
          <a:p>
            <a:r>
              <a:rPr lang="en-IN" baseline="0" dirty="0" smtClean="0"/>
              <a:t>Test Set Summary Graph</a:t>
            </a:r>
          </a:p>
          <a:p>
            <a:r>
              <a:rPr lang="en-IN" baseline="0" dirty="0" smtClean="0"/>
              <a:t>Test Run Summary Graph</a:t>
            </a:r>
          </a:p>
          <a:p>
            <a:endParaRPr lang="en-IN" baseline="0" dirty="0" smtClean="0"/>
          </a:p>
          <a:p>
            <a:r>
              <a:rPr lang="en-IN" baseline="0" dirty="0" smtClean="0"/>
              <a:t>You can generate the following graphs for Defects</a:t>
            </a:r>
          </a:p>
          <a:p>
            <a:r>
              <a:rPr lang="en-IN" baseline="0" dirty="0" smtClean="0"/>
              <a:t>Defects Age Graph</a:t>
            </a:r>
          </a:p>
          <a:p>
            <a:r>
              <a:rPr lang="en-IN" baseline="0" dirty="0" smtClean="0"/>
              <a:t>Defects Progress Graph</a:t>
            </a:r>
          </a:p>
          <a:p>
            <a:r>
              <a:rPr lang="en-IN" baseline="0" dirty="0" smtClean="0"/>
              <a:t>Defects Summary Graph</a:t>
            </a:r>
          </a:p>
          <a:p>
            <a:r>
              <a:rPr lang="en-IN" baseline="0" dirty="0" smtClean="0"/>
              <a:t>Defect Trend Graph</a:t>
            </a:r>
          </a:p>
          <a:p>
            <a:endParaRPr lang="en-IN" dirty="0" smtClean="0"/>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23</a:t>
            </a:fld>
            <a:endParaRPr lang="en-US" dirty="0"/>
          </a:p>
        </p:txBody>
      </p:sp>
    </p:spTree>
    <p:extLst>
      <p:ext uri="{BB962C8B-B14F-4D97-AF65-F5344CB8AC3E}">
        <p14:creationId xmlns:p14="http://schemas.microsoft.com/office/powerpoint/2010/main" val="573695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You can generate the following graphs for Requirement Graphs. Let us understand the utility of each of the graphs. This is available from the requirement module only. </a:t>
            </a:r>
          </a:p>
          <a:p>
            <a:endParaRPr lang="en-IN" baseline="0" dirty="0" smtClean="0"/>
          </a:p>
          <a:p>
            <a:r>
              <a:rPr lang="en-IN" baseline="0" dirty="0" smtClean="0"/>
              <a:t>Requirements Coverage graph shows how many requirements are present currently in an ALM project according to their test coverage status. </a:t>
            </a:r>
          </a:p>
          <a:p>
            <a:endParaRPr lang="en-IN" baseline="0" dirty="0" smtClean="0"/>
          </a:p>
          <a:p>
            <a:r>
              <a:rPr lang="en-IN" baseline="0" dirty="0" smtClean="0"/>
              <a:t>Requirement Progress Graph shows how many requirements are accumulated in an ALM project at specific points during a period of time</a:t>
            </a:r>
          </a:p>
          <a:p>
            <a:endParaRPr lang="en-IN" baseline="0" dirty="0" smtClean="0"/>
          </a:p>
          <a:p>
            <a:r>
              <a:rPr lang="en-IN" baseline="0" dirty="0" smtClean="0"/>
              <a:t>Requirements Summary Graph shows how many requirements are currently in an ALM Project</a:t>
            </a:r>
          </a:p>
          <a:p>
            <a:endParaRPr lang="en-IN" baseline="0" dirty="0" smtClean="0"/>
          </a:p>
          <a:p>
            <a:r>
              <a:rPr lang="en-IN" baseline="0" dirty="0" smtClean="0"/>
              <a:t>Requirements Trend Graph shows the history of changes to specific requirement fields in an ALM project, for each time interval displayed.</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24</a:t>
            </a:fld>
            <a:endParaRPr lang="en-US" dirty="0"/>
          </a:p>
        </p:txBody>
      </p:sp>
    </p:spTree>
    <p:extLst>
      <p:ext uri="{BB962C8B-B14F-4D97-AF65-F5344CB8AC3E}">
        <p14:creationId xmlns:p14="http://schemas.microsoft.com/office/powerpoint/2010/main" val="3195922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You can generate the following graphs for Tests. Let us understand the utility of each of the graphs. </a:t>
            </a:r>
          </a:p>
          <a:p>
            <a:endParaRPr lang="en-IN" baseline="0" dirty="0" smtClean="0"/>
          </a:p>
          <a:p>
            <a:r>
              <a:rPr lang="en-IN" sz="1200" b="0" i="0" kern="1200" dirty="0" smtClean="0">
                <a:solidFill>
                  <a:schemeClr val="tx1"/>
                </a:solidFill>
                <a:effectLst/>
                <a:latin typeface="+mn-lt"/>
                <a:ea typeface="+mn-ea"/>
                <a:cs typeface="+mn-cs"/>
              </a:rPr>
              <a:t>Test Plan Progress Graph shows how many tests are accumulated in an ALM project at specific points during a period of time.</a:t>
            </a:r>
            <a:r>
              <a:rPr lang="en-IN" baseline="0" dirty="0" smtClean="0"/>
              <a:t>. </a:t>
            </a:r>
          </a:p>
          <a:p>
            <a:endParaRPr lang="en-IN" baseline="0" dirty="0" smtClean="0"/>
          </a:p>
          <a:p>
            <a:r>
              <a:rPr lang="en-IN" sz="1200" b="0" i="0" kern="1200" dirty="0" smtClean="0">
                <a:solidFill>
                  <a:schemeClr val="tx1"/>
                </a:solidFill>
                <a:effectLst/>
                <a:latin typeface="+mn-lt"/>
                <a:ea typeface="+mn-ea"/>
                <a:cs typeface="+mn-cs"/>
              </a:rPr>
              <a:t>Test Plan Summary Graph shows how many tests are currently present in an ALM project.</a:t>
            </a:r>
            <a:endParaRPr lang="en-IN" baseline="0" dirty="0" smtClean="0"/>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Test Plan Trend Graph shows the history of changes to specific Test Plan fields in an ALM project, for each time interval displayed.</a:t>
            </a:r>
            <a:endParaRPr lang="en-IN" baseline="0" dirty="0" smtClean="0"/>
          </a:p>
          <a:p>
            <a:r>
              <a:rPr lang="en-IN" baseline="0" dirty="0" smtClean="0"/>
              <a:t> </a:t>
            </a:r>
          </a:p>
          <a:p>
            <a:r>
              <a:rPr lang="en-IN" baseline="0" dirty="0" smtClean="0"/>
              <a:t>You can also generate the following graphs for Test Instances and Test Runs. </a:t>
            </a:r>
          </a:p>
          <a:p>
            <a:endParaRPr lang="en-IN" baseline="0" dirty="0" smtClean="0"/>
          </a:p>
          <a:p>
            <a:r>
              <a:rPr lang="en-IN" baseline="0" dirty="0" smtClean="0"/>
              <a:t>Test Set Progress Graph shows how many test sets are accumulated in an ALM project at specific points during a period of time</a:t>
            </a:r>
          </a:p>
          <a:p>
            <a:endParaRPr lang="en-IN" baseline="0" dirty="0" smtClean="0"/>
          </a:p>
          <a:p>
            <a:r>
              <a:rPr lang="en-IN" baseline="0" dirty="0" smtClean="0"/>
              <a:t>Test Set Summary Graph shows how many tests in an ALM project belong to test sets</a:t>
            </a:r>
          </a:p>
          <a:p>
            <a:endParaRPr lang="en-IN" baseline="0" dirty="0" smtClean="0"/>
          </a:p>
          <a:p>
            <a:r>
              <a:rPr lang="en-IN" baseline="0" dirty="0" smtClean="0"/>
              <a:t>Test Run Summary Graph shows the status of runs in the project grouped by Tester.</a:t>
            </a:r>
          </a:p>
        </p:txBody>
      </p:sp>
      <p:sp>
        <p:nvSpPr>
          <p:cNvPr id="4" name="Slide Number Placeholder 3"/>
          <p:cNvSpPr>
            <a:spLocks noGrp="1"/>
          </p:cNvSpPr>
          <p:nvPr>
            <p:ph type="sldNum" sz="quarter" idx="10"/>
          </p:nvPr>
        </p:nvSpPr>
        <p:spPr/>
        <p:txBody>
          <a:bodyPr/>
          <a:lstStyle/>
          <a:p>
            <a:fld id="{6A8B6E77-EC63-4CD7-8F8A-914122582C5F}" type="slidenum">
              <a:rPr lang="en-US" smtClean="0"/>
              <a:pPr/>
              <a:t>25</a:t>
            </a:fld>
            <a:endParaRPr lang="en-US" dirty="0"/>
          </a:p>
        </p:txBody>
      </p:sp>
    </p:spTree>
    <p:extLst>
      <p:ext uri="{BB962C8B-B14F-4D97-AF65-F5344CB8AC3E}">
        <p14:creationId xmlns:p14="http://schemas.microsoft.com/office/powerpoint/2010/main" val="900743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Speaker Notes</a:t>
            </a:r>
          </a:p>
          <a:p>
            <a:endParaRPr lang="en-IN" dirty="0" smtClean="0"/>
          </a:p>
          <a:p>
            <a:r>
              <a:rPr lang="en-IN" baseline="0" dirty="0" smtClean="0"/>
              <a:t>You can generate the following graphs for Defects . Let us understand the utility of each of the graphs. </a:t>
            </a:r>
          </a:p>
          <a:p>
            <a:endParaRPr lang="en-I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Defects Age Graph </a:t>
            </a:r>
            <a:r>
              <a:rPr lang="en-IN" sz="1200" b="0" i="0" kern="1200" dirty="0" smtClean="0">
                <a:solidFill>
                  <a:schemeClr val="dk1"/>
                </a:solidFill>
                <a:effectLst/>
                <a:latin typeface="+mn-lt"/>
                <a:ea typeface="+mn-ea"/>
                <a:cs typeface="+mn-cs"/>
              </a:rPr>
              <a:t>shows the lifetime of defects in an ALM project. The lifetime of a </a:t>
            </a:r>
            <a:r>
              <a:rPr lang="en-IN" sz="1200" b="0" i="0" u="none" strike="noStrike" kern="1200" dirty="0" smtClean="0">
                <a:solidFill>
                  <a:schemeClr val="dk1"/>
                </a:solidFill>
                <a:effectLst/>
                <a:latin typeface="+mn-lt"/>
                <a:ea typeface="+mn-ea"/>
                <a:cs typeface="+mn-cs"/>
              </a:rPr>
              <a:t>defect</a:t>
            </a:r>
            <a:r>
              <a:rPr lang="en-IN" sz="1200" b="0" i="0" kern="1200" dirty="0" smtClean="0">
                <a:solidFill>
                  <a:schemeClr val="dk1"/>
                </a:solidFill>
                <a:effectLst/>
                <a:latin typeface="+mn-lt"/>
                <a:ea typeface="+mn-ea"/>
                <a:cs typeface="+mn-cs"/>
              </a:rPr>
              <a:t> begins when it is reported, and ends when it is closed.</a:t>
            </a:r>
            <a:endParaRPr lang="en-IN" sz="1200" dirty="0" smtClean="0"/>
          </a:p>
          <a:p>
            <a:endParaRPr lang="en-IN" baseline="0" dirty="0" smtClean="0"/>
          </a:p>
          <a:p>
            <a:endParaRPr lang="en-I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Defect</a:t>
            </a:r>
            <a:r>
              <a:rPr lang="en-IN" sz="1200" b="0" i="0" kern="1200" baseline="0" dirty="0" smtClean="0">
                <a:solidFill>
                  <a:schemeClr val="tx1"/>
                </a:solidFill>
                <a:effectLst/>
                <a:latin typeface="+mn-lt"/>
                <a:ea typeface="+mn-ea"/>
                <a:cs typeface="+mn-cs"/>
              </a:rPr>
              <a:t>s Progress </a:t>
            </a:r>
            <a:r>
              <a:rPr lang="en-IN" sz="1200" b="0" i="0" kern="1200" dirty="0" smtClean="0">
                <a:solidFill>
                  <a:schemeClr val="tx1"/>
                </a:solidFill>
                <a:effectLst/>
                <a:latin typeface="+mn-lt"/>
                <a:ea typeface="+mn-ea"/>
                <a:cs typeface="+mn-cs"/>
              </a:rPr>
              <a:t>Graph </a:t>
            </a:r>
            <a:r>
              <a:rPr lang="en-IN" sz="1200" b="0" i="0" kern="1200" dirty="0" smtClean="0">
                <a:solidFill>
                  <a:schemeClr val="dk1"/>
                </a:solidFill>
                <a:effectLst/>
                <a:latin typeface="+mn-lt"/>
                <a:ea typeface="+mn-ea"/>
                <a:cs typeface="+mn-cs"/>
              </a:rPr>
              <a:t>shows the accumulation of defects in an ALM project, or the estimated/actual amount of time taken to fix these defects, at specific points during a period of time.</a:t>
            </a:r>
            <a:endParaRPr lang="en-IN" sz="1200" dirty="0" smtClean="0"/>
          </a:p>
          <a:p>
            <a:endParaRPr lang="en-IN" baseline="0" dirty="0" smtClean="0"/>
          </a:p>
          <a:p>
            <a:endParaRPr lang="en-I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Defects Summary Graph </a:t>
            </a:r>
            <a:r>
              <a:rPr lang="en-IN" sz="1200" b="0" i="0" kern="1200" dirty="0" smtClean="0">
                <a:solidFill>
                  <a:schemeClr val="dk1"/>
                </a:solidFill>
                <a:effectLst/>
                <a:latin typeface="+mn-lt"/>
                <a:ea typeface="+mn-ea"/>
                <a:cs typeface="+mn-cs"/>
              </a:rPr>
              <a:t>shows a summary of the number of defects in an ALM project, or the estimated/actual amount of time taken to fix these defects.</a:t>
            </a:r>
            <a:endParaRPr lang="en-IN" sz="1200" dirty="0" smtClean="0"/>
          </a:p>
          <a:p>
            <a:endParaRPr lang="en-IN" baseline="0" dirty="0" smtClean="0"/>
          </a:p>
          <a:p>
            <a:r>
              <a:rPr lang="en-IN" baseline="0" dirty="0" smtClean="0"/>
              <a:t>Defects Trend Graph shows the history of changes to specific defect fields in an ALM Project for each time interval displayed.</a:t>
            </a:r>
          </a:p>
          <a:p>
            <a:r>
              <a:rPr lang="en-IN" baseline="0" dirty="0" smtClean="0"/>
              <a:t> </a:t>
            </a: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012383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Now, Let us generate an Entity Graph. For</a:t>
            </a:r>
            <a:r>
              <a:rPr lang="en-IN" sz="1200" b="0" i="0" kern="1200" baseline="0" dirty="0" smtClean="0">
                <a:solidFill>
                  <a:schemeClr val="tx1"/>
                </a:solidFill>
                <a:effectLst/>
                <a:latin typeface="+mn-lt"/>
                <a:ea typeface="+mn-ea"/>
                <a:cs typeface="+mn-cs"/>
              </a:rPr>
              <a:t> Example: Defect Summary Graph</a:t>
            </a:r>
            <a:r>
              <a:rPr lang="en-IN" sz="1200" b="0" i="0" kern="1200" dirty="0" smtClean="0">
                <a:solidFill>
                  <a:schemeClr val="tx1"/>
                </a:solidFill>
                <a:effectLst/>
                <a:latin typeface="+mn-lt"/>
                <a:ea typeface="+mn-ea"/>
                <a:cs typeface="+mn-cs"/>
              </a:rPr>
              <a:t>. Follow the steps mentioned to generate</a:t>
            </a:r>
            <a:r>
              <a:rPr lang="en-IN" sz="1200" b="0" i="0" kern="1200" baseline="0" dirty="0" smtClean="0">
                <a:solidFill>
                  <a:schemeClr val="tx1"/>
                </a:solidFill>
                <a:effectLst/>
                <a:latin typeface="+mn-lt"/>
                <a:ea typeface="+mn-ea"/>
                <a:cs typeface="+mn-cs"/>
              </a:rPr>
              <a:t> a Defect Summary Graph.</a:t>
            </a:r>
            <a:endParaRPr lang="en-IN" sz="1200" b="0" i="0" kern="1200" dirty="0" smtClean="0">
              <a:solidFill>
                <a:schemeClr val="tx1"/>
              </a:solidFill>
              <a:effectLst/>
              <a:latin typeface="+mn-lt"/>
              <a:ea typeface="+mn-ea"/>
              <a:cs typeface="+mn-cs"/>
            </a:endParaRPr>
          </a:p>
          <a:p>
            <a:endParaRPr lang="en-IN" sz="1200" b="0"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Step 1) </a:t>
            </a:r>
            <a:r>
              <a:rPr lang="en-IN" sz="1200" b="0" i="0" kern="1200" dirty="0" smtClean="0">
                <a:solidFill>
                  <a:schemeClr val="tx1"/>
                </a:solidFill>
                <a:effectLst/>
                <a:latin typeface="+mn-lt"/>
                <a:ea typeface="+mn-ea"/>
                <a:cs typeface="+mn-cs"/>
              </a:rPr>
              <a:t>Navigate to 'Dashboard' Tab</a:t>
            </a:r>
            <a:r>
              <a:rPr lang="en-IN" sz="1200" b="0" i="0" kern="1200" baseline="0" dirty="0" smtClean="0">
                <a:solidFill>
                  <a:schemeClr val="tx1"/>
                </a:solidFill>
                <a:effectLst/>
                <a:latin typeface="+mn-lt"/>
                <a:ea typeface="+mn-ea"/>
                <a:cs typeface="+mn-cs"/>
              </a:rPr>
              <a:t> on the left of the ALM side bar.</a:t>
            </a: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Click Analysis View.</a:t>
            </a:r>
          </a:p>
          <a:p>
            <a:r>
              <a:rPr lang="en-IN" sz="1200" b="0" i="0" kern="1200" dirty="0" smtClean="0">
                <a:solidFill>
                  <a:schemeClr val="tx1"/>
                </a:solidFill>
                <a:effectLst/>
                <a:latin typeface="+mn-lt"/>
                <a:ea typeface="+mn-ea"/>
                <a:cs typeface="+mn-cs"/>
              </a:rPr>
              <a:t>Click New.</a:t>
            </a:r>
          </a:p>
          <a:p>
            <a:r>
              <a:rPr lang="en-IN" sz="1200" b="0" i="0" kern="1200" dirty="0" smtClean="0">
                <a:solidFill>
                  <a:schemeClr val="tx1"/>
                </a:solidFill>
                <a:effectLst/>
                <a:latin typeface="+mn-lt"/>
                <a:ea typeface="+mn-ea"/>
                <a:cs typeface="+mn-cs"/>
              </a:rPr>
              <a:t>Select Graph Wizard from the drop-down list.</a:t>
            </a:r>
          </a:p>
          <a:p>
            <a:endParaRPr lang="en-IN" dirty="0" smtClean="0"/>
          </a:p>
          <a:p>
            <a:r>
              <a:rPr lang="en-IN" sz="1200" b="1" i="0" kern="1200" dirty="0" smtClean="0">
                <a:solidFill>
                  <a:schemeClr val="tx1"/>
                </a:solidFill>
                <a:effectLst/>
                <a:latin typeface="+mn-lt"/>
                <a:ea typeface="+mn-ea"/>
                <a:cs typeface="+mn-cs"/>
              </a:rPr>
              <a:t>Step 2) </a:t>
            </a:r>
            <a:r>
              <a:rPr lang="en-IN" sz="1200" b="0" i="0" kern="1200" dirty="0" smtClean="0">
                <a:solidFill>
                  <a:schemeClr val="tx1"/>
                </a:solidFill>
                <a:effectLst/>
                <a:latin typeface="+mn-lt"/>
                <a:ea typeface="+mn-ea"/>
                <a:cs typeface="+mn-cs"/>
              </a:rPr>
              <a:t>Let us generate 'Entity Graph'. We can also generate a Business View Graph and click Next.</a:t>
            </a:r>
          </a:p>
          <a:p>
            <a:endParaRPr lang="en-IN" sz="1200" b="0"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Step 3) </a:t>
            </a:r>
            <a:r>
              <a:rPr lang="en-IN" sz="1200" b="0" i="0" kern="1200" dirty="0" smtClean="0">
                <a:solidFill>
                  <a:schemeClr val="tx1"/>
                </a:solidFill>
                <a:effectLst/>
                <a:latin typeface="+mn-lt"/>
                <a:ea typeface="+mn-ea"/>
                <a:cs typeface="+mn-cs"/>
              </a:rPr>
              <a:t>The "Select Entity Type" Dialog is displayed to the user.</a:t>
            </a:r>
          </a:p>
          <a:p>
            <a:r>
              <a:rPr lang="en-IN" sz="1200" b="0" i="0" kern="1200" dirty="0" smtClean="0">
                <a:solidFill>
                  <a:schemeClr val="tx1"/>
                </a:solidFill>
                <a:effectLst/>
                <a:latin typeface="+mn-lt"/>
                <a:ea typeface="+mn-ea"/>
                <a:cs typeface="+mn-cs"/>
              </a:rPr>
              <a:t>Select the entity for which the Graph has to be displayed.</a:t>
            </a:r>
          </a:p>
          <a:p>
            <a:r>
              <a:rPr lang="en-IN" sz="1200" b="0" i="0" kern="1200" dirty="0" smtClean="0">
                <a:solidFill>
                  <a:schemeClr val="tx1"/>
                </a:solidFill>
                <a:effectLst/>
                <a:latin typeface="+mn-lt"/>
                <a:ea typeface="+mn-ea"/>
                <a:cs typeface="+mn-cs"/>
              </a:rPr>
              <a:t>Select the Graph type.</a:t>
            </a:r>
          </a:p>
          <a:p>
            <a:r>
              <a:rPr lang="en-IN" sz="1200" b="0" i="0" kern="1200" dirty="0" smtClean="0">
                <a:solidFill>
                  <a:schemeClr val="tx1"/>
                </a:solidFill>
                <a:effectLst/>
                <a:latin typeface="+mn-lt"/>
                <a:ea typeface="+mn-ea"/>
                <a:cs typeface="+mn-cs"/>
              </a:rPr>
              <a:t>Click</a:t>
            </a:r>
            <a:r>
              <a:rPr lang="en-IN" sz="1200" b="0" i="0" kern="1200" baseline="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Next.</a:t>
            </a: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27</a:t>
            </a:fld>
            <a:endParaRPr lang="en-US" dirty="0"/>
          </a:p>
        </p:txBody>
      </p:sp>
    </p:spTree>
    <p:extLst>
      <p:ext uri="{BB962C8B-B14F-4D97-AF65-F5344CB8AC3E}">
        <p14:creationId xmlns:p14="http://schemas.microsoft.com/office/powerpoint/2010/main" val="841868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Step 4) </a:t>
            </a:r>
            <a:r>
              <a:rPr lang="en-IN" sz="1200" b="0" i="0" kern="1200" dirty="0" smtClean="0">
                <a:solidFill>
                  <a:schemeClr val="tx1"/>
                </a:solidFill>
                <a:effectLst/>
                <a:latin typeface="+mn-lt"/>
                <a:ea typeface="+mn-ea"/>
                <a:cs typeface="+mn-cs"/>
              </a:rPr>
              <a:t>The Wizard allows you to choose projects. You have the capabilities to add the same graph configuration across projects.</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28</a:t>
            </a:fld>
            <a:endParaRPr lang="en-US" dirty="0"/>
          </a:p>
        </p:txBody>
      </p:sp>
    </p:spTree>
    <p:extLst>
      <p:ext uri="{BB962C8B-B14F-4D97-AF65-F5344CB8AC3E}">
        <p14:creationId xmlns:p14="http://schemas.microsoft.com/office/powerpoint/2010/main" val="2122511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Step 5) </a:t>
            </a:r>
            <a:r>
              <a:rPr lang="en-IN" sz="1200" b="0" i="0" kern="1200" dirty="0" smtClean="0">
                <a:solidFill>
                  <a:schemeClr val="tx1"/>
                </a:solidFill>
                <a:effectLst/>
                <a:latin typeface="+mn-lt"/>
                <a:ea typeface="+mn-ea"/>
                <a:cs typeface="+mn-cs"/>
              </a:rPr>
              <a:t>The Wizard also allows you to enter a filter criterion. If there is NO Filter applied, the graph is generated by considering all the data available in Defects module.</a:t>
            </a:r>
          </a:p>
          <a:p>
            <a:r>
              <a:rPr lang="en-IN" sz="1200" b="1" i="0" kern="1200" dirty="0" smtClean="0">
                <a:solidFill>
                  <a:schemeClr val="tx1"/>
                </a:solidFill>
                <a:effectLst/>
                <a:latin typeface="+mn-lt"/>
                <a:ea typeface="+mn-ea"/>
                <a:cs typeface="+mn-cs"/>
              </a:rPr>
              <a:t>Note</a:t>
            </a:r>
            <a:r>
              <a:rPr lang="en-IN" sz="1200" b="0" i="0" kern="1200" dirty="0" smtClean="0">
                <a:solidFill>
                  <a:schemeClr val="tx1"/>
                </a:solidFill>
                <a:effectLst/>
                <a:latin typeface="+mn-lt"/>
                <a:ea typeface="+mn-ea"/>
                <a:cs typeface="+mn-cs"/>
              </a:rPr>
              <a:t>: Filter can be applied against a specific release/cycle. If NO Filter is set, the graph wizard picks up all the defects that are posted till date into consideration.</a:t>
            </a:r>
          </a:p>
          <a:p>
            <a:endParaRPr lang="en-IN" sz="1200" b="1"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Step 6) </a:t>
            </a:r>
            <a:r>
              <a:rPr lang="en-IN" sz="1200" b="0" i="0" kern="1200" dirty="0" smtClean="0">
                <a:solidFill>
                  <a:schemeClr val="tx1"/>
                </a:solidFill>
                <a:effectLst/>
                <a:latin typeface="+mn-lt"/>
                <a:ea typeface="+mn-ea"/>
                <a:cs typeface="+mn-cs"/>
              </a:rPr>
              <a:t>The Wizard allows you to choose X-Axis and Group by a certain field and click Finish.</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29</a:t>
            </a:fld>
            <a:endParaRPr lang="en-US" dirty="0"/>
          </a:p>
        </p:txBody>
      </p:sp>
    </p:spTree>
    <p:extLst>
      <p:ext uri="{BB962C8B-B14F-4D97-AF65-F5344CB8AC3E}">
        <p14:creationId xmlns:p14="http://schemas.microsoft.com/office/powerpoint/2010/main" val="80675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The topic ‘Introducing Analysis’ will give you brief an introduction to analysis before get to know what the different analysis tools and their usages are.</a:t>
            </a:r>
          </a:p>
        </p:txBody>
      </p:sp>
      <p:sp>
        <p:nvSpPr>
          <p:cNvPr id="4" name="Slide Number Placeholder 3"/>
          <p:cNvSpPr>
            <a:spLocks noGrp="1"/>
          </p:cNvSpPr>
          <p:nvPr>
            <p:ph type="sldNum" sz="quarter" idx="10"/>
          </p:nvPr>
        </p:nvSpPr>
        <p:spPr/>
        <p:txBody>
          <a:bodyPr/>
          <a:lstStyle/>
          <a:p>
            <a:fld id="{6A8B6E77-EC63-4CD7-8F8A-914122582C5F}" type="slidenum">
              <a:rPr lang="en-US" smtClean="0"/>
              <a:pPr/>
              <a:t>3</a:t>
            </a:fld>
            <a:endParaRPr lang="en-US" dirty="0"/>
          </a:p>
        </p:txBody>
      </p:sp>
    </p:spTree>
    <p:extLst>
      <p:ext uri="{BB962C8B-B14F-4D97-AF65-F5344CB8AC3E}">
        <p14:creationId xmlns:p14="http://schemas.microsoft.com/office/powerpoint/2010/main" val="3981395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Step 7) </a:t>
            </a:r>
            <a:r>
              <a:rPr lang="en-IN" sz="1200" b="0" i="0" kern="1200" dirty="0" smtClean="0">
                <a:solidFill>
                  <a:schemeClr val="tx1"/>
                </a:solidFill>
                <a:effectLst/>
                <a:latin typeface="+mn-lt"/>
                <a:ea typeface="+mn-ea"/>
                <a:cs typeface="+mn-cs"/>
              </a:rPr>
              <a:t>The graph is generated as per the criteria set by the user in Graph wizard. You can 'Add it to the Analysis Tree' so that we you just refresh the chart to get the current status.</a:t>
            </a:r>
          </a:p>
          <a:p>
            <a:endParaRPr lang="en-IN" sz="1200" b="0"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Step 8) </a:t>
            </a:r>
            <a:r>
              <a:rPr lang="en-IN" sz="1200" b="0" i="0" kern="1200" dirty="0" smtClean="0">
                <a:solidFill>
                  <a:schemeClr val="tx1"/>
                </a:solidFill>
                <a:effectLst/>
                <a:latin typeface="+mn-lt"/>
                <a:ea typeface="+mn-ea"/>
                <a:cs typeface="+mn-cs"/>
              </a:rPr>
              <a:t>Upon clicking on 'Add to Analysis Tree' the save dialog opens up.</a:t>
            </a:r>
          </a:p>
          <a:p>
            <a:r>
              <a:rPr lang="en-IN" sz="1200" b="0" i="0" kern="1200" dirty="0" smtClean="0">
                <a:solidFill>
                  <a:schemeClr val="tx1"/>
                </a:solidFill>
                <a:effectLst/>
                <a:latin typeface="+mn-lt"/>
                <a:ea typeface="+mn-ea"/>
                <a:cs typeface="+mn-cs"/>
              </a:rPr>
              <a:t>1. Enter the Name of the Graph.</a:t>
            </a:r>
          </a:p>
          <a:p>
            <a:r>
              <a:rPr lang="en-IN" sz="1200" b="0" i="0" kern="1200" dirty="0" smtClean="0">
                <a:solidFill>
                  <a:schemeClr val="tx1"/>
                </a:solidFill>
                <a:effectLst/>
                <a:latin typeface="+mn-lt"/>
                <a:ea typeface="+mn-ea"/>
                <a:cs typeface="+mn-cs"/>
              </a:rPr>
              <a:t>2. Select the folder where user would like to save the Graph.</a:t>
            </a:r>
          </a:p>
          <a:p>
            <a:pPr lvl="1"/>
            <a:r>
              <a:rPr lang="en-IN" sz="1200" b="1" i="0" kern="1200" dirty="0" smtClean="0">
                <a:solidFill>
                  <a:schemeClr val="tx1"/>
                </a:solidFill>
                <a:effectLst/>
                <a:latin typeface="+mn-lt"/>
                <a:ea typeface="+mn-ea"/>
                <a:cs typeface="+mn-cs"/>
              </a:rPr>
              <a:t>Private</a:t>
            </a:r>
            <a:r>
              <a:rPr lang="en-IN" sz="1200" b="0" i="0" kern="1200" dirty="0" smtClean="0">
                <a:solidFill>
                  <a:schemeClr val="tx1"/>
                </a:solidFill>
                <a:effectLst/>
                <a:latin typeface="+mn-lt"/>
                <a:ea typeface="+mn-ea"/>
                <a:cs typeface="+mn-cs"/>
              </a:rPr>
              <a:t> – The Graph is saved against the current user profile. Others won't have access to the same.</a:t>
            </a:r>
          </a:p>
          <a:p>
            <a:pPr lvl="1"/>
            <a:r>
              <a:rPr lang="en-IN" sz="1200" b="1" i="0" kern="1200" dirty="0" smtClean="0">
                <a:solidFill>
                  <a:schemeClr val="tx1"/>
                </a:solidFill>
                <a:effectLst/>
                <a:latin typeface="+mn-lt"/>
                <a:ea typeface="+mn-ea"/>
                <a:cs typeface="+mn-cs"/>
              </a:rPr>
              <a:t>Public </a:t>
            </a:r>
            <a:r>
              <a:rPr lang="en-IN" sz="1200" b="0" i="0" kern="1200" dirty="0" smtClean="0">
                <a:solidFill>
                  <a:schemeClr val="tx1"/>
                </a:solidFill>
                <a:effectLst/>
                <a:latin typeface="+mn-lt"/>
                <a:ea typeface="+mn-ea"/>
                <a:cs typeface="+mn-cs"/>
              </a:rPr>
              <a:t>– The generated Graph would be visible to ALL the project users.</a:t>
            </a:r>
          </a:p>
          <a:p>
            <a:r>
              <a:rPr lang="en-IN" sz="1200" b="0" i="0" kern="1200" dirty="0" smtClean="0">
                <a:solidFill>
                  <a:schemeClr val="tx1"/>
                </a:solidFill>
                <a:effectLst/>
                <a:latin typeface="+mn-lt"/>
                <a:ea typeface="+mn-ea"/>
                <a:cs typeface="+mn-cs"/>
              </a:rPr>
              <a:t>3. Click Save.</a:t>
            </a: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30</a:t>
            </a:fld>
            <a:endParaRPr lang="en-US" dirty="0"/>
          </a:p>
        </p:txBody>
      </p:sp>
    </p:spTree>
    <p:extLst>
      <p:ext uri="{BB962C8B-B14F-4D97-AF65-F5344CB8AC3E}">
        <p14:creationId xmlns:p14="http://schemas.microsoft.com/office/powerpoint/2010/main" val="244974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Step 9) </a:t>
            </a:r>
            <a:r>
              <a:rPr lang="en-IN" sz="1200" b="0" i="0" kern="1200" dirty="0" smtClean="0">
                <a:solidFill>
                  <a:schemeClr val="tx1"/>
                </a:solidFill>
                <a:effectLst/>
                <a:latin typeface="+mn-lt"/>
                <a:ea typeface="+mn-ea"/>
                <a:cs typeface="+mn-cs"/>
              </a:rPr>
              <a:t>The graph is added to the Analysis tree as shown on the slide.</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31</a:t>
            </a:fld>
            <a:endParaRPr lang="en-US" dirty="0"/>
          </a:p>
        </p:txBody>
      </p:sp>
    </p:spTree>
    <p:extLst>
      <p:ext uri="{BB962C8B-B14F-4D97-AF65-F5344CB8AC3E}">
        <p14:creationId xmlns:p14="http://schemas.microsoft.com/office/powerpoint/2010/main" val="4134600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IN" dirty="0" smtClean="0"/>
              <a:t>You can allow ALM users or others to view read-only versions of graphs outside ALM. Each time you access the graph outside ALM, it displays the most up-to-date information. You can share a graph or a project for view outside ALM Client This option is not available in the Analysis Menus tab. To share a Graph or Project Report, right click a graph or project report in the analysis tree and Select a Share Analysis Item.</a:t>
            </a:r>
          </a:p>
          <a:p>
            <a:r>
              <a:rPr lang="en-IN" sz="1200" b="0" i="0" u="none" strike="noStrike" kern="1200" baseline="0" dirty="0" smtClean="0">
                <a:solidFill>
                  <a:schemeClr val="tx1"/>
                </a:solidFill>
                <a:latin typeface="+mn-lt"/>
                <a:ea typeface="+mn-ea"/>
                <a:cs typeface="+mn-cs"/>
              </a:rPr>
              <a:t>In this exercise, you will share the Defects Summary graph you have created in Generating Entity Graphs in the Analysis View Module exercise.</a:t>
            </a:r>
          </a:p>
          <a:p>
            <a:endParaRPr lang="en-IN" sz="1200" b="0" i="0" u="none" strike="noStrike" kern="1200" baseline="0" dirty="0" smtClean="0">
              <a:solidFill>
                <a:schemeClr val="tx1"/>
              </a:solidFill>
              <a:latin typeface="+mn-lt"/>
              <a:ea typeface="+mn-ea"/>
              <a:cs typeface="+mn-cs"/>
            </a:endParaRPr>
          </a:p>
          <a:p>
            <a:r>
              <a:rPr lang="en-IN" sz="1200" b="1" i="0" u="none" strike="noStrike" kern="1200" baseline="0" dirty="0" smtClean="0">
                <a:solidFill>
                  <a:schemeClr val="tx1"/>
                </a:solidFill>
                <a:latin typeface="+mn-lt"/>
                <a:ea typeface="+mn-ea"/>
                <a:cs typeface="+mn-cs"/>
              </a:rPr>
              <a:t>To share a graph:</a:t>
            </a:r>
          </a:p>
          <a:p>
            <a:r>
              <a:rPr lang="en-IN" sz="1200" b="0" i="0" u="none" strike="noStrike" kern="1200" baseline="0" dirty="0" smtClean="0">
                <a:solidFill>
                  <a:schemeClr val="tx1"/>
                </a:solidFill>
                <a:latin typeface="+mn-lt"/>
                <a:ea typeface="+mn-ea"/>
                <a:cs typeface="+mn-cs"/>
              </a:rPr>
              <a:t>1. Display the Analysis View module.</a:t>
            </a:r>
          </a:p>
          <a:p>
            <a:r>
              <a:rPr lang="en-IN" sz="1200" b="0" i="0" u="none" strike="noStrike" kern="1200" baseline="0" dirty="0" smtClean="0">
                <a:solidFill>
                  <a:schemeClr val="tx1"/>
                </a:solidFill>
                <a:latin typeface="+mn-lt"/>
                <a:ea typeface="+mn-ea"/>
                <a:cs typeface="+mn-cs"/>
              </a:rPr>
              <a:t>On the ALM sidebar, under </a:t>
            </a:r>
            <a:r>
              <a:rPr lang="en-IN" sz="1200" b="1" i="0" u="none" strike="noStrike" kern="1200" baseline="0" dirty="0" smtClean="0">
                <a:solidFill>
                  <a:schemeClr val="tx1"/>
                </a:solidFill>
                <a:latin typeface="+mn-lt"/>
                <a:ea typeface="+mn-ea"/>
                <a:cs typeface="+mn-cs"/>
              </a:rPr>
              <a:t>Dashboard</a:t>
            </a:r>
            <a:r>
              <a:rPr lang="en-IN" sz="1200" b="0" i="0" u="none" strike="noStrike" kern="1200" baseline="0" dirty="0" smtClean="0">
                <a:solidFill>
                  <a:schemeClr val="tx1"/>
                </a:solidFill>
                <a:latin typeface="+mn-lt"/>
                <a:ea typeface="+mn-ea"/>
                <a:cs typeface="+mn-cs"/>
              </a:rPr>
              <a:t>, select </a:t>
            </a:r>
            <a:r>
              <a:rPr lang="en-IN" sz="1200" b="1" i="0" u="none" strike="noStrike" kern="1200" baseline="0" dirty="0" smtClean="0">
                <a:solidFill>
                  <a:schemeClr val="tx1"/>
                </a:solidFill>
                <a:latin typeface="+mn-lt"/>
                <a:ea typeface="+mn-ea"/>
                <a:cs typeface="+mn-cs"/>
              </a:rPr>
              <a:t>Analysis View</a:t>
            </a:r>
            <a:r>
              <a:rPr lang="en-IN" sz="1200" b="0" i="0" u="none" strike="noStrike" kern="1200" baseline="0" dirty="0" smtClean="0">
                <a:solidFill>
                  <a:schemeClr val="tx1"/>
                </a:solidFill>
                <a:latin typeface="+mn-lt"/>
                <a:ea typeface="+mn-ea"/>
                <a:cs typeface="+mn-cs"/>
              </a:rPr>
              <a:t>.</a:t>
            </a:r>
          </a:p>
          <a:p>
            <a:r>
              <a:rPr lang="en-IN" sz="1200" b="0" i="0" u="none" strike="noStrike" kern="1200" baseline="0" dirty="0" smtClean="0">
                <a:solidFill>
                  <a:schemeClr val="tx1"/>
                </a:solidFill>
                <a:latin typeface="+mn-lt"/>
                <a:ea typeface="+mn-ea"/>
                <a:cs typeface="+mn-cs"/>
              </a:rPr>
              <a:t>2. Share the Defects Summary graph.</a:t>
            </a:r>
          </a:p>
          <a:p>
            <a:r>
              <a:rPr lang="en-IN" sz="1200" b="0" i="0" u="none" strike="noStrike" kern="1200" baseline="0" dirty="0" smtClean="0">
                <a:solidFill>
                  <a:schemeClr val="tx1"/>
                </a:solidFill>
                <a:latin typeface="+mn-lt"/>
                <a:ea typeface="+mn-ea"/>
                <a:cs typeface="+mn-cs"/>
              </a:rPr>
              <a:t>a. In the </a:t>
            </a:r>
            <a:r>
              <a:rPr lang="en-IN" sz="1200" b="1" i="0" u="none" strike="noStrike" kern="1200" baseline="0" dirty="0" smtClean="0">
                <a:solidFill>
                  <a:schemeClr val="tx1"/>
                </a:solidFill>
                <a:latin typeface="+mn-lt"/>
                <a:ea typeface="+mn-ea"/>
                <a:cs typeface="+mn-cs"/>
              </a:rPr>
              <a:t>Private </a:t>
            </a:r>
            <a:r>
              <a:rPr lang="en-IN" sz="1200" b="0" i="0" u="none" strike="noStrike" kern="1200" baseline="0" dirty="0" smtClean="0">
                <a:solidFill>
                  <a:schemeClr val="tx1"/>
                </a:solidFill>
                <a:latin typeface="+mn-lt"/>
                <a:ea typeface="+mn-ea"/>
                <a:cs typeface="+mn-cs"/>
              </a:rPr>
              <a:t>folder, under </a:t>
            </a:r>
            <a:r>
              <a:rPr lang="en-IN" sz="1200" b="1" i="0" u="none" strike="noStrike" kern="1200" baseline="0" dirty="0" smtClean="0">
                <a:solidFill>
                  <a:schemeClr val="tx1"/>
                </a:solidFill>
                <a:latin typeface="+mn-lt"/>
                <a:ea typeface="+mn-ea"/>
                <a:cs typeface="+mn-cs"/>
              </a:rPr>
              <a:t>My_Analysis_Items</a:t>
            </a:r>
            <a:r>
              <a:rPr lang="en-IN" sz="1200" b="0" i="0" u="none" strike="noStrike" kern="1200" baseline="0" dirty="0" smtClean="0">
                <a:solidFill>
                  <a:schemeClr val="tx1"/>
                </a:solidFill>
                <a:latin typeface="+mn-lt"/>
                <a:ea typeface="+mn-ea"/>
                <a:cs typeface="+mn-cs"/>
              </a:rPr>
              <a:t>, select </a:t>
            </a:r>
            <a:r>
              <a:rPr lang="en-IN" sz="1200" b="1" i="0" u="none" strike="noStrike" kern="1200" baseline="0" dirty="0" smtClean="0">
                <a:solidFill>
                  <a:schemeClr val="tx1"/>
                </a:solidFill>
                <a:latin typeface="+mn-lt"/>
                <a:ea typeface="+mn-ea"/>
                <a:cs typeface="+mn-cs"/>
              </a:rPr>
              <a:t>Defects Summary Graph -</a:t>
            </a:r>
          </a:p>
          <a:p>
            <a:r>
              <a:rPr lang="en-IN" sz="1200" b="1" i="0" u="none" strike="noStrike" kern="1200" baseline="0" dirty="0" smtClean="0">
                <a:solidFill>
                  <a:schemeClr val="tx1"/>
                </a:solidFill>
                <a:latin typeface="+mn-lt"/>
                <a:ea typeface="+mn-ea"/>
                <a:cs typeface="+mn-cs"/>
              </a:rPr>
              <a:t>Group by ‘Priority’</a:t>
            </a:r>
            <a:r>
              <a:rPr lang="en-IN" sz="1200" b="0" i="0" u="none" strike="noStrike" kern="1200" baseline="0" dirty="0" smtClean="0">
                <a:solidFill>
                  <a:schemeClr val="tx1"/>
                </a:solidFill>
                <a:latin typeface="+mn-lt"/>
                <a:ea typeface="+mn-ea"/>
                <a:cs typeface="+mn-cs"/>
              </a:rPr>
              <a:t>.</a:t>
            </a:r>
          </a:p>
          <a:p>
            <a:r>
              <a:rPr lang="en-IN" sz="1200" b="0" i="0" u="none" strike="noStrike" kern="1200" baseline="0" dirty="0" smtClean="0">
                <a:solidFill>
                  <a:schemeClr val="tx1"/>
                </a:solidFill>
                <a:latin typeface="+mn-lt"/>
                <a:ea typeface="+mn-ea"/>
                <a:cs typeface="+mn-cs"/>
              </a:rPr>
              <a:t>b. Right-click and select </a:t>
            </a:r>
            <a:r>
              <a:rPr lang="en-IN" sz="1200" b="1" i="0" u="none" strike="noStrike" kern="1200" baseline="0" dirty="0" smtClean="0">
                <a:solidFill>
                  <a:schemeClr val="tx1"/>
                </a:solidFill>
                <a:latin typeface="+mn-lt"/>
                <a:ea typeface="+mn-ea"/>
                <a:cs typeface="+mn-cs"/>
              </a:rPr>
              <a:t>Share Analysis Item</a:t>
            </a:r>
            <a:r>
              <a:rPr lang="en-IN" sz="1200" b="0" i="0" u="none" strike="noStrike" kern="1200" baseline="0" dirty="0" smtClean="0">
                <a:solidFill>
                  <a:schemeClr val="tx1"/>
                </a:solidFill>
                <a:latin typeface="+mn-lt"/>
                <a:ea typeface="+mn-ea"/>
                <a:cs typeface="+mn-cs"/>
              </a:rPr>
              <a:t>. The Share Analysis Item dialog box opens.</a:t>
            </a:r>
          </a:p>
          <a:p>
            <a:r>
              <a:rPr lang="en-IN" sz="1200" b="0" i="0" u="none" strike="noStrike" kern="1200" baseline="0" dirty="0" smtClean="0">
                <a:solidFill>
                  <a:schemeClr val="tx1"/>
                </a:solidFill>
                <a:latin typeface="+mn-lt"/>
                <a:ea typeface="+mn-ea"/>
                <a:cs typeface="+mn-cs"/>
              </a:rPr>
              <a:t>Select </a:t>
            </a:r>
            <a:r>
              <a:rPr lang="en-IN" sz="1200" b="1" i="0" u="none" strike="noStrike" kern="1200" baseline="0" dirty="0" smtClean="0">
                <a:solidFill>
                  <a:schemeClr val="tx1"/>
                </a:solidFill>
                <a:latin typeface="+mn-lt"/>
                <a:ea typeface="+mn-ea"/>
                <a:cs typeface="+mn-cs"/>
              </a:rPr>
              <a:t>Copy Analysis Item Public URL</a:t>
            </a:r>
            <a:r>
              <a:rPr lang="en-IN" sz="1200" b="0" i="0" u="none" strike="noStrike" kern="1200" baseline="0" dirty="0" smtClean="0">
                <a:solidFill>
                  <a:schemeClr val="tx1"/>
                </a:solidFill>
                <a:latin typeface="+mn-lt"/>
                <a:ea typeface="+mn-ea"/>
                <a:cs typeface="+mn-cs"/>
              </a:rPr>
              <a:t>. This option allows others to view the graph</a:t>
            </a:r>
          </a:p>
          <a:p>
            <a:r>
              <a:rPr lang="en-IN" sz="1200" b="0" i="0" u="none" strike="noStrike" kern="1200" baseline="0" dirty="0" smtClean="0">
                <a:solidFill>
                  <a:schemeClr val="tx1"/>
                </a:solidFill>
                <a:latin typeface="+mn-lt"/>
                <a:ea typeface="+mn-ea"/>
                <a:cs typeface="+mn-cs"/>
              </a:rPr>
              <a:t>without entering ALM user credentials.</a:t>
            </a:r>
          </a:p>
          <a:p>
            <a:r>
              <a:rPr lang="en-IN" sz="1200" b="0" i="0" u="none" strike="noStrike" kern="1200" baseline="0" dirty="0" smtClean="0">
                <a:solidFill>
                  <a:schemeClr val="tx1"/>
                </a:solidFill>
                <a:latin typeface="+mn-lt"/>
                <a:ea typeface="+mn-ea"/>
                <a:cs typeface="+mn-cs"/>
              </a:rPr>
              <a:t>d. Click </a:t>
            </a:r>
            <a:r>
              <a:rPr lang="en-IN" sz="1200" b="1" i="0" u="none" strike="noStrike" kern="1200" baseline="0" dirty="0" smtClean="0">
                <a:solidFill>
                  <a:schemeClr val="tx1"/>
                </a:solidFill>
                <a:latin typeface="+mn-lt"/>
                <a:ea typeface="+mn-ea"/>
                <a:cs typeface="+mn-cs"/>
              </a:rPr>
              <a:t>OK</a:t>
            </a:r>
            <a:r>
              <a:rPr lang="en-IN" sz="1200" b="0" i="0" u="none" strike="noStrike" kern="1200" baseline="0" dirty="0" smtClean="0">
                <a:solidFill>
                  <a:schemeClr val="tx1"/>
                </a:solidFill>
                <a:latin typeface="+mn-lt"/>
                <a:ea typeface="+mn-ea"/>
                <a:cs typeface="+mn-cs"/>
              </a:rPr>
              <a:t>. A URL of the graph is saved to the clipboard.</a:t>
            </a:r>
          </a:p>
          <a:p>
            <a:r>
              <a:rPr lang="en-IN" sz="1200" b="0" i="0" u="none" strike="noStrike" kern="1200" baseline="0" dirty="0" smtClean="0">
                <a:solidFill>
                  <a:schemeClr val="tx1"/>
                </a:solidFill>
                <a:latin typeface="+mn-lt"/>
                <a:ea typeface="+mn-ea"/>
                <a:cs typeface="+mn-cs"/>
              </a:rPr>
              <a:t>3. View the graph outside ALM.</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Let us understand the different options available in the Share Analysis item dialog box as shown in the figure.</a:t>
            </a:r>
          </a:p>
          <a:p>
            <a:endParaRPr lang="en-IN" sz="1200" b="0" i="0" u="none" strike="noStrike" kern="1200" baseline="0" dirty="0" smtClean="0">
              <a:solidFill>
                <a:schemeClr val="tx1"/>
              </a:solidFill>
              <a:latin typeface="+mn-lt"/>
              <a:ea typeface="+mn-ea"/>
              <a:cs typeface="+mn-cs"/>
            </a:endParaRPr>
          </a:p>
          <a:p>
            <a:pPr fontAlgn="t"/>
            <a:r>
              <a:rPr lang="en-IN" sz="1200" b="1" i="0" kern="1200" dirty="0" smtClean="0">
                <a:solidFill>
                  <a:schemeClr val="tx1"/>
                </a:solidFill>
                <a:effectLst/>
                <a:latin typeface="+mn-lt"/>
                <a:ea typeface="+mn-ea"/>
                <a:cs typeface="+mn-cs"/>
              </a:rPr>
              <a:t>Copy Analysis Item URL (Authentication Required) </a:t>
            </a:r>
            <a:r>
              <a:rPr lang="en-IN" sz="1200" b="0" i="0" kern="1200" dirty="0" smtClean="0">
                <a:solidFill>
                  <a:schemeClr val="tx1"/>
                </a:solidFill>
                <a:effectLst/>
                <a:latin typeface="+mn-lt"/>
                <a:ea typeface="+mn-ea"/>
                <a:cs typeface="+mn-cs"/>
              </a:rPr>
              <a:t>Copies a URL of the selected graph or report to the clipboard.</a:t>
            </a:r>
          </a:p>
          <a:p>
            <a:pPr fontAlgn="t"/>
            <a:r>
              <a:rPr lang="en-IN" sz="1200" b="0" i="0" kern="1200" dirty="0" smtClean="0">
                <a:solidFill>
                  <a:schemeClr val="tx1"/>
                </a:solidFill>
                <a:effectLst/>
                <a:latin typeface="+mn-lt"/>
                <a:ea typeface="+mn-ea"/>
                <a:cs typeface="+mn-cs"/>
              </a:rPr>
              <a:t>You are required to enter an ALM user name and password to view the graph or report.</a:t>
            </a:r>
          </a:p>
          <a:p>
            <a:pPr fontAlgn="t"/>
            <a:r>
              <a:rPr lang="en-IN" sz="1200" b="1" i="0" kern="1200" dirty="0" smtClean="0">
                <a:solidFill>
                  <a:schemeClr val="tx1"/>
                </a:solidFill>
                <a:effectLst/>
                <a:latin typeface="+mn-lt"/>
                <a:ea typeface="+mn-ea"/>
                <a:cs typeface="+mn-cs"/>
              </a:rPr>
              <a:t>Copy Analysis Item Public URL </a:t>
            </a:r>
            <a:r>
              <a:rPr lang="en-IN" sz="1200" b="0" i="0" kern="1200" dirty="0" smtClean="0">
                <a:solidFill>
                  <a:schemeClr val="tx1"/>
                </a:solidFill>
                <a:effectLst/>
                <a:latin typeface="+mn-lt"/>
                <a:ea typeface="+mn-ea"/>
                <a:cs typeface="+mn-cs"/>
              </a:rPr>
              <a:t>Copies a URL of the selected graph or report to the clipboard.</a:t>
            </a:r>
          </a:p>
          <a:p>
            <a:pPr fontAlgn="t"/>
            <a:r>
              <a:rPr lang="en-IN" sz="1200" b="0" i="0" kern="1200" dirty="0" smtClean="0">
                <a:solidFill>
                  <a:schemeClr val="tx1"/>
                </a:solidFill>
                <a:effectLst/>
                <a:latin typeface="+mn-lt"/>
                <a:ea typeface="+mn-ea"/>
                <a:cs typeface="+mn-cs"/>
              </a:rPr>
              <a:t>No authentication is required.</a:t>
            </a:r>
          </a:p>
          <a:p>
            <a:pPr fontAlgn="t"/>
            <a:r>
              <a:rPr lang="en-IN" sz="1200" b="1" i="0" kern="1200" dirty="0" smtClean="0">
                <a:solidFill>
                  <a:schemeClr val="tx1"/>
                </a:solidFill>
                <a:effectLst/>
                <a:latin typeface="+mn-lt"/>
                <a:ea typeface="+mn-ea"/>
                <a:cs typeface="+mn-cs"/>
              </a:rPr>
              <a:t>Reset Analysis Item Public URL </a:t>
            </a:r>
            <a:r>
              <a:rPr lang="en-IN" sz="1200" b="0" i="0" kern="1200" dirty="0" smtClean="0">
                <a:solidFill>
                  <a:schemeClr val="tx1"/>
                </a:solidFill>
                <a:effectLst/>
                <a:latin typeface="+mn-lt"/>
                <a:ea typeface="+mn-ea"/>
                <a:cs typeface="+mn-cs"/>
              </a:rPr>
              <a:t>If you previously selected </a:t>
            </a:r>
            <a:r>
              <a:rPr lang="en-IN" sz="1200" b="1" i="0" kern="1200" dirty="0" smtClean="0">
                <a:solidFill>
                  <a:schemeClr val="tx1"/>
                </a:solidFill>
                <a:effectLst/>
                <a:latin typeface="+mn-lt"/>
                <a:ea typeface="+mn-ea"/>
                <a:cs typeface="+mn-cs"/>
              </a:rPr>
              <a:t>Copy Analysis Item Public URL</a:t>
            </a:r>
            <a:r>
              <a:rPr lang="en-IN" sz="1200" b="0" i="0" kern="1200" dirty="0" smtClean="0">
                <a:solidFill>
                  <a:schemeClr val="tx1"/>
                </a:solidFill>
                <a:effectLst/>
                <a:latin typeface="+mn-lt"/>
                <a:ea typeface="+mn-ea"/>
                <a:cs typeface="+mn-cs"/>
              </a:rPr>
              <a:t>, selecting this option blocks access to the public read-only version of the selected graph or report.</a:t>
            </a:r>
          </a:p>
          <a:p>
            <a:r>
              <a:rPr lang="en-IN" dirty="0" smtClean="0"/>
              <a:t/>
            </a:r>
            <a:br>
              <a:rPr lang="en-IN" dirty="0" smtClean="0"/>
            </a:br>
            <a:endParaRPr lang="en-IN" sz="1200" b="0" i="0" u="none" strike="noStrike" kern="1200" baseline="0" dirty="0" smtClean="0">
              <a:solidFill>
                <a:schemeClr val="tx1"/>
              </a:solidFill>
              <a:latin typeface="+mn-lt"/>
              <a:ea typeface="+mn-ea"/>
              <a:cs typeface="+mn-cs"/>
            </a:endParaRPr>
          </a:p>
          <a:p>
            <a:endParaRPr lang="en-IN" sz="1200" b="0" i="0" u="none" strike="noStrike" kern="1200" baseline="0" dirty="0" smtClean="0">
              <a:solidFill>
                <a:schemeClr val="tx1"/>
              </a:solidFill>
              <a:latin typeface="+mn-lt"/>
              <a:ea typeface="+mn-ea"/>
              <a:cs typeface="+mn-cs"/>
            </a:endParaRPr>
          </a:p>
          <a:p>
            <a:endParaRPr lang="en-IN"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A8B6E77-EC63-4CD7-8F8A-914122582C5F}" type="slidenum">
              <a:rPr lang="en-US" smtClean="0"/>
              <a:pPr/>
              <a:t>32</a:t>
            </a:fld>
            <a:endParaRPr lang="en-US" dirty="0"/>
          </a:p>
        </p:txBody>
      </p:sp>
    </p:spTree>
    <p:extLst>
      <p:ext uri="{BB962C8B-B14F-4D97-AF65-F5344CB8AC3E}">
        <p14:creationId xmlns:p14="http://schemas.microsoft.com/office/powerpoint/2010/main" val="3489521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IN" dirty="0" smtClean="0"/>
              <a:t>Now,</a:t>
            </a:r>
            <a:r>
              <a:rPr lang="en-IN" baseline="0" dirty="0" smtClean="0"/>
              <a:t> Let us know what is a business view graph and when do you use business view graphs.</a:t>
            </a:r>
          </a:p>
          <a:p>
            <a:endParaRPr lang="en-IN" sz="1200" baseline="0" dirty="0" smtClean="0"/>
          </a:p>
          <a:p>
            <a:r>
              <a:rPr lang="en-IN" sz="1200" dirty="0" smtClean="0"/>
              <a:t>A business view graph involves only those project entity fields that represent information which is useful from a business perspective.</a:t>
            </a:r>
          </a:p>
          <a:p>
            <a:endParaRPr lang="en-IN" sz="1200" dirty="0" smtClean="0"/>
          </a:p>
          <a:p>
            <a:r>
              <a:rPr lang="en-IN" sz="1200" dirty="0" smtClean="0"/>
              <a:t>Business views can either be based on single entities such as Requirement or Defects, or it can be based on more complex relationships between entities such as Defects with Linked Requirements/defects with linked tests.</a:t>
            </a:r>
          </a:p>
          <a:p>
            <a:endParaRPr lang="en-IN" sz="1200" dirty="0" smtClean="0"/>
          </a:p>
          <a:p>
            <a:r>
              <a:rPr lang="en-IN" sz="1200" dirty="0" smtClean="0"/>
              <a:t>Though on a high level, both business view graph and entity graph look at the same, at this juncture let us understand basic different between entity graph and business view graph.</a:t>
            </a:r>
          </a:p>
          <a:p>
            <a:endParaRPr lang="en-IN" sz="1200" dirty="0" smtClean="0"/>
          </a:p>
          <a:p>
            <a:r>
              <a:rPr lang="en-IN" sz="1200" dirty="0" smtClean="0"/>
              <a:t>Before</a:t>
            </a:r>
            <a:r>
              <a:rPr lang="en-IN" sz="1200" baseline="0" dirty="0" smtClean="0"/>
              <a:t>, we get into the demonstration of how to create a business view graph. Let us understand the differences and when an entity graph is used versus a business view graph.</a:t>
            </a:r>
          </a:p>
          <a:p>
            <a:endParaRPr lang="en-IN" sz="1200" baseline="0" dirty="0" smtClean="0"/>
          </a:p>
          <a:p>
            <a:r>
              <a:rPr lang="en-IN" sz="1200" baseline="0" dirty="0" smtClean="0"/>
              <a:t>Entity Graph is strictly associated with only one type of entity (such as requirements or tests or defects) in ALM where as business view graph is either based on a single entity or based on the relationship between several entities such relationship between defects and requirements or another example could be defects and tests.</a:t>
            </a:r>
          </a:p>
          <a:p>
            <a:endParaRPr lang="en-IN" sz="1200" baseline="0" dirty="0" smtClean="0"/>
          </a:p>
          <a:p>
            <a:r>
              <a:rPr lang="en-IN" sz="1200" baseline="0" dirty="0" smtClean="0"/>
              <a:t>In case of entity graphs, the field involved are specific to the entity where as in business view graphs, the fields involved are those that represent useful information from a business perspective.</a:t>
            </a:r>
            <a:endParaRPr lang="en-IN" sz="1200" dirty="0" smtClean="0"/>
          </a:p>
          <a:p>
            <a:endParaRPr lang="en-IN" sz="1200" dirty="0" smtClean="0"/>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33</a:t>
            </a:fld>
            <a:endParaRPr lang="en-US" dirty="0"/>
          </a:p>
        </p:txBody>
      </p:sp>
    </p:spTree>
    <p:extLst>
      <p:ext uri="{BB962C8B-B14F-4D97-AF65-F5344CB8AC3E}">
        <p14:creationId xmlns:p14="http://schemas.microsoft.com/office/powerpoint/2010/main" val="3181762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Step 1) </a:t>
            </a:r>
            <a:r>
              <a:rPr lang="en-IN" sz="1200" b="0" i="0" kern="1200" dirty="0" smtClean="0">
                <a:solidFill>
                  <a:schemeClr val="tx1"/>
                </a:solidFill>
                <a:effectLst/>
                <a:latin typeface="+mn-lt"/>
                <a:ea typeface="+mn-ea"/>
                <a:cs typeface="+mn-cs"/>
              </a:rPr>
              <a:t>Click '+' and then</a:t>
            </a:r>
            <a:r>
              <a:rPr lang="en-IN" sz="1200" b="0" i="0" kern="1200" baseline="0" dirty="0" smtClean="0">
                <a:solidFill>
                  <a:schemeClr val="tx1"/>
                </a:solidFill>
                <a:effectLst/>
                <a:latin typeface="+mn-lt"/>
                <a:ea typeface="+mn-ea"/>
                <a:cs typeface="+mn-cs"/>
              </a:rPr>
              <a:t> s</a:t>
            </a:r>
            <a:r>
              <a:rPr lang="en-IN" sz="1200" b="0" i="0" kern="1200" dirty="0" smtClean="0">
                <a:solidFill>
                  <a:schemeClr val="tx1"/>
                </a:solidFill>
                <a:effectLst/>
                <a:latin typeface="+mn-lt"/>
                <a:ea typeface="+mn-ea"/>
                <a:cs typeface="+mn-cs"/>
              </a:rPr>
              <a:t>elect 'Graph Wizard'.</a:t>
            </a:r>
          </a:p>
          <a:p>
            <a:endParaRPr lang="en-IN" sz="1200" b="0"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Step 2) </a:t>
            </a:r>
            <a:r>
              <a:rPr lang="en-IN" sz="1200" b="0" i="0" kern="1200" dirty="0" smtClean="0">
                <a:solidFill>
                  <a:schemeClr val="tx1"/>
                </a:solidFill>
                <a:effectLst/>
                <a:latin typeface="+mn-lt"/>
                <a:ea typeface="+mn-ea"/>
                <a:cs typeface="+mn-cs"/>
              </a:rPr>
              <a:t>Select the Business View Graph option and click Next.</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34</a:t>
            </a:fld>
            <a:endParaRPr lang="en-US" dirty="0"/>
          </a:p>
        </p:txBody>
      </p:sp>
    </p:spTree>
    <p:extLst>
      <p:ext uri="{BB962C8B-B14F-4D97-AF65-F5344CB8AC3E}">
        <p14:creationId xmlns:p14="http://schemas.microsoft.com/office/powerpoint/2010/main" val="3515070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Step 3) </a:t>
            </a:r>
            <a:r>
              <a:rPr lang="en-IN" sz="1200" b="0" i="0" kern="1200" dirty="0" smtClean="0">
                <a:solidFill>
                  <a:schemeClr val="tx1"/>
                </a:solidFill>
                <a:effectLst/>
                <a:latin typeface="+mn-lt"/>
                <a:ea typeface="+mn-ea"/>
                <a:cs typeface="+mn-cs"/>
              </a:rPr>
              <a:t>Select Defects (Defected) from the Filter criteria and click Next.</a:t>
            </a:r>
          </a:p>
          <a:p>
            <a:endParaRPr lang="en-IN" sz="1200" b="0"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Step 4) </a:t>
            </a:r>
            <a:r>
              <a:rPr lang="en-IN" sz="1200" b="0" i="0" kern="1200" dirty="0" smtClean="0">
                <a:solidFill>
                  <a:schemeClr val="tx1"/>
                </a:solidFill>
                <a:effectLst/>
                <a:latin typeface="+mn-lt"/>
                <a:ea typeface="+mn-ea"/>
                <a:cs typeface="+mn-cs"/>
              </a:rPr>
              <a:t>Use the current project data to generate the graph and click Next</a:t>
            </a:r>
            <a:r>
              <a:rPr lang="en-IN" sz="1200" b="0" i="0" kern="1200" baseline="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to continue.</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35</a:t>
            </a:fld>
            <a:endParaRPr lang="en-US" dirty="0"/>
          </a:p>
        </p:txBody>
      </p:sp>
    </p:spTree>
    <p:extLst>
      <p:ext uri="{BB962C8B-B14F-4D97-AF65-F5344CB8AC3E}">
        <p14:creationId xmlns:p14="http://schemas.microsoft.com/office/powerpoint/2010/main" val="4292447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Step 5) </a:t>
            </a:r>
            <a:r>
              <a:rPr lang="en-IN" sz="1200" b="0" i="0" kern="1200" dirty="0" smtClean="0">
                <a:solidFill>
                  <a:schemeClr val="tx1"/>
                </a:solidFill>
                <a:effectLst/>
                <a:latin typeface="+mn-lt"/>
                <a:ea typeface="+mn-ea"/>
                <a:cs typeface="+mn-cs"/>
              </a:rPr>
              <a:t>Let us filter based on Severity and click</a:t>
            </a:r>
            <a:r>
              <a:rPr lang="en-IN" sz="1200" b="0" i="0" kern="1200" baseline="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Next.</a:t>
            </a:r>
          </a:p>
          <a:p>
            <a:endParaRPr lang="en-IN" sz="1200" b="0"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Step 6) </a:t>
            </a:r>
            <a:r>
              <a:rPr lang="en-IN" sz="1200" b="0" i="0" kern="1200" dirty="0" smtClean="0">
                <a:solidFill>
                  <a:schemeClr val="tx1"/>
                </a:solidFill>
                <a:effectLst/>
                <a:latin typeface="+mn-lt"/>
                <a:ea typeface="+mn-ea"/>
                <a:cs typeface="+mn-cs"/>
              </a:rPr>
              <a:t>Type the criteria for 'X-Axis' and Grouped By fields and Click Finish.</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36</a:t>
            </a:fld>
            <a:endParaRPr lang="en-US" dirty="0"/>
          </a:p>
        </p:txBody>
      </p:sp>
    </p:spTree>
    <p:extLst>
      <p:ext uri="{BB962C8B-B14F-4D97-AF65-F5344CB8AC3E}">
        <p14:creationId xmlns:p14="http://schemas.microsoft.com/office/powerpoint/2010/main" val="3671248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Step 7) </a:t>
            </a:r>
            <a:r>
              <a:rPr lang="en-IN" sz="1200" b="0" i="0" kern="1200" dirty="0" smtClean="0">
                <a:solidFill>
                  <a:schemeClr val="tx1"/>
                </a:solidFill>
                <a:effectLst/>
                <a:latin typeface="+mn-lt"/>
                <a:ea typeface="+mn-ea"/>
                <a:cs typeface="+mn-cs"/>
              </a:rPr>
              <a:t>The Graph is Generated based on the Criteria selected. Click Add to Analysis Tree.</a:t>
            </a:r>
          </a:p>
          <a:p>
            <a:endParaRPr lang="en-IN" sz="1200" b="0" i="0" kern="1200" dirty="0" smtClean="0">
              <a:solidFill>
                <a:schemeClr val="tx1"/>
              </a:solidFill>
              <a:effectLst/>
              <a:latin typeface="+mn-lt"/>
              <a:ea typeface="+mn-ea"/>
              <a:cs typeface="+mn-cs"/>
            </a:endParaRPr>
          </a:p>
          <a:p>
            <a:r>
              <a:rPr lang="en-IN" sz="1200" b="1" i="0" kern="1200" dirty="0" smtClean="0">
                <a:solidFill>
                  <a:schemeClr val="tx1"/>
                </a:solidFill>
                <a:effectLst/>
                <a:latin typeface="+mn-lt"/>
                <a:ea typeface="+mn-ea"/>
                <a:cs typeface="+mn-cs"/>
              </a:rPr>
              <a:t>Step 8) </a:t>
            </a:r>
            <a:r>
              <a:rPr lang="en-IN" sz="1200" b="0" i="0" kern="1200" dirty="0" smtClean="0">
                <a:solidFill>
                  <a:schemeClr val="tx1"/>
                </a:solidFill>
                <a:effectLst/>
                <a:latin typeface="+mn-lt"/>
                <a:ea typeface="+mn-ea"/>
                <a:cs typeface="+mn-cs"/>
              </a:rPr>
              <a:t>The save dialog appears for users to save the generated graph.</a:t>
            </a:r>
          </a:p>
          <a:p>
            <a:r>
              <a:rPr lang="en-IN" sz="1200" b="0" i="0" kern="1200" dirty="0" smtClean="0">
                <a:solidFill>
                  <a:schemeClr val="tx1"/>
                </a:solidFill>
                <a:effectLst/>
                <a:latin typeface="+mn-lt"/>
                <a:ea typeface="+mn-ea"/>
                <a:cs typeface="+mn-cs"/>
              </a:rPr>
              <a:t>1. Enter the Name of the Graph.</a:t>
            </a:r>
          </a:p>
          <a:p>
            <a:r>
              <a:rPr lang="en-IN" sz="1200" b="0" i="0" kern="1200" dirty="0" smtClean="0">
                <a:solidFill>
                  <a:schemeClr val="tx1"/>
                </a:solidFill>
                <a:effectLst/>
                <a:latin typeface="+mn-lt"/>
                <a:ea typeface="+mn-ea"/>
                <a:cs typeface="+mn-cs"/>
              </a:rPr>
              <a:t>2. Select either Private or Public.</a:t>
            </a:r>
          </a:p>
          <a:p>
            <a:r>
              <a:rPr lang="en-IN" sz="1200" b="0" i="0" kern="1200" dirty="0" smtClean="0">
                <a:solidFill>
                  <a:schemeClr val="tx1"/>
                </a:solidFill>
                <a:effectLst/>
                <a:latin typeface="+mn-lt"/>
                <a:ea typeface="+mn-ea"/>
                <a:cs typeface="+mn-cs"/>
              </a:rPr>
              <a:t>3. Click Save.</a:t>
            </a: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37</a:t>
            </a:fld>
            <a:endParaRPr lang="en-US" dirty="0"/>
          </a:p>
        </p:txBody>
      </p:sp>
    </p:spTree>
    <p:extLst>
      <p:ext uri="{BB962C8B-B14F-4D97-AF65-F5344CB8AC3E}">
        <p14:creationId xmlns:p14="http://schemas.microsoft.com/office/powerpoint/2010/main" val="2397821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Step 9) </a:t>
            </a:r>
            <a:r>
              <a:rPr lang="en-IN" sz="1200" b="0" i="0" kern="1200" dirty="0" smtClean="0">
                <a:solidFill>
                  <a:schemeClr val="tx1"/>
                </a:solidFill>
                <a:effectLst/>
                <a:latin typeface="+mn-lt"/>
                <a:ea typeface="+mn-ea"/>
                <a:cs typeface="+mn-cs"/>
              </a:rPr>
              <a:t>The created graph is saved in Analysis Tree as shown on</a:t>
            </a:r>
            <a:r>
              <a:rPr lang="en-IN" sz="1200" b="0" i="0" kern="1200" baseline="0" dirty="0" smtClean="0">
                <a:solidFill>
                  <a:schemeClr val="tx1"/>
                </a:solidFill>
                <a:effectLst/>
                <a:latin typeface="+mn-lt"/>
                <a:ea typeface="+mn-ea"/>
                <a:cs typeface="+mn-cs"/>
              </a:rPr>
              <a:t> slide</a:t>
            </a:r>
            <a:r>
              <a:rPr lang="en-IN" sz="1200" b="0" i="0" kern="1200" dirty="0" smtClean="0">
                <a:solidFill>
                  <a:schemeClr val="tx1"/>
                </a:solidFill>
                <a:effectLst/>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38</a:t>
            </a:fld>
            <a:endParaRPr lang="en-US" dirty="0"/>
          </a:p>
        </p:txBody>
      </p:sp>
    </p:spTree>
    <p:extLst>
      <p:ext uri="{BB962C8B-B14F-4D97-AF65-F5344CB8AC3E}">
        <p14:creationId xmlns:p14="http://schemas.microsoft.com/office/powerpoint/2010/main" val="3873835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Quick Entity Graphs Generation:</a:t>
            </a:r>
          </a:p>
          <a:p>
            <a:r>
              <a:rPr lang="en-IN" sz="1200" b="1" i="0" kern="1200" dirty="0" smtClean="0">
                <a:solidFill>
                  <a:schemeClr val="tx1"/>
                </a:solidFill>
                <a:effectLst/>
                <a:latin typeface="+mn-lt"/>
                <a:ea typeface="+mn-ea"/>
                <a:cs typeface="+mn-cs"/>
              </a:rPr>
              <a:t>Step 1) </a:t>
            </a:r>
            <a:r>
              <a:rPr lang="en-IN" sz="1200" b="0" i="0" kern="1200" dirty="0" smtClean="0">
                <a:solidFill>
                  <a:schemeClr val="tx1"/>
                </a:solidFill>
                <a:effectLst/>
                <a:latin typeface="+mn-lt"/>
                <a:ea typeface="+mn-ea"/>
                <a:cs typeface="+mn-cs"/>
              </a:rPr>
              <a:t>The Entity Graph can also be generated without going through the Graph Wizard. A Quick Graph can be generated by clicking on 'New Graph' by clicking on '+' icon.</a:t>
            </a:r>
          </a:p>
          <a:p>
            <a:endParaRPr lang="en-IN" dirty="0" smtClean="0"/>
          </a:p>
          <a:p>
            <a:r>
              <a:rPr lang="en-IN" sz="1200" b="1" i="0" kern="1200" dirty="0" smtClean="0">
                <a:solidFill>
                  <a:schemeClr val="tx1"/>
                </a:solidFill>
                <a:effectLst/>
                <a:latin typeface="+mn-lt"/>
                <a:ea typeface="+mn-ea"/>
                <a:cs typeface="+mn-cs"/>
              </a:rPr>
              <a:t>Step 2)</a:t>
            </a:r>
            <a:r>
              <a:rPr lang="en-IN" sz="1200" b="0" i="0" kern="1200" dirty="0" smtClean="0">
                <a:solidFill>
                  <a:schemeClr val="tx1"/>
                </a:solidFill>
                <a:effectLst/>
                <a:latin typeface="+mn-lt"/>
                <a:ea typeface="+mn-ea"/>
                <a:cs typeface="+mn-cs"/>
              </a:rPr>
              <a:t> The New Graph dialog is displayed.</a:t>
            </a:r>
          </a:p>
          <a:p>
            <a:r>
              <a:rPr lang="en-IN" sz="1200" b="0" i="0" kern="1200" dirty="0" smtClean="0">
                <a:solidFill>
                  <a:schemeClr val="tx1"/>
                </a:solidFill>
                <a:effectLst/>
                <a:latin typeface="+mn-lt"/>
                <a:ea typeface="+mn-ea"/>
                <a:cs typeface="+mn-cs"/>
              </a:rPr>
              <a:t>1.Select the Entity</a:t>
            </a:r>
            <a:r>
              <a:rPr lang="en-IN" sz="1200" b="0" i="0" kern="1200" baseline="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Graph Type, and Graph Name</a:t>
            </a:r>
          </a:p>
          <a:p>
            <a:r>
              <a:rPr lang="en-IN" sz="1200" b="0" i="0" kern="1200" dirty="0" smtClean="0">
                <a:solidFill>
                  <a:schemeClr val="tx1"/>
                </a:solidFill>
                <a:effectLst/>
                <a:latin typeface="+mn-lt"/>
                <a:ea typeface="+mn-ea"/>
                <a:cs typeface="+mn-cs"/>
              </a:rPr>
              <a:t>2. Click OK.</a:t>
            </a:r>
          </a:p>
          <a:p>
            <a:endParaRPr lang="en-I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200" b="1" i="0" kern="1200" dirty="0" smtClean="0">
                <a:solidFill>
                  <a:schemeClr val="tx1"/>
                </a:solidFill>
                <a:effectLst/>
                <a:latin typeface="+mn-lt"/>
                <a:ea typeface="+mn-ea"/>
                <a:cs typeface="+mn-cs"/>
              </a:rPr>
              <a:t>Step 3)</a:t>
            </a:r>
            <a:r>
              <a:rPr lang="en-IN" sz="1200" b="0" i="0" kern="1200" dirty="0" smtClean="0">
                <a:solidFill>
                  <a:schemeClr val="tx1"/>
                </a:solidFill>
                <a:effectLst/>
                <a:latin typeface="+mn-lt"/>
                <a:ea typeface="+mn-ea"/>
                <a:cs typeface="+mn-cs"/>
              </a:rPr>
              <a:t> The Created Graph enables users to make changes to the Configuration based on their requirements. You have selected the Defect Count on Y Axis and Grouped based on Status.</a:t>
            </a: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39</a:t>
            </a:fld>
            <a:endParaRPr lang="en-US" dirty="0"/>
          </a:p>
        </p:txBody>
      </p:sp>
    </p:spTree>
    <p:extLst>
      <p:ext uri="{BB962C8B-B14F-4D97-AF65-F5344CB8AC3E}">
        <p14:creationId xmlns:p14="http://schemas.microsoft.com/office/powerpoint/2010/main" val="220116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The topic ‘Introducing Analysis’ will give you brief an introduction to analysis before get to know what the different analysis tools and their usages are.</a:t>
            </a:r>
          </a:p>
        </p:txBody>
      </p:sp>
      <p:sp>
        <p:nvSpPr>
          <p:cNvPr id="4" name="Slide Number Placeholder 3"/>
          <p:cNvSpPr>
            <a:spLocks noGrp="1"/>
          </p:cNvSpPr>
          <p:nvPr>
            <p:ph type="sldNum" sz="quarter" idx="10"/>
          </p:nvPr>
        </p:nvSpPr>
        <p:spPr/>
        <p:txBody>
          <a:bodyPr/>
          <a:lstStyle/>
          <a:p>
            <a:fld id="{6A8B6E77-EC63-4CD7-8F8A-914122582C5F}" type="slidenum">
              <a:rPr lang="en-US" smtClean="0"/>
              <a:pPr/>
              <a:t>4</a:t>
            </a:fld>
            <a:endParaRPr lang="en-US" dirty="0"/>
          </a:p>
        </p:txBody>
      </p:sp>
    </p:spTree>
    <p:extLst>
      <p:ext uri="{BB962C8B-B14F-4D97-AF65-F5344CB8AC3E}">
        <p14:creationId xmlns:p14="http://schemas.microsoft.com/office/powerpoint/2010/main" val="2856407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Step 4)</a:t>
            </a:r>
            <a:r>
              <a:rPr lang="en-IN" sz="1200" b="0" i="0" kern="1200" dirty="0" smtClean="0">
                <a:solidFill>
                  <a:schemeClr val="tx1"/>
                </a:solidFill>
                <a:effectLst/>
                <a:latin typeface="+mn-lt"/>
                <a:ea typeface="+mn-ea"/>
                <a:cs typeface="+mn-cs"/>
              </a:rPr>
              <a:t> Click the View</a:t>
            </a:r>
            <a:r>
              <a:rPr lang="en-IN" sz="1200" b="0" i="0" kern="1200" baseline="0" dirty="0" smtClean="0">
                <a:solidFill>
                  <a:schemeClr val="tx1"/>
                </a:solidFill>
                <a:effectLst/>
                <a:latin typeface="+mn-lt"/>
                <a:ea typeface="+mn-ea"/>
                <a:cs typeface="+mn-cs"/>
              </a:rPr>
              <a:t> t</a:t>
            </a:r>
            <a:r>
              <a:rPr lang="en-IN" sz="1200" b="0" i="0" kern="1200" dirty="0" smtClean="0">
                <a:solidFill>
                  <a:schemeClr val="tx1"/>
                </a:solidFill>
                <a:effectLst/>
                <a:latin typeface="+mn-lt"/>
                <a:ea typeface="+mn-ea"/>
                <a:cs typeface="+mn-cs"/>
              </a:rPr>
              <a:t>ab to generate the graph for the specified criteria.</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40</a:t>
            </a:fld>
            <a:endParaRPr lang="en-US" dirty="0"/>
          </a:p>
        </p:txBody>
      </p:sp>
    </p:spTree>
    <p:extLst>
      <p:ext uri="{BB962C8B-B14F-4D97-AF65-F5344CB8AC3E}">
        <p14:creationId xmlns:p14="http://schemas.microsoft.com/office/powerpoint/2010/main" val="7366216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The topic ‘Introducing Analysis’ will give you brief an introduction to analysis before get to know what the different analysis tools and their usages are.</a:t>
            </a:r>
          </a:p>
        </p:txBody>
      </p:sp>
      <p:sp>
        <p:nvSpPr>
          <p:cNvPr id="4" name="Slide Number Placeholder 3"/>
          <p:cNvSpPr>
            <a:spLocks noGrp="1"/>
          </p:cNvSpPr>
          <p:nvPr>
            <p:ph type="sldNum" sz="quarter" idx="10"/>
          </p:nvPr>
        </p:nvSpPr>
        <p:spPr/>
        <p:txBody>
          <a:bodyPr/>
          <a:lstStyle/>
          <a:p>
            <a:fld id="{6A8B6E77-EC63-4CD7-8F8A-914122582C5F}" type="slidenum">
              <a:rPr lang="en-US" smtClean="0"/>
              <a:pPr/>
              <a:t>41</a:t>
            </a:fld>
            <a:endParaRPr lang="en-US" dirty="0"/>
          </a:p>
        </p:txBody>
      </p:sp>
    </p:spTree>
    <p:extLst>
      <p:ext uri="{BB962C8B-B14F-4D97-AF65-F5344CB8AC3E}">
        <p14:creationId xmlns:p14="http://schemas.microsoft.com/office/powerpoint/2010/main" val="3663485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fontAlgn="base"/>
            <a:r>
              <a:rPr lang="en-IN" dirty="0" smtClean="0"/>
              <a:t>Customized Excel Reports :</a:t>
            </a:r>
            <a:endParaRPr lang="en-IN" sz="1200" b="0" i="0" kern="1200" dirty="0" smtClean="0">
              <a:solidFill>
                <a:schemeClr val="tx1"/>
              </a:solidFill>
              <a:effectLst/>
              <a:latin typeface="+mn-lt"/>
              <a:ea typeface="+mn-ea"/>
              <a:cs typeface="+mn-cs"/>
            </a:endParaRPr>
          </a:p>
          <a:p>
            <a:pPr fontAlgn="base"/>
            <a:r>
              <a:rPr lang="en-IN" sz="1200" b="0" i="0" kern="1200" dirty="0" smtClean="0">
                <a:solidFill>
                  <a:schemeClr val="tx1"/>
                </a:solidFill>
                <a:effectLst/>
                <a:latin typeface="+mn-lt"/>
                <a:ea typeface="+mn-ea"/>
                <a:cs typeface="+mn-cs"/>
              </a:rPr>
              <a:t>Dashboard Module enables a user to create customized reports. Knowledge of SQL and VB Scripting is required, as queries should be written in SQL for fetching the details of various modules in ALM.</a:t>
            </a:r>
          </a:p>
          <a:p>
            <a:pPr fontAlgn="base"/>
            <a:endParaRPr lang="en-IN" sz="1200" b="0" i="0" kern="1200" dirty="0" smtClean="0">
              <a:solidFill>
                <a:schemeClr val="tx1"/>
              </a:solidFill>
              <a:effectLst/>
              <a:latin typeface="+mn-lt"/>
              <a:ea typeface="+mn-ea"/>
              <a:cs typeface="+mn-cs"/>
            </a:endParaRPr>
          </a:p>
          <a:p>
            <a:pPr fontAlgn="base"/>
            <a:r>
              <a:rPr lang="en-IN" sz="1200" b="0" i="0" kern="1200" dirty="0" smtClean="0">
                <a:solidFill>
                  <a:schemeClr val="tx1"/>
                </a:solidFill>
                <a:effectLst/>
                <a:latin typeface="+mn-lt"/>
                <a:ea typeface="+mn-ea"/>
                <a:cs typeface="+mn-cs"/>
              </a:rPr>
              <a:t>1) Prerequisite</a:t>
            </a:r>
            <a:r>
              <a:rPr lang="en-IN" sz="1200" b="0" i="0" kern="1200" baseline="0" dirty="0" smtClean="0">
                <a:solidFill>
                  <a:schemeClr val="tx1"/>
                </a:solidFill>
                <a:effectLst/>
                <a:latin typeface="+mn-lt"/>
                <a:ea typeface="+mn-ea"/>
                <a:cs typeface="+mn-cs"/>
              </a:rPr>
              <a:t> is Verify supported Version of Excel compatible with ALM is installed.</a:t>
            </a:r>
          </a:p>
          <a:p>
            <a:pPr fontAlgn="base"/>
            <a:endParaRPr lang="en-IN" sz="1200" b="0" i="0" kern="1200" baseline="0" dirty="0" smtClean="0">
              <a:solidFill>
                <a:schemeClr val="tx1"/>
              </a:solidFill>
              <a:effectLst/>
              <a:latin typeface="+mn-lt"/>
              <a:ea typeface="+mn-ea"/>
              <a:cs typeface="+mn-cs"/>
            </a:endParaRPr>
          </a:p>
          <a:p>
            <a:pPr fontAlgn="base"/>
            <a:r>
              <a:rPr lang="en-IN" sz="1200" b="0" i="0" kern="1200" baseline="0" dirty="0" smtClean="0">
                <a:solidFill>
                  <a:schemeClr val="tx1"/>
                </a:solidFill>
                <a:effectLst/>
                <a:latin typeface="+mn-lt"/>
                <a:ea typeface="+mn-ea"/>
                <a:cs typeface="+mn-cs"/>
              </a:rPr>
              <a:t>2)Add an excel Report to the analysis tree.</a:t>
            </a:r>
          </a:p>
          <a:p>
            <a:pPr fontAlgn="base"/>
            <a:r>
              <a:rPr lang="en-IN" sz="1200" b="0" i="0" kern="1200" baseline="0" dirty="0" smtClean="0">
                <a:solidFill>
                  <a:schemeClr val="tx1"/>
                </a:solidFill>
                <a:effectLst/>
                <a:latin typeface="+mn-lt"/>
                <a:ea typeface="+mn-ea"/>
                <a:cs typeface="+mn-cs"/>
              </a:rPr>
              <a:t> a) Open the Analysis View Module - On the ALM side bar, under Dashboard, Select Analysis View</a:t>
            </a:r>
          </a:p>
          <a:p>
            <a:pPr fontAlgn="base"/>
            <a:r>
              <a:rPr lang="en-IN" sz="1200" b="0" i="0" kern="1200" baseline="0" dirty="0" smtClean="0">
                <a:solidFill>
                  <a:schemeClr val="tx1"/>
                </a:solidFill>
                <a:effectLst/>
                <a:latin typeface="+mn-lt"/>
                <a:ea typeface="+mn-ea"/>
                <a:cs typeface="+mn-cs"/>
              </a:rPr>
              <a:t> b) Add a folder to the analysis tree - Right-click a folder under the Private or Public folder and select New Folder </a:t>
            </a:r>
          </a:p>
          <a:p>
            <a:pPr fontAlgn="base"/>
            <a:r>
              <a:rPr lang="en-IN" sz="1200" b="0" i="0" kern="1200" baseline="0" dirty="0" smtClean="0">
                <a:solidFill>
                  <a:schemeClr val="tx1"/>
                </a:solidFill>
                <a:effectLst/>
                <a:latin typeface="+mn-lt"/>
                <a:ea typeface="+mn-ea"/>
                <a:cs typeface="+mn-cs"/>
              </a:rPr>
              <a:t> c) Create a New Excel Report – Right Click a Folder, and select New Excel Report. Enter a name for the excel report in the New Excel Report dialog box.</a:t>
            </a:r>
          </a:p>
          <a:p>
            <a:pPr fontAlgn="base"/>
            <a:endParaRPr lang="en-IN" sz="1200" b="0" i="0" kern="1200" baseline="0" dirty="0" smtClean="0">
              <a:solidFill>
                <a:schemeClr val="tx1"/>
              </a:solidFill>
              <a:effectLst/>
              <a:latin typeface="+mn-lt"/>
              <a:ea typeface="+mn-ea"/>
              <a:cs typeface="+mn-cs"/>
            </a:endParaRPr>
          </a:p>
          <a:p>
            <a:pPr fontAlgn="base"/>
            <a:r>
              <a:rPr lang="en-IN" sz="1200" b="0" i="0" kern="1200" dirty="0" smtClean="0">
                <a:solidFill>
                  <a:schemeClr val="tx1"/>
                </a:solidFill>
                <a:effectLst/>
                <a:latin typeface="+mn-lt"/>
                <a:ea typeface="+mn-ea"/>
                <a:cs typeface="+mn-cs"/>
              </a:rPr>
              <a:t>Once the user clicks on OK a new blank report is created under the Test folder as shown above.</a:t>
            </a:r>
            <a:endParaRPr lang="en-IN" sz="1200" b="0" i="0" kern="1200" baseline="0" dirty="0" smtClean="0">
              <a:solidFill>
                <a:schemeClr val="tx1"/>
              </a:solidFill>
              <a:effectLst/>
              <a:latin typeface="+mn-lt"/>
              <a:ea typeface="+mn-ea"/>
              <a:cs typeface="+mn-cs"/>
            </a:endParaRPr>
          </a:p>
          <a:p>
            <a:pPr fontAlgn="base"/>
            <a:endParaRPr lang="en-IN" sz="1200" b="0" i="0" kern="1200" baseline="0" dirty="0" smtClean="0">
              <a:solidFill>
                <a:schemeClr val="tx1"/>
              </a:solidFill>
              <a:effectLst/>
              <a:latin typeface="+mn-lt"/>
              <a:ea typeface="+mn-ea"/>
              <a:cs typeface="+mn-cs"/>
            </a:endParaRPr>
          </a:p>
          <a:p>
            <a:pPr fontAlgn="base"/>
            <a:r>
              <a:rPr lang="en-IN" sz="1200" b="0" i="0" kern="1200" dirty="0" smtClean="0">
                <a:solidFill>
                  <a:schemeClr val="tx1"/>
                </a:solidFill>
                <a:effectLst/>
                <a:latin typeface="+mn-lt"/>
                <a:ea typeface="+mn-ea"/>
                <a:cs typeface="+mn-cs"/>
              </a:rPr>
              <a:t>The user can view three options on the menu bar Details , Configuration and View</a:t>
            </a:r>
          </a:p>
          <a:p>
            <a:r>
              <a:rPr lang="en-US" sz="1200" b="0" i="0" kern="1200" dirty="0" smtClean="0">
                <a:solidFill>
                  <a:schemeClr val="tx1"/>
                </a:solidFill>
                <a:effectLst/>
                <a:latin typeface="+mn-lt"/>
                <a:ea typeface="+mn-ea"/>
                <a:cs typeface="+mn-cs"/>
              </a:rPr>
              <a:t>Details – This tab contains the name of the new report, Owner, Type of report and so on.</a:t>
            </a:r>
          </a:p>
          <a:p>
            <a:r>
              <a:rPr lang="en-US" sz="1200" b="0" i="0" kern="1200" dirty="0" smtClean="0">
                <a:solidFill>
                  <a:schemeClr val="tx1"/>
                </a:solidFill>
                <a:effectLst/>
                <a:latin typeface="+mn-lt"/>
                <a:ea typeface="+mn-ea"/>
                <a:cs typeface="+mn-cs"/>
              </a:rPr>
              <a:t>Configuration – This tab contains the actual query, Post Processing section and all the other options for generating the report.</a:t>
            </a:r>
          </a:p>
          <a:p>
            <a:r>
              <a:rPr lang="en-US" sz="1200" b="0" i="0" kern="1200" dirty="0" smtClean="0">
                <a:solidFill>
                  <a:schemeClr val="tx1"/>
                </a:solidFill>
                <a:effectLst/>
                <a:latin typeface="+mn-lt"/>
                <a:ea typeface="+mn-ea"/>
                <a:cs typeface="+mn-cs"/>
              </a:rPr>
              <a:t>View – This tab contains the data and the report results of the report generated.</a:t>
            </a:r>
          </a:p>
          <a:p>
            <a:endParaRPr lang="en-IN" sz="1200" b="0" i="0" kern="1200" dirty="0" smtClean="0">
              <a:solidFill>
                <a:schemeClr val="tx1"/>
              </a:solidFill>
              <a:effectLst/>
              <a:latin typeface="+mn-lt"/>
              <a:ea typeface="+mn-ea"/>
              <a:cs typeface="+mn-cs"/>
            </a:endParaRPr>
          </a:p>
          <a:p>
            <a:pPr fontAlgn="base"/>
            <a:endParaRPr lang="en-IN" sz="1200" b="0" i="0" kern="1200" dirty="0" smtClean="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42</a:t>
            </a:fld>
            <a:endParaRPr lang="en-US" dirty="0"/>
          </a:p>
        </p:txBody>
      </p:sp>
    </p:spTree>
    <p:extLst>
      <p:ext uri="{BB962C8B-B14F-4D97-AF65-F5344CB8AC3E}">
        <p14:creationId xmlns:p14="http://schemas.microsoft.com/office/powerpoint/2010/main" val="19560917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IN" sz="1200" b="0" i="0" kern="1200" dirty="0" smtClean="0">
                <a:solidFill>
                  <a:schemeClr val="tx1"/>
                </a:solidFill>
                <a:effectLst/>
                <a:latin typeface="+mn-lt"/>
                <a:ea typeface="+mn-ea"/>
                <a:cs typeface="+mn-cs"/>
              </a:rPr>
              <a:t>Under the Configuration tab we have three more sub tabs as mentioned below.</a:t>
            </a:r>
          </a:p>
          <a:p>
            <a:pPr fontAlgn="base"/>
            <a:r>
              <a:rPr lang="en-US" sz="1200" b="0" i="0" kern="1200" baseline="0" dirty="0" smtClean="0">
                <a:solidFill>
                  <a:schemeClr val="tx1"/>
                </a:solidFill>
                <a:effectLst/>
                <a:latin typeface="+mn-lt"/>
                <a:ea typeface="+mn-ea"/>
                <a:cs typeface="+mn-cs"/>
              </a:rPr>
              <a:t>Query – Here the user can write SQL queries for every module.</a:t>
            </a:r>
          </a:p>
          <a:p>
            <a:pPr fontAlgn="base"/>
            <a:r>
              <a:rPr lang="en-US" sz="1200" b="0" i="0" kern="1200" baseline="0" dirty="0" smtClean="0">
                <a:solidFill>
                  <a:schemeClr val="tx1"/>
                </a:solidFill>
                <a:effectLst/>
                <a:latin typeface="+mn-lt"/>
                <a:ea typeface="+mn-ea"/>
                <a:cs typeface="+mn-cs"/>
              </a:rPr>
              <a:t>Post Processing – The user needs to write VB Scripts for getting the data received from the queries in a readymade fashion. For Example: If you have a query to get the defects logged by him/her but when the user runs the query an excel sheet is generated which gives data in a raw format. But with Post processing section a user can readily get the count of the defects logged without filtering the data in the excel sheet.</a:t>
            </a:r>
          </a:p>
          <a:p>
            <a:pPr fontAlgn="base"/>
            <a:r>
              <a:rPr lang="en-US" sz="1200" b="0" i="0" kern="1200" baseline="0" dirty="0" smtClean="0">
                <a:solidFill>
                  <a:schemeClr val="tx1"/>
                </a:solidFill>
                <a:effectLst/>
                <a:latin typeface="+mn-lt"/>
                <a:ea typeface="+mn-ea"/>
                <a:cs typeface="+mn-cs"/>
              </a:rPr>
              <a:t>Generation Settings – This tab gives you the information about the path where the reports will be saved.</a:t>
            </a:r>
          </a:p>
          <a:p>
            <a:pPr fontAlgn="base"/>
            <a:endParaRPr lang="en-IN" sz="1200" b="0" i="0" kern="1200" baseline="0" dirty="0" smtClean="0">
              <a:solidFill>
                <a:schemeClr val="tx1"/>
              </a:solidFill>
              <a:effectLst/>
              <a:latin typeface="+mn-lt"/>
              <a:ea typeface="+mn-ea"/>
              <a:cs typeface="+mn-cs"/>
            </a:endParaRPr>
          </a:p>
          <a:p>
            <a:pPr fontAlgn="base"/>
            <a:endParaRPr lang="en-IN" sz="1200" b="0" i="0" kern="1200" baseline="0" dirty="0" smtClean="0">
              <a:solidFill>
                <a:schemeClr val="tx1"/>
              </a:solidFill>
              <a:effectLst/>
              <a:latin typeface="+mn-lt"/>
              <a:ea typeface="+mn-ea"/>
              <a:cs typeface="+mn-cs"/>
            </a:endParaRPr>
          </a:p>
          <a:p>
            <a:pPr fontAlgn="base"/>
            <a:r>
              <a:rPr lang="en-IN" sz="1200" b="0" i="0" kern="1200" dirty="0" smtClean="0">
                <a:solidFill>
                  <a:schemeClr val="tx1"/>
                </a:solidFill>
                <a:effectLst/>
                <a:latin typeface="+mn-lt"/>
                <a:ea typeface="+mn-ea"/>
                <a:cs typeface="+mn-cs"/>
              </a:rPr>
              <a:t>Click on “Query Builder” option present beside the Generate tab. The following tab opens as shown below.</a:t>
            </a:r>
            <a:endParaRPr lang="en-IN" sz="1200" b="0" i="0" kern="1200" baseline="0" dirty="0" smtClean="0">
              <a:solidFill>
                <a:schemeClr val="tx1"/>
              </a:solidFill>
              <a:effectLst/>
              <a:latin typeface="+mn-lt"/>
              <a:ea typeface="+mn-ea"/>
              <a:cs typeface="+mn-cs"/>
            </a:endParaRPr>
          </a:p>
          <a:p>
            <a:pPr fontAlgn="base"/>
            <a:endParaRPr lang="en-IN" sz="1200" b="0" i="0" kern="1200" baseline="0" dirty="0" smtClean="0">
              <a:solidFill>
                <a:schemeClr val="tx1"/>
              </a:solidFill>
              <a:effectLst/>
              <a:latin typeface="+mn-lt"/>
              <a:ea typeface="+mn-ea"/>
              <a:cs typeface="+mn-cs"/>
            </a:endParaRPr>
          </a:p>
          <a:p>
            <a:pPr fontAlgn="base"/>
            <a:r>
              <a:rPr lang="en-IN" sz="1200" b="0" i="0" kern="1200" dirty="0" smtClean="0">
                <a:solidFill>
                  <a:schemeClr val="tx1"/>
                </a:solidFill>
                <a:effectLst/>
                <a:latin typeface="+mn-lt"/>
                <a:ea typeface="+mn-ea"/>
                <a:cs typeface="+mn-cs"/>
              </a:rPr>
              <a:t>The Entities present on the right hand side of the window are the table names and the corresponding field names. The user should pull the required table name and the fields required for generating the report.</a:t>
            </a:r>
          </a:p>
          <a:p>
            <a:pPr fontAlgn="base"/>
            <a:endParaRPr lang="en-IN" sz="1200" b="0" i="0" kern="1200" baseline="0" dirty="0" smtClean="0">
              <a:solidFill>
                <a:schemeClr val="tx1"/>
              </a:solidFill>
              <a:effectLst/>
              <a:latin typeface="+mn-lt"/>
              <a:ea typeface="+mn-ea"/>
              <a:cs typeface="+mn-cs"/>
            </a:endParaRPr>
          </a:p>
          <a:p>
            <a:pPr fontAlgn="base"/>
            <a:endParaRPr lang="en-IN"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8B6E77-EC63-4CD7-8F8A-914122582C5F}" type="slidenum">
              <a:rPr lang="en-US" smtClean="0"/>
              <a:pPr/>
              <a:t>43</a:t>
            </a:fld>
            <a:endParaRPr lang="en-US" dirty="0"/>
          </a:p>
        </p:txBody>
      </p:sp>
    </p:spTree>
    <p:extLst>
      <p:ext uri="{BB962C8B-B14F-4D97-AF65-F5344CB8AC3E}">
        <p14:creationId xmlns:p14="http://schemas.microsoft.com/office/powerpoint/2010/main" val="32009668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As per the snap shot above, you have selected *(select all the fields from the table name) from Requirements table name which pops-up all the field names present in the Requirements module.</a:t>
            </a:r>
          </a:p>
          <a:p>
            <a:pPr fontAlgn="base"/>
            <a:endParaRPr lang="en-IN" sz="1200" b="0" i="0" kern="1200" baseline="0" dirty="0" smtClean="0">
              <a:solidFill>
                <a:schemeClr val="tx1"/>
              </a:solidFill>
              <a:effectLst/>
              <a:latin typeface="+mn-lt"/>
              <a:ea typeface="+mn-ea"/>
              <a:cs typeface="+mn-cs"/>
            </a:endParaRPr>
          </a:p>
          <a:p>
            <a:pPr fontAlgn="base"/>
            <a:endParaRPr lang="en-IN"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8B6E77-EC63-4CD7-8F8A-914122582C5F}" type="slidenum">
              <a:rPr lang="en-US" smtClean="0"/>
              <a:pPr/>
              <a:t>44</a:t>
            </a:fld>
            <a:endParaRPr lang="en-US" dirty="0"/>
          </a:p>
        </p:txBody>
      </p:sp>
    </p:spTree>
    <p:extLst>
      <p:ext uri="{BB962C8B-B14F-4D97-AF65-F5344CB8AC3E}">
        <p14:creationId xmlns:p14="http://schemas.microsoft.com/office/powerpoint/2010/main" val="3340340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smtClean="0">
                <a:solidFill>
                  <a:schemeClr val="tx1"/>
                </a:solidFill>
                <a:effectLst/>
                <a:latin typeface="+mn-lt"/>
                <a:ea typeface="+mn-ea"/>
                <a:cs typeface="+mn-cs"/>
              </a:rPr>
              <a:t>Once you click</a:t>
            </a:r>
            <a:r>
              <a:rPr lang="en-IN" sz="1200" b="0" i="0" kern="1200" baseline="0" dirty="0" smtClean="0">
                <a:solidFill>
                  <a:schemeClr val="tx1"/>
                </a:solidFill>
                <a:effectLst/>
                <a:latin typeface="+mn-lt"/>
                <a:ea typeface="+mn-ea"/>
                <a:cs typeface="+mn-cs"/>
              </a:rPr>
              <a:t> the </a:t>
            </a:r>
            <a:r>
              <a:rPr lang="en-IN" sz="1200" b="0" i="0" kern="1200" dirty="0" smtClean="0">
                <a:solidFill>
                  <a:schemeClr val="tx1"/>
                </a:solidFill>
                <a:effectLst/>
                <a:latin typeface="+mn-lt"/>
                <a:ea typeface="+mn-ea"/>
                <a:cs typeface="+mn-cs"/>
              </a:rPr>
              <a:t>“Run Query” the Query builder runs the query and gives the results to the user as shown on the slide.</a:t>
            </a:r>
          </a:p>
          <a:p>
            <a:endParaRPr lang="en-IN" sz="1200" b="0" i="0" kern="1200" dirty="0" smtClean="0">
              <a:solidFill>
                <a:schemeClr val="tx1"/>
              </a:solidFill>
              <a:effectLst/>
              <a:latin typeface="+mn-lt"/>
              <a:ea typeface="+mn-ea"/>
              <a:cs typeface="+mn-cs"/>
            </a:endParaRPr>
          </a:p>
          <a:p>
            <a:pPr fontAlgn="base"/>
            <a:r>
              <a:rPr lang="en-IN" sz="1200" b="0" i="0" kern="1200" dirty="0" smtClean="0">
                <a:solidFill>
                  <a:schemeClr val="tx1"/>
                </a:solidFill>
                <a:effectLst/>
                <a:latin typeface="+mn-lt"/>
                <a:ea typeface="+mn-ea"/>
                <a:cs typeface="+mn-cs"/>
              </a:rPr>
              <a:t>You can create multiple queries in an Excel report. When you generate the report, the results of each query are displayed in separate Excel worksheets.</a:t>
            </a:r>
          </a:p>
          <a:p>
            <a:pPr fontAlgn="base"/>
            <a:endParaRPr lang="en-IN" sz="1200" b="0" i="0" kern="1200" dirty="0" smtClean="0">
              <a:solidFill>
                <a:schemeClr val="tx1"/>
              </a:solidFill>
              <a:effectLst/>
              <a:latin typeface="+mn-lt"/>
              <a:ea typeface="+mn-ea"/>
              <a:cs typeface="+mn-cs"/>
            </a:endParaRPr>
          </a:p>
          <a:p>
            <a:pPr fontAlgn="base"/>
            <a:r>
              <a:rPr lang="en-IN" sz="1200" b="0" i="0" kern="1200" dirty="0" smtClean="0">
                <a:solidFill>
                  <a:schemeClr val="tx1"/>
                </a:solidFill>
                <a:effectLst/>
                <a:latin typeface="+mn-lt"/>
                <a:ea typeface="+mn-ea"/>
                <a:cs typeface="+mn-cs"/>
              </a:rPr>
              <a:t>You</a:t>
            </a:r>
            <a:r>
              <a:rPr lang="en-IN" sz="1200" b="0" i="0" kern="1200" baseline="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can perform the following operations:</a:t>
            </a:r>
          </a:p>
          <a:p>
            <a:pPr fontAlgn="base"/>
            <a:r>
              <a:rPr lang="en-US" sz="1200" b="0" i="0" kern="1200" dirty="0" smtClean="0">
                <a:solidFill>
                  <a:schemeClr val="tx1"/>
                </a:solidFill>
                <a:effectLst/>
                <a:latin typeface="+mn-lt"/>
                <a:ea typeface="+mn-ea"/>
                <a:cs typeface="+mn-cs"/>
              </a:rPr>
              <a:t>Add Query – A User can add multiple queries by clicking on this option for different modules.</a:t>
            </a:r>
          </a:p>
          <a:p>
            <a:pPr fontAlgn="base"/>
            <a:r>
              <a:rPr lang="en-US" sz="1200" b="0" i="0" kern="1200" dirty="0" smtClean="0">
                <a:solidFill>
                  <a:schemeClr val="tx1"/>
                </a:solidFill>
                <a:effectLst/>
                <a:latin typeface="+mn-lt"/>
                <a:ea typeface="+mn-ea"/>
                <a:cs typeface="+mn-cs"/>
              </a:rPr>
              <a:t>Delete Query – A user can delete the existing queries.</a:t>
            </a:r>
          </a:p>
          <a:p>
            <a:pPr fontAlgn="base"/>
            <a:r>
              <a:rPr lang="en-US" sz="1200" b="0" i="0" kern="1200" dirty="0" smtClean="0">
                <a:solidFill>
                  <a:schemeClr val="tx1"/>
                </a:solidFill>
                <a:effectLst/>
                <a:latin typeface="+mn-lt"/>
                <a:ea typeface="+mn-ea"/>
                <a:cs typeface="+mn-cs"/>
              </a:rPr>
              <a:t>Rename Query – A query can be renamed by clicking on this option.</a:t>
            </a:r>
          </a:p>
          <a:p>
            <a:pPr fontAlgn="base"/>
            <a:r>
              <a:rPr lang="en-US" sz="1200" b="0" i="0" kern="1200" dirty="0" smtClean="0">
                <a:solidFill>
                  <a:schemeClr val="tx1"/>
                </a:solidFill>
                <a:effectLst/>
                <a:latin typeface="+mn-lt"/>
                <a:ea typeface="+mn-ea"/>
                <a:cs typeface="+mn-cs"/>
              </a:rPr>
              <a:t>Test Query – This option is used to test a query for a limited set of values (max 10).</a:t>
            </a:r>
          </a:p>
          <a:p>
            <a:pPr fontAlgn="base"/>
            <a:r>
              <a:rPr lang="en-US" sz="1200" b="0" i="0" kern="1200" dirty="0" smtClean="0">
                <a:solidFill>
                  <a:schemeClr val="tx1"/>
                </a:solidFill>
                <a:effectLst/>
                <a:latin typeface="+mn-lt"/>
                <a:ea typeface="+mn-ea"/>
                <a:cs typeface="+mn-cs"/>
              </a:rPr>
              <a:t>Run Query – This option is used to test a query for all the values present in the particular module.</a:t>
            </a:r>
          </a:p>
          <a:p>
            <a:pPr fontAlgn="base"/>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You can define parameters in an SQL query. You can use parameters in SQL queries to modify the results of an Excel report, based on parameter values that you enter. In the Query Builder dialog box, use the buttons in the Query Parameters tab.</a:t>
            </a:r>
          </a:p>
          <a:p>
            <a:endParaRPr lang="en-IN"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8B6E77-EC63-4CD7-8F8A-914122582C5F}" type="slidenum">
              <a:rPr lang="en-US" smtClean="0"/>
              <a:pPr/>
              <a:t>45</a:t>
            </a:fld>
            <a:endParaRPr lang="en-US" dirty="0"/>
          </a:p>
        </p:txBody>
      </p:sp>
    </p:spTree>
    <p:extLst>
      <p:ext uri="{BB962C8B-B14F-4D97-AF65-F5344CB8AC3E}">
        <p14:creationId xmlns:p14="http://schemas.microsoft.com/office/powerpoint/2010/main" val="3414717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IN" sz="1200" b="0" i="0" kern="1200" dirty="0" smtClean="0">
                <a:solidFill>
                  <a:schemeClr val="tx1"/>
                </a:solidFill>
                <a:effectLst/>
                <a:latin typeface="+mn-lt"/>
                <a:ea typeface="+mn-ea"/>
                <a:cs typeface="+mn-cs"/>
              </a:rPr>
              <a:t>4) Create a Post Processing Script.</a:t>
            </a:r>
          </a:p>
          <a:p>
            <a:r>
              <a:rPr lang="en-IN" sz="1200" b="0" i="0" kern="1200" dirty="0" smtClean="0">
                <a:solidFill>
                  <a:schemeClr val="tx1"/>
                </a:solidFill>
                <a:effectLst/>
                <a:latin typeface="+mn-lt"/>
                <a:ea typeface="+mn-ea"/>
                <a:cs typeface="+mn-cs"/>
              </a:rPr>
              <a:t>You can create a Visual Basic script to run after the data is exported to Excel. You use this script to manipulate the data in Excel.</a:t>
            </a:r>
          </a:p>
          <a:p>
            <a:r>
              <a:rPr lang="en-IN" sz="1200" b="0" i="0" kern="1200" dirty="0" smtClean="0">
                <a:solidFill>
                  <a:schemeClr val="tx1"/>
                </a:solidFill>
                <a:effectLst/>
                <a:latin typeface="+mn-lt"/>
                <a:ea typeface="+mn-ea"/>
                <a:cs typeface="+mn-cs"/>
              </a:rPr>
              <a:t>For example, you can present requirements data in Excel as a pivot table, you could perform calculations on defects data to calculate the average time an open </a:t>
            </a:r>
            <a:r>
              <a:rPr lang="en-IN" sz="1200" b="0" i="0" u="none" strike="noStrike" kern="1200" dirty="0" smtClean="0">
                <a:solidFill>
                  <a:schemeClr val="tx1"/>
                </a:solidFill>
                <a:effectLst/>
                <a:latin typeface="+mn-lt"/>
                <a:ea typeface="+mn-ea"/>
                <a:cs typeface="+mn-cs"/>
              </a:rPr>
              <a:t>defect </a:t>
            </a:r>
            <a:r>
              <a:rPr lang="en-IN" sz="1200" b="0" i="0" kern="1200" dirty="0" smtClean="0">
                <a:solidFill>
                  <a:schemeClr val="tx1"/>
                </a:solidFill>
                <a:effectLst/>
                <a:latin typeface="+mn-lt"/>
                <a:ea typeface="+mn-ea"/>
                <a:cs typeface="+mn-cs"/>
              </a:rPr>
              <a:t>takes to be fixed, or you could create a graph based on exported data.</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In the Configuration tab, click the Post-processing tab. Write a Visual Basic script</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When writing a post-processing script, consider the following guidelines:</a:t>
            </a:r>
          </a:p>
          <a:p>
            <a:r>
              <a:rPr lang="en-IN" sz="1200" b="0" i="0" kern="1200" dirty="0" smtClean="0">
                <a:solidFill>
                  <a:schemeClr val="tx1"/>
                </a:solidFill>
                <a:effectLst/>
                <a:latin typeface="+mn-lt"/>
                <a:ea typeface="+mn-ea"/>
                <a:cs typeface="+mn-cs"/>
              </a:rPr>
              <a:t>Your post-processing script must contain a sub-procedure named </a:t>
            </a:r>
            <a:r>
              <a:rPr lang="en-IN" sz="1200" b="1" i="0" kern="1200" dirty="0" smtClean="0">
                <a:solidFill>
                  <a:schemeClr val="tx1"/>
                </a:solidFill>
                <a:effectLst/>
                <a:latin typeface="+mn-lt"/>
                <a:ea typeface="+mn-ea"/>
                <a:cs typeface="+mn-cs"/>
              </a:rPr>
              <a:t>QC_PostProcessing</a:t>
            </a:r>
            <a:r>
              <a:rPr lang="en-IN" sz="1200" b="0" i="0" kern="1200" dirty="0" smtClean="0">
                <a:solidFill>
                  <a:schemeClr val="tx1"/>
                </a:solidFill>
                <a:effectLst/>
                <a:latin typeface="+mn-lt"/>
                <a:ea typeface="+mn-ea"/>
                <a:cs typeface="+mn-cs"/>
              </a:rPr>
              <a:t>. This procedure serves as the entry point to your script. This procedure cannot return a value and cannot take any arguments.</a:t>
            </a:r>
          </a:p>
          <a:p>
            <a:r>
              <a:rPr lang="en-IN" sz="1200" b="0" i="0" kern="1200" dirty="0" smtClean="0">
                <a:solidFill>
                  <a:schemeClr val="tx1"/>
                </a:solidFill>
                <a:effectLst/>
                <a:latin typeface="+mn-lt"/>
                <a:ea typeface="+mn-ea"/>
                <a:cs typeface="+mn-cs"/>
              </a:rPr>
              <a:t>Before you can work with the report data in Excel, you must first define the range containing the report data. You define this range in two steps:</a:t>
            </a:r>
          </a:p>
          <a:p>
            <a:r>
              <a:rPr lang="en-US" sz="1200" b="0" i="0" kern="1200" dirty="0" smtClean="0">
                <a:solidFill>
                  <a:schemeClr val="tx1"/>
                </a:solidFill>
                <a:effectLst/>
                <a:latin typeface="+mn-lt"/>
                <a:ea typeface="+mn-ea"/>
                <a:cs typeface="+mn-cs"/>
              </a:rPr>
              <a:t>You first define the worksheet containing the report data by creating a worksheet object containing the data. For example, if the worksheet is named Query1, you can use the statement Set MainWorksheet = ActiveWorkbook.Worksheets("Query1").</a:t>
            </a:r>
          </a:p>
          <a:p>
            <a:r>
              <a:rPr lang="en-US" sz="1200" b="0" i="0" kern="1200" dirty="0" smtClean="0">
                <a:solidFill>
                  <a:schemeClr val="tx1"/>
                </a:solidFill>
                <a:effectLst/>
                <a:latin typeface="+mn-lt"/>
                <a:ea typeface="+mn-ea"/>
                <a:cs typeface="+mn-cs"/>
              </a:rPr>
              <a:t>After you define the worksheet containing the report data, you define the range containing the data by creating a range object containing the data. For example, if you defined the worksheet object with name MainWorksheet, you can use the statement Set DataRange = MainWorksheet.UsedRange.</a:t>
            </a:r>
          </a:p>
          <a:p>
            <a:r>
              <a:rPr lang="en-US" sz="1200" b="0" i="0" kern="1200" dirty="0" smtClean="0">
                <a:solidFill>
                  <a:schemeClr val="tx1"/>
                </a:solidFill>
                <a:effectLst/>
                <a:latin typeface="+mn-lt"/>
                <a:ea typeface="+mn-ea"/>
                <a:cs typeface="+mn-cs"/>
              </a:rPr>
              <a:t>After you define this range, you can manipulate the data contained in it using Visual Basic code.</a:t>
            </a:r>
          </a:p>
          <a:p>
            <a:r>
              <a:rPr lang="en-US" sz="1200" b="0" i="0" kern="1200" dirty="0" smtClean="0">
                <a:solidFill>
                  <a:schemeClr val="tx1"/>
                </a:solidFill>
                <a:effectLst/>
                <a:latin typeface="+mn-lt"/>
                <a:ea typeface="+mn-ea"/>
                <a:cs typeface="+mn-cs"/>
              </a:rPr>
              <a:t>Before you run a post-processing script, you must configure your Microsoft Excel security settings so that Excel can run the script</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5) Generate an Excel Report.</a:t>
            </a:r>
          </a:p>
          <a:p>
            <a:r>
              <a:rPr lang="en-IN" sz="1200" b="0" i="0" kern="1200" dirty="0" smtClean="0">
                <a:solidFill>
                  <a:schemeClr val="tx1"/>
                </a:solidFill>
                <a:effectLst/>
                <a:latin typeface="+mn-lt"/>
                <a:ea typeface="+mn-ea"/>
                <a:cs typeface="+mn-cs"/>
              </a:rPr>
              <a:t>Generating an Excel report extracts the data you specified in the SQL queries from the project database, saves the data in an Excel workbook, and runs the post-processing script.</a:t>
            </a:r>
          </a:p>
          <a:p>
            <a:r>
              <a:rPr lang="en-IN" sz="1200" b="0" i="0" kern="1200" dirty="0" smtClean="0">
                <a:solidFill>
                  <a:schemeClr val="tx1"/>
                </a:solidFill>
                <a:effectLst/>
                <a:latin typeface="+mn-lt"/>
                <a:ea typeface="+mn-ea"/>
                <a:cs typeface="+mn-cs"/>
              </a:rPr>
              <a:t>In the Configuration tab, click the Generation Settings tab. Set options for running an Excel report. For user interface details, refer the </a:t>
            </a:r>
            <a:r>
              <a:rPr lang="en-IN" sz="1200" b="0" i="0" u="none" strike="noStrike" kern="1200" dirty="0" smtClean="0">
                <a:solidFill>
                  <a:schemeClr val="tx1"/>
                </a:solidFill>
                <a:effectLst/>
                <a:latin typeface="+mn-lt"/>
                <a:ea typeface="+mn-ea"/>
                <a:cs typeface="+mn-cs"/>
              </a:rPr>
              <a:t>Generation Settings tab,</a:t>
            </a: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Click Generate.</a:t>
            </a:r>
          </a:p>
          <a:p>
            <a:endParaRPr lang="en-I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This is a sample report generated after inputting the query and the writing a VB script in the post processing section.</a:t>
            </a:r>
          </a:p>
          <a:p>
            <a:endParaRPr lang="en-IN" dirty="0" smtClean="0"/>
          </a:p>
          <a:p>
            <a:endParaRPr lang="en-IN" dirty="0" smtClean="0"/>
          </a:p>
          <a:p>
            <a:endParaRPr lang="en-IN" dirty="0" smtClean="0"/>
          </a:p>
          <a:p>
            <a:endParaRPr lang="en-IN" dirty="0" smtClean="0"/>
          </a:p>
          <a:p>
            <a:endParaRPr lang="en-IN" dirty="0" smtClean="0"/>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46</a:t>
            </a:fld>
            <a:endParaRPr lang="en-US" dirty="0"/>
          </a:p>
        </p:txBody>
      </p:sp>
    </p:spTree>
    <p:extLst>
      <p:ext uri="{BB962C8B-B14F-4D97-AF65-F5344CB8AC3E}">
        <p14:creationId xmlns:p14="http://schemas.microsoft.com/office/powerpoint/2010/main" val="184394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The topic ‘Introducing Analysis’ will give you brief an introduction to analysis before get to know what the different analysis tools and their usages are.</a:t>
            </a:r>
          </a:p>
        </p:txBody>
      </p:sp>
      <p:sp>
        <p:nvSpPr>
          <p:cNvPr id="4" name="Slide Number Placeholder 3"/>
          <p:cNvSpPr>
            <a:spLocks noGrp="1"/>
          </p:cNvSpPr>
          <p:nvPr>
            <p:ph type="sldNum" sz="quarter" idx="10"/>
          </p:nvPr>
        </p:nvSpPr>
        <p:spPr/>
        <p:txBody>
          <a:bodyPr/>
          <a:lstStyle/>
          <a:p>
            <a:fld id="{6A8B6E77-EC63-4CD7-8F8A-914122582C5F}" type="slidenum">
              <a:rPr lang="en-US" smtClean="0"/>
              <a:pPr/>
              <a:t>47</a:t>
            </a:fld>
            <a:endParaRPr lang="en-US" dirty="0"/>
          </a:p>
        </p:txBody>
      </p:sp>
    </p:spTree>
    <p:extLst>
      <p:ext uri="{BB962C8B-B14F-4D97-AF65-F5344CB8AC3E}">
        <p14:creationId xmlns:p14="http://schemas.microsoft.com/office/powerpoint/2010/main" val="3108421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ALM enables users to generate graphs for requirements, tests, test instances, test runs or defects.  When creating an entity graph, you can use several graph types. </a:t>
            </a:r>
          </a:p>
          <a:p>
            <a:endParaRPr lang="en-IN" sz="1200" dirty="0" smtClean="0"/>
          </a:p>
          <a:p>
            <a:r>
              <a:rPr lang="en-IN" baseline="0" dirty="0" smtClean="0"/>
              <a:t>You can generate the following graphs for requirements :</a:t>
            </a:r>
          </a:p>
          <a:p>
            <a:r>
              <a:rPr lang="en-IN" baseline="0" dirty="0" smtClean="0"/>
              <a:t>Requirements Coverage Graph</a:t>
            </a:r>
          </a:p>
          <a:p>
            <a:r>
              <a:rPr lang="en-IN" baseline="0" dirty="0" smtClean="0"/>
              <a:t>Requirements Progress Graph</a:t>
            </a:r>
          </a:p>
          <a:p>
            <a:r>
              <a:rPr lang="en-IN" baseline="0" dirty="0" smtClean="0"/>
              <a:t>Requirements Summary Graph and</a:t>
            </a:r>
          </a:p>
          <a:p>
            <a:r>
              <a:rPr lang="en-IN" baseline="0" dirty="0" smtClean="0"/>
              <a:t>Requirements Trend Graph</a:t>
            </a:r>
          </a:p>
          <a:p>
            <a:endParaRPr lang="en-IN" dirty="0" smtClean="0"/>
          </a:p>
          <a:p>
            <a:endParaRPr lang="en-IN" baseline="0" dirty="0" smtClean="0"/>
          </a:p>
          <a:p>
            <a:r>
              <a:rPr lang="en-IN" baseline="0" dirty="0" smtClean="0"/>
              <a:t>You can generate the following graphs for Tests:</a:t>
            </a:r>
          </a:p>
          <a:p>
            <a:r>
              <a:rPr lang="en-IN" baseline="0" dirty="0" smtClean="0"/>
              <a:t>Test Plan Progress Graph</a:t>
            </a:r>
          </a:p>
          <a:p>
            <a:r>
              <a:rPr lang="en-IN" baseline="0" dirty="0" smtClean="0"/>
              <a:t>Test Plan Summary Graph</a:t>
            </a:r>
          </a:p>
          <a:p>
            <a:r>
              <a:rPr lang="en-IN" baseline="0" dirty="0" smtClean="0"/>
              <a:t>Test Plan Trend Graph</a:t>
            </a:r>
          </a:p>
          <a:p>
            <a:endParaRPr lang="en-IN" baseline="0" dirty="0" smtClean="0"/>
          </a:p>
          <a:p>
            <a:r>
              <a:rPr lang="en-IN" baseline="0" dirty="0" smtClean="0"/>
              <a:t>You can generate the following graphs for test instances and runs</a:t>
            </a:r>
          </a:p>
          <a:p>
            <a:r>
              <a:rPr lang="en-IN" baseline="0" dirty="0" smtClean="0"/>
              <a:t>Test Set Progress Graph</a:t>
            </a:r>
          </a:p>
          <a:p>
            <a:r>
              <a:rPr lang="en-IN" baseline="0" dirty="0" smtClean="0"/>
              <a:t>Test Set Summary Graph</a:t>
            </a:r>
          </a:p>
          <a:p>
            <a:r>
              <a:rPr lang="en-IN" baseline="0" dirty="0" smtClean="0"/>
              <a:t>Test Run Summary Graph</a:t>
            </a:r>
          </a:p>
          <a:p>
            <a:endParaRPr lang="en-IN" baseline="0" dirty="0" smtClean="0"/>
          </a:p>
          <a:p>
            <a:r>
              <a:rPr lang="en-IN" baseline="0" dirty="0" smtClean="0"/>
              <a:t>You can generate the following graphs for Defects</a:t>
            </a:r>
          </a:p>
          <a:p>
            <a:r>
              <a:rPr lang="en-IN" baseline="0" dirty="0" smtClean="0"/>
              <a:t>Defects Age Graph</a:t>
            </a:r>
          </a:p>
          <a:p>
            <a:r>
              <a:rPr lang="en-IN" baseline="0" dirty="0" smtClean="0"/>
              <a:t>Defects Progress Graph</a:t>
            </a:r>
          </a:p>
          <a:p>
            <a:r>
              <a:rPr lang="en-IN" baseline="0" dirty="0" smtClean="0"/>
              <a:t>Defects Summary Graph</a:t>
            </a:r>
          </a:p>
          <a:p>
            <a:r>
              <a:rPr lang="en-IN" baseline="0" dirty="0" smtClean="0"/>
              <a:t>Defect Trend Graph</a:t>
            </a:r>
          </a:p>
          <a:p>
            <a:endParaRPr lang="en-IN" dirty="0" smtClean="0"/>
          </a:p>
          <a:p>
            <a:endParaRPr lang="en-IN" dirty="0" smtClean="0"/>
          </a:p>
          <a:p>
            <a:endParaRPr lang="en-IN" sz="1200" dirty="0" smtClean="0"/>
          </a:p>
          <a:p>
            <a:endParaRPr lang="en-IN" sz="1200" dirty="0" smtClean="0"/>
          </a:p>
          <a:p>
            <a:r>
              <a:rPr lang="en-IN" sz="1200" dirty="0" smtClean="0"/>
              <a:t>ALM reports and graphs help you assess your application lifecycle management process. You can</a:t>
            </a:r>
          </a:p>
          <a:p>
            <a:pPr marL="0" indent="0">
              <a:buNone/>
            </a:pPr>
            <a:r>
              <a:rPr lang="en-IN" sz="1200" dirty="0" smtClean="0"/>
              <a:t>       generate reports and graphs at any time during the process.</a:t>
            </a:r>
          </a:p>
          <a:p>
            <a:pPr marL="0" indent="0">
              <a:buNone/>
            </a:pPr>
            <a:endParaRPr lang="en-IN" sz="1200" dirty="0" smtClean="0"/>
          </a:p>
        </p:txBody>
      </p:sp>
      <p:sp>
        <p:nvSpPr>
          <p:cNvPr id="4" name="Slide Number Placeholder 3"/>
          <p:cNvSpPr>
            <a:spLocks noGrp="1"/>
          </p:cNvSpPr>
          <p:nvPr>
            <p:ph type="sldNum" sz="quarter" idx="10"/>
          </p:nvPr>
        </p:nvSpPr>
        <p:spPr/>
        <p:txBody>
          <a:bodyPr/>
          <a:lstStyle/>
          <a:p>
            <a:fld id="{6A8B6E77-EC63-4CD7-8F8A-914122582C5F}" type="slidenum">
              <a:rPr lang="en-US" smtClean="0"/>
              <a:pPr/>
              <a:t>48</a:t>
            </a:fld>
            <a:endParaRPr lang="en-US" dirty="0"/>
          </a:p>
        </p:txBody>
      </p:sp>
    </p:spTree>
    <p:extLst>
      <p:ext uri="{BB962C8B-B14F-4D97-AF65-F5344CB8AC3E}">
        <p14:creationId xmlns:p14="http://schemas.microsoft.com/office/powerpoint/2010/main" val="841993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dirty="0" smtClean="0"/>
          </a:p>
          <a:p>
            <a:r>
              <a:rPr lang="en-IN" sz="1200" dirty="0" smtClean="0"/>
              <a:t>A business view graph involves only those project entity fields that represent information which is useful from a business perspective.</a:t>
            </a:r>
          </a:p>
          <a:p>
            <a:r>
              <a:rPr lang="en-IN" sz="1200" dirty="0" smtClean="0"/>
              <a:t>Business views can either be based on single entities such as Requirement or Defects, or it can be based on more complex relationships between entities such as Defects with Linked Requirements/defects with linked tests.</a:t>
            </a:r>
          </a:p>
          <a:p>
            <a:r>
              <a:rPr lang="en-IN" sz="1200" dirty="0" smtClean="0"/>
              <a:t>ALM</a:t>
            </a:r>
            <a:r>
              <a:rPr lang="en-IN" sz="1200" baseline="0" dirty="0" smtClean="0"/>
              <a:t> enables you to generate a business view graphs.</a:t>
            </a:r>
            <a:endParaRPr lang="en-IN" sz="1200" dirty="0" smtClean="0"/>
          </a:p>
        </p:txBody>
      </p:sp>
      <p:sp>
        <p:nvSpPr>
          <p:cNvPr id="4" name="Slide Number Placeholder 3"/>
          <p:cNvSpPr>
            <a:spLocks noGrp="1"/>
          </p:cNvSpPr>
          <p:nvPr>
            <p:ph type="sldNum" sz="quarter" idx="10"/>
          </p:nvPr>
        </p:nvSpPr>
        <p:spPr/>
        <p:txBody>
          <a:bodyPr/>
          <a:lstStyle/>
          <a:p>
            <a:fld id="{6A8B6E77-EC63-4CD7-8F8A-914122582C5F}" type="slidenum">
              <a:rPr lang="en-US" smtClean="0"/>
              <a:pPr/>
              <a:t>49</a:t>
            </a:fld>
            <a:endParaRPr lang="en-US" dirty="0"/>
          </a:p>
        </p:txBody>
      </p:sp>
    </p:spTree>
    <p:extLst>
      <p:ext uri="{BB962C8B-B14F-4D97-AF65-F5344CB8AC3E}">
        <p14:creationId xmlns:p14="http://schemas.microsoft.com/office/powerpoint/2010/main" val="195765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IN" dirty="0" smtClean="0"/>
              <a:t>Speaker</a:t>
            </a:r>
            <a:r>
              <a:rPr lang="en-IN" baseline="0" dirty="0" smtClean="0"/>
              <a:t> Notes ;</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aseline="0" dirty="0" smtClean="0"/>
              <a:t>Before we get to the features/capabilities of ALM.  Let me briefly tell you what is ALM and also about its history.</a:t>
            </a:r>
          </a:p>
          <a:p>
            <a:endParaRPr lang="en-IN" baseline="0" dirty="0" smtClean="0"/>
          </a:p>
          <a:p>
            <a:r>
              <a:rPr lang="en-IN" sz="1200" dirty="0" smtClean="0"/>
              <a:t>ALM stands for Application Life Cycle Management</a:t>
            </a:r>
            <a:r>
              <a:rPr lang="en-IN" sz="1200" baseline="0" dirty="0" smtClean="0"/>
              <a:t>. </a:t>
            </a:r>
          </a:p>
          <a:p>
            <a:endParaRPr lang="en-IN" sz="1200" baseline="0" dirty="0" smtClean="0"/>
          </a:p>
          <a:p>
            <a:r>
              <a:rPr lang="en-IN" sz="1200" baseline="0" dirty="0" smtClean="0"/>
              <a:t>ALM Tool is also called as application lifecycle management / Quality Center and it helps you to organize and manage all phases of the application life cycle management process, including defining releases, specifying requirements , planning tests, executing tests and tracking defects. </a:t>
            </a:r>
          </a:p>
          <a:p>
            <a:endParaRPr lang="en-IN" sz="1200" baseline="0" dirty="0" smtClean="0"/>
          </a:p>
          <a:p>
            <a:endParaRPr lang="en-IN" sz="1200" baseline="0" dirty="0" smtClean="0"/>
          </a:p>
          <a:p>
            <a:r>
              <a:rPr lang="en-IN" sz="1200" baseline="0" dirty="0" smtClean="0"/>
              <a:t>The first version of ALM was named Test Director  and it was released by Mercury Interactive. After the release of Test Director version 8.0, there were no releases of Test Director. Test Director was released with another name ‘Quality Center’ starting with the same version 8.0.  </a:t>
            </a:r>
          </a:p>
          <a:p>
            <a:endParaRPr lang="en-IN" sz="1200" baseline="0" dirty="0" smtClean="0"/>
          </a:p>
          <a:p>
            <a:r>
              <a:rPr lang="en-IN" sz="1200" baseline="0" dirty="0" smtClean="0"/>
              <a:t>In the year 2006, Mercury Interactive got acquired by Hewlett Packard and thus, from then on Quality Center was prefixed with HP and not Mercury. </a:t>
            </a:r>
          </a:p>
          <a:p>
            <a:endParaRPr lang="en-IN" sz="1200" baseline="0" dirty="0" smtClean="0"/>
          </a:p>
          <a:p>
            <a:r>
              <a:rPr lang="en-IN" sz="1200" baseline="0" dirty="0" smtClean="0"/>
              <a:t>After Quality Centre 10, it underwent a change in name again so that it can be better related to the name. From version 11, ALM is the new name of the tool because, it supports all phases of software development life cycle but previously when it was popularly called Quality Center, it used to be only known as a Test Management Tool</a:t>
            </a:r>
          </a:p>
          <a:p>
            <a:endParaRPr lang="en-IN" sz="1200" baseline="0" dirty="0" smtClean="0"/>
          </a:p>
          <a:p>
            <a:r>
              <a:rPr lang="en-IN" sz="1200" baseline="0" dirty="0" smtClean="0"/>
              <a:t>The most recent version of ALM available in the market is 12.00. </a:t>
            </a:r>
          </a:p>
          <a:p>
            <a:endParaRPr lang="en-IN" sz="1200" baseline="0" dirty="0" smtClean="0"/>
          </a:p>
        </p:txBody>
      </p:sp>
      <p:sp>
        <p:nvSpPr>
          <p:cNvPr id="4" name="Slide Number Placeholder 3"/>
          <p:cNvSpPr>
            <a:spLocks noGrp="1"/>
          </p:cNvSpPr>
          <p:nvPr>
            <p:ph type="sldNum" sz="quarter" idx="10"/>
          </p:nvPr>
        </p:nvSpPr>
        <p:spPr/>
        <p:txBody>
          <a:bodyPr/>
          <a:lstStyle/>
          <a:p>
            <a:fld id="{6A8B6E77-EC63-4CD7-8F8A-914122582C5F}" type="slidenum">
              <a:rPr lang="en-US" smtClean="0"/>
              <a:pPr/>
              <a:t>5</a:t>
            </a:fld>
            <a:endParaRPr lang="en-US" dirty="0"/>
          </a:p>
        </p:txBody>
      </p:sp>
    </p:spTree>
    <p:extLst>
      <p:ext uri="{BB962C8B-B14F-4D97-AF65-F5344CB8AC3E}">
        <p14:creationId xmlns:p14="http://schemas.microsoft.com/office/powerpoint/2010/main" val="28008203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smtClean="0"/>
              <a:t>Project reports enable you to design and generate versatile reports containing information from the ALM project.</a:t>
            </a:r>
          </a:p>
          <a:p>
            <a:endParaRPr lang="en-IN" sz="1200" dirty="0" smtClean="0"/>
          </a:p>
          <a:p>
            <a:r>
              <a:rPr lang="en-IN" sz="1400" dirty="0" smtClean="0"/>
              <a:t>Project reports enable you to design and generate comprehensive reports containing information from your HP Application Lifecycle</a:t>
            </a:r>
          </a:p>
          <a:p>
            <a:endParaRPr lang="en-IN" sz="1400" dirty="0" smtClean="0"/>
          </a:p>
          <a:p>
            <a:r>
              <a:rPr lang="en-IN" sz="1400" dirty="0" smtClean="0"/>
              <a:t>In a project report, you define sections and sub-sections, each listing records of a specified ALM entity. You can choose to display data of a selected baseline</a:t>
            </a:r>
          </a:p>
          <a:p>
            <a:r>
              <a:rPr lang="en-IN" sz="1400" dirty="0" smtClean="0"/>
              <a:t>You can generate project reports in HTML, Microsoft Word, or PDF formats.</a:t>
            </a:r>
          </a:p>
          <a:p>
            <a:endParaRPr lang="en-IN" sz="1200" dirty="0" smtClean="0"/>
          </a:p>
          <a:p>
            <a:r>
              <a:rPr lang="en-IN" sz="1200" dirty="0" smtClean="0"/>
              <a:t>You can create graphs or project reports either in the Analysis View module, or during your work in the Requirements, Test Plan, Test Lab, Business Components, or Defects modules</a:t>
            </a:r>
          </a:p>
          <a:p>
            <a:endParaRPr lang="en-IN" sz="1200" dirty="0" smtClean="0"/>
          </a:p>
          <a:p>
            <a:endParaRPr lang="en-IN" sz="1200" dirty="0" smtClean="0"/>
          </a:p>
        </p:txBody>
      </p:sp>
      <p:sp>
        <p:nvSpPr>
          <p:cNvPr id="4" name="Slide Number Placeholder 3"/>
          <p:cNvSpPr>
            <a:spLocks noGrp="1"/>
          </p:cNvSpPr>
          <p:nvPr>
            <p:ph type="sldNum" sz="quarter" idx="10"/>
          </p:nvPr>
        </p:nvSpPr>
        <p:spPr/>
        <p:txBody>
          <a:bodyPr/>
          <a:lstStyle/>
          <a:p>
            <a:fld id="{6A8B6E77-EC63-4CD7-8F8A-914122582C5F}" type="slidenum">
              <a:rPr lang="en-US" smtClean="0"/>
              <a:pPr/>
              <a:t>50</a:t>
            </a:fld>
            <a:endParaRPr lang="en-US" dirty="0"/>
          </a:p>
        </p:txBody>
      </p:sp>
    </p:spTree>
    <p:extLst>
      <p:ext uri="{BB962C8B-B14F-4D97-AF65-F5344CB8AC3E}">
        <p14:creationId xmlns:p14="http://schemas.microsoft.com/office/powerpoint/2010/main" val="290607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You can export HP Application Lifecycle Management (ALM) data to Microsoft Excel. This enables you to analyze your data using any of the capabilities available in Excel. An Excel report consists of a set of data defined by SQL queries on the project database. You can also run a Visual Basic script on the extracted data to process and analyze the data</a:t>
            </a:r>
            <a:endParaRPr lang="en-IN" sz="1200" dirty="0" smtClean="0"/>
          </a:p>
        </p:txBody>
      </p:sp>
      <p:sp>
        <p:nvSpPr>
          <p:cNvPr id="4" name="Slide Number Placeholder 3"/>
          <p:cNvSpPr>
            <a:spLocks noGrp="1"/>
          </p:cNvSpPr>
          <p:nvPr>
            <p:ph type="sldNum" sz="quarter" idx="10"/>
          </p:nvPr>
        </p:nvSpPr>
        <p:spPr/>
        <p:txBody>
          <a:bodyPr/>
          <a:lstStyle/>
          <a:p>
            <a:fld id="{6A8B6E77-EC63-4CD7-8F8A-914122582C5F}" type="slidenum">
              <a:rPr lang="en-US" smtClean="0"/>
              <a:pPr/>
              <a:t>51</a:t>
            </a:fld>
            <a:endParaRPr lang="en-US" dirty="0"/>
          </a:p>
        </p:txBody>
      </p:sp>
    </p:spTree>
    <p:extLst>
      <p:ext uri="{BB962C8B-B14F-4D97-AF65-F5344CB8AC3E}">
        <p14:creationId xmlns:p14="http://schemas.microsoft.com/office/powerpoint/2010/main" val="3338865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Dashboard Module enables a user to create customized reports. Knowledge of SQL and VB Scripting is required, as queries should be written in SQL for fetching the details of various modules in ALM</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52</a:t>
            </a:fld>
            <a:endParaRPr lang="en-US" dirty="0"/>
          </a:p>
        </p:txBody>
      </p:sp>
    </p:spTree>
    <p:extLst>
      <p:ext uri="{BB962C8B-B14F-4D97-AF65-F5344CB8AC3E}">
        <p14:creationId xmlns:p14="http://schemas.microsoft.com/office/powerpoint/2010/main" val="922546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smtClean="0"/>
              <a:t>Using the Dashboard View module, you analyse ALM data by creating graphs, project reports and Excel Reports.  you can also create dashboard pages that display multiple graphs side-by-side</a:t>
            </a:r>
            <a:r>
              <a:rPr lang="en-IN" sz="1200" baseline="0" dirty="0" smtClean="0"/>
              <a:t> in single view</a:t>
            </a:r>
            <a:endParaRPr lang="en-IN" dirty="0" smtClean="0"/>
          </a:p>
          <a:p>
            <a:endParaRPr lang="en-IN" dirty="0" smtClean="0"/>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53</a:t>
            </a:fld>
            <a:endParaRPr lang="en-US" dirty="0"/>
          </a:p>
        </p:txBody>
      </p:sp>
    </p:spTree>
    <p:extLst>
      <p:ext uri="{BB962C8B-B14F-4D97-AF65-F5344CB8AC3E}">
        <p14:creationId xmlns:p14="http://schemas.microsoft.com/office/powerpoint/2010/main" val="3449592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You can allow ALM users or others to view read-only versions of graphs outside ALM. Each time</a:t>
            </a:r>
          </a:p>
          <a:p>
            <a:r>
              <a:rPr lang="en-IN" dirty="0" smtClean="0"/>
              <a:t>you access the graph outside ALM, it displays the most up-to-date information</a:t>
            </a:r>
          </a:p>
          <a:p>
            <a:r>
              <a:rPr lang="en-IN" dirty="0" smtClean="0"/>
              <a:t>You can share a graph or a project for view outside ALM Client</a:t>
            </a:r>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54</a:t>
            </a:fld>
            <a:endParaRPr lang="en-US" dirty="0"/>
          </a:p>
        </p:txBody>
      </p:sp>
    </p:spTree>
    <p:extLst>
      <p:ext uri="{BB962C8B-B14F-4D97-AF65-F5344CB8AC3E}">
        <p14:creationId xmlns:p14="http://schemas.microsoft.com/office/powerpoint/2010/main" val="3525136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The topic ‘Introducing Analysis’ will give you brief an introduction to analysis before get to know what the different analysis tools and their usages are.</a:t>
            </a:r>
          </a:p>
        </p:txBody>
      </p:sp>
      <p:sp>
        <p:nvSpPr>
          <p:cNvPr id="4" name="Slide Number Placeholder 3"/>
          <p:cNvSpPr>
            <a:spLocks noGrp="1"/>
          </p:cNvSpPr>
          <p:nvPr>
            <p:ph type="sldNum" sz="quarter" idx="10"/>
          </p:nvPr>
        </p:nvSpPr>
        <p:spPr/>
        <p:txBody>
          <a:bodyPr/>
          <a:lstStyle/>
          <a:p>
            <a:fld id="{6A8B6E77-EC63-4CD7-8F8A-914122582C5F}" type="slidenum">
              <a:rPr lang="en-US" smtClean="0"/>
              <a:pPr/>
              <a:t>55</a:t>
            </a:fld>
            <a:endParaRPr lang="en-US" dirty="0"/>
          </a:p>
        </p:txBody>
      </p:sp>
    </p:spTree>
    <p:extLst>
      <p:ext uri="{BB962C8B-B14F-4D97-AF65-F5344CB8AC3E}">
        <p14:creationId xmlns:p14="http://schemas.microsoft.com/office/powerpoint/2010/main" val="32983030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HP Sprinter provides a suite of advanced features and tools that make manual testing more efficient and effective. </a:t>
            </a:r>
          </a:p>
          <a:p>
            <a:r>
              <a:rPr lang="en-US" sz="1200" kern="1200" dirty="0" smtClean="0">
                <a:solidFill>
                  <a:schemeClr val="tx1"/>
                </a:solidFill>
                <a:latin typeface="+mn-lt"/>
                <a:ea typeface="+mn-ea"/>
                <a:cs typeface="+mn-cs"/>
              </a:rPr>
              <a:t>  Sprinter displays steps in a clear, organized, and user-friendly design. </a:t>
            </a:r>
          </a:p>
          <a:p>
            <a:r>
              <a:rPr lang="en-US" sz="1200" kern="1200" dirty="0" smtClean="0">
                <a:solidFill>
                  <a:schemeClr val="tx1"/>
                </a:solidFill>
                <a:latin typeface="+mn-lt"/>
                <a:ea typeface="+mn-ea"/>
                <a:cs typeface="+mn-cs"/>
              </a:rPr>
              <a:t>  Sprinter enables you to create annotated screen captures of your application and attach them to an ALM defect or the actual result of a step. You can also attach a movie of your run to a defect in ALM. </a:t>
            </a:r>
          </a:p>
          <a:p>
            <a:r>
              <a:rPr lang="en-US" sz="1200" kern="1200" dirty="0" smtClean="0">
                <a:solidFill>
                  <a:schemeClr val="tx1"/>
                </a:solidFill>
                <a:latin typeface="+mn-lt"/>
                <a:ea typeface="+mn-ea"/>
                <a:cs typeface="+mn-cs"/>
              </a:rPr>
              <a:t>  Sprinter can keep a record of all the user actions you performed during your test. </a:t>
            </a:r>
          </a:p>
          <a:p>
            <a:pPr lvl="1">
              <a:buFont typeface="Arial" pitchFamily="34" charset="0"/>
              <a:buChar char="•"/>
            </a:pPr>
            <a:r>
              <a:rPr lang="en-US" sz="1200" kern="1200" dirty="0" smtClean="0">
                <a:solidFill>
                  <a:schemeClr val="tx1"/>
                </a:solidFill>
                <a:latin typeface="+mn-lt"/>
                <a:ea typeface="+mn-ea"/>
                <a:cs typeface="+mn-cs"/>
              </a:rPr>
              <a:t>  This enables Sprinter to create detailed defect scenarios for you. </a:t>
            </a:r>
          </a:p>
          <a:p>
            <a:pPr lvl="1">
              <a:buFont typeface="Arial" pitchFamily="34" charset="0"/>
              <a:buChar char="•"/>
            </a:pPr>
            <a:r>
              <a:rPr lang="en-US" sz="1200" kern="1200" dirty="0" smtClean="0">
                <a:solidFill>
                  <a:schemeClr val="tx1"/>
                </a:solidFill>
                <a:latin typeface="+mn-lt"/>
                <a:ea typeface="+mn-ea"/>
                <a:cs typeface="+mn-cs"/>
              </a:rPr>
              <a:t>   This greatly increases the value of exploratory tests that you run without pre-defined steps. </a:t>
            </a:r>
          </a:p>
          <a:p>
            <a:r>
              <a:rPr lang="en-US" sz="1200" kern="1200" dirty="0" smtClean="0">
                <a:solidFill>
                  <a:schemeClr val="tx1"/>
                </a:solidFill>
                <a:latin typeface="+mn-lt"/>
                <a:ea typeface="+mn-ea"/>
                <a:cs typeface="+mn-cs"/>
              </a:rPr>
              <a:t>  Sprinter can inject data automatically into fields in your application. </a:t>
            </a:r>
          </a:p>
          <a:p>
            <a:r>
              <a:rPr lang="en-US" sz="1200" kern="1200" dirty="0" smtClean="0">
                <a:solidFill>
                  <a:schemeClr val="tx1"/>
                </a:solidFill>
                <a:latin typeface="+mn-lt"/>
                <a:ea typeface="+mn-ea"/>
                <a:cs typeface="+mn-cs"/>
              </a:rPr>
              <a:t>  Sprinter enables you to create and run macros to perform a set of actions in your  application for you. </a:t>
            </a:r>
          </a:p>
          <a:p>
            <a:r>
              <a:rPr lang="en-US" sz="1200" kern="1200" dirty="0" smtClean="0">
                <a:solidFill>
                  <a:schemeClr val="tx1"/>
                </a:solidFill>
                <a:latin typeface="+mn-lt"/>
                <a:ea typeface="+mn-ea"/>
                <a:cs typeface="+mn-cs"/>
              </a:rPr>
              <a:t>  Sprinter can replicate your user actions on multiple computers with different configurations. This allows you to increase your coverage matrix and saves you time testing different configurations.</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57</a:t>
            </a:fld>
            <a:endParaRPr lang="en-US" dirty="0"/>
          </a:p>
        </p:txBody>
      </p:sp>
    </p:spTree>
    <p:extLst>
      <p:ext uri="{BB962C8B-B14F-4D97-AF65-F5344CB8AC3E}">
        <p14:creationId xmlns:p14="http://schemas.microsoft.com/office/powerpoint/2010/main" val="5365577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latin typeface="+mn-lt"/>
                <a:ea typeface="+mn-ea"/>
                <a:cs typeface="+mn-cs"/>
              </a:rPr>
              <a:t>Hp</a:t>
            </a:r>
            <a:r>
              <a:rPr lang="en-US" sz="1200" b="0" kern="1200" dirty="0" smtClean="0">
                <a:solidFill>
                  <a:schemeClr val="tx1"/>
                </a:solidFill>
                <a:latin typeface="+mn-lt"/>
                <a:ea typeface="+mn-ea"/>
                <a:cs typeface="+mn-cs"/>
              </a:rPr>
              <a:t> Sprinter is not a module in ALM. It is a an additional feature which can be installed from the add-in page.</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Editions: </a:t>
            </a:r>
          </a:p>
          <a:p>
            <a:endParaRPr lang="en-US" sz="1200" b="0" kern="1200" dirty="0" smtClean="0">
              <a:solidFill>
                <a:schemeClr val="tx1"/>
              </a:solidFill>
              <a:latin typeface="+mn-lt"/>
              <a:ea typeface="+mn-ea"/>
              <a:cs typeface="+mn-cs"/>
            </a:endParaRPr>
          </a:p>
          <a:p>
            <a:pPr>
              <a:buFont typeface="Arial" pitchFamily="34" charset="0"/>
              <a:buChar char="•"/>
            </a:pPr>
            <a:r>
              <a:rPr lang="en-US" sz="1200" b="0" kern="1200" dirty="0" smtClean="0">
                <a:solidFill>
                  <a:schemeClr val="tx1"/>
                </a:solidFill>
                <a:latin typeface="+mn-lt"/>
                <a:ea typeface="+mn-ea"/>
                <a:cs typeface="+mn-cs"/>
              </a:rPr>
              <a:t> HP ALM and HP Quality Center Enterprise Edition enable manual testing with Sprinter. </a:t>
            </a:r>
          </a:p>
          <a:p>
            <a:endParaRPr lang="en-US" sz="1200" b="0" kern="1200" dirty="0" smtClean="0">
              <a:solidFill>
                <a:schemeClr val="tx1"/>
              </a:solidFill>
              <a:latin typeface="+mn-lt"/>
              <a:ea typeface="+mn-ea"/>
              <a:cs typeface="+mn-cs"/>
            </a:endParaRPr>
          </a:p>
          <a:p>
            <a:pPr>
              <a:buFont typeface="Arial" pitchFamily="34" charset="0"/>
              <a:buChar char="•"/>
            </a:pPr>
            <a:r>
              <a:rPr lang="en-US" sz="1200" b="0" kern="1200" dirty="0" smtClean="0">
                <a:solidFill>
                  <a:schemeClr val="tx1"/>
                </a:solidFill>
                <a:latin typeface="+mn-lt"/>
                <a:ea typeface="+mn-ea"/>
                <a:cs typeface="+mn-cs"/>
              </a:rPr>
              <a:t> Sprinter is not available for HP Quality Center Starter Edition or HP ALM Performance Center Edition.</a:t>
            </a:r>
          </a:p>
          <a:p>
            <a:pPr>
              <a:buFont typeface="Arial" pitchFamily="34" charset="0"/>
              <a:buChar char="•"/>
            </a:pPr>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Download Link:</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hlinkClick r:id="rId3"/>
              </a:rPr>
              <a:t>http://update.external.hp.com/qualitycenter/qc110/mictools/sprinter/index.html</a:t>
            </a:r>
            <a:endParaRPr lang="en-US" sz="1200" b="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58</a:t>
            </a:fld>
            <a:endParaRPr lang="en-US" dirty="0"/>
          </a:p>
        </p:txBody>
      </p:sp>
    </p:spTree>
    <p:extLst>
      <p:ext uri="{BB962C8B-B14F-4D97-AF65-F5344CB8AC3E}">
        <p14:creationId xmlns:p14="http://schemas.microsoft.com/office/powerpoint/2010/main" val="24947618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59</a:t>
            </a:fld>
            <a:endParaRPr lang="en-US" dirty="0"/>
          </a:p>
        </p:txBody>
      </p:sp>
    </p:spTree>
    <p:extLst>
      <p:ext uri="{BB962C8B-B14F-4D97-AF65-F5344CB8AC3E}">
        <p14:creationId xmlns:p14="http://schemas.microsoft.com/office/powerpoint/2010/main" val="2624679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Becoming more common with Agile adoption</a:t>
            </a:r>
          </a:p>
          <a:p>
            <a:r>
              <a:rPr lang="en-US" dirty="0" smtClean="0"/>
              <a:t>Used to test how the software is working and handles different actions in order to uncover defects quickly</a:t>
            </a:r>
          </a:p>
          <a:p>
            <a:pPr>
              <a:spcBef>
                <a:spcPts val="0"/>
              </a:spcBef>
            </a:pPr>
            <a:endParaRPr lang="en-US" dirty="0" smtClean="0"/>
          </a:p>
          <a:p>
            <a:pPr marL="0" indent="0">
              <a:spcBef>
                <a:spcPts val="0"/>
              </a:spcBef>
              <a:buNone/>
            </a:pPr>
            <a:r>
              <a:rPr lang="en-US" dirty="0" smtClean="0">
                <a:latin typeface="Futura Hv" pitchFamily="34" charset="0"/>
              </a:rPr>
              <a:t>Challenge: </a:t>
            </a:r>
            <a:r>
              <a:rPr lang="en-US" dirty="0" smtClean="0"/>
              <a:t>The history or actions that led to that outcome cannot be communicated as the test was ad-hoc and wasn’t following a specific test case or use case</a:t>
            </a:r>
          </a:p>
          <a:p>
            <a:pPr>
              <a:spcBef>
                <a:spcPts val="0"/>
              </a:spcBef>
            </a:pPr>
            <a:endParaRPr lang="en-US" dirty="0" smtClean="0"/>
          </a:p>
          <a:p>
            <a:pPr marL="0" indent="0">
              <a:spcBef>
                <a:spcPts val="0"/>
              </a:spcBef>
              <a:buNone/>
            </a:pPr>
            <a:r>
              <a:rPr lang="en-US" dirty="0" smtClean="0">
                <a:solidFill>
                  <a:srgbClr val="C00000"/>
                </a:solidFill>
                <a:latin typeface="Futura Hv" pitchFamily="34" charset="0"/>
              </a:rPr>
              <a:t>With HP Sprinter:</a:t>
            </a:r>
          </a:p>
          <a:p>
            <a:r>
              <a:rPr lang="en-US" dirty="0" smtClean="0">
                <a:solidFill>
                  <a:srgbClr val="C00000"/>
                </a:solidFill>
                <a:latin typeface="Futura Hv" pitchFamily="34" charset="0"/>
              </a:rPr>
              <a:t>You can keep a record and log of all the user actions you performed during your test</a:t>
            </a:r>
          </a:p>
          <a:p>
            <a:r>
              <a:rPr lang="en-US" dirty="0" smtClean="0">
                <a:solidFill>
                  <a:srgbClr val="C00000"/>
                </a:solidFill>
                <a:latin typeface="Futura Hv" pitchFamily="34" charset="0"/>
              </a:rPr>
              <a:t>Increase the value of exploratory testing by better communicating what lead to the result or defect</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64</a:t>
            </a:fld>
            <a:endParaRPr lang="en-US" dirty="0"/>
          </a:p>
        </p:txBody>
      </p:sp>
    </p:spTree>
    <p:extLst>
      <p:ext uri="{BB962C8B-B14F-4D97-AF65-F5344CB8AC3E}">
        <p14:creationId xmlns:p14="http://schemas.microsoft.com/office/powerpoint/2010/main" val="508626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The topic ‘Introducing Analysis’ will give you brief an introduction to analysis before get to know what the different analysis tools and their usages are.</a:t>
            </a:r>
          </a:p>
        </p:txBody>
      </p:sp>
      <p:sp>
        <p:nvSpPr>
          <p:cNvPr id="4" name="Slide Number Placeholder 3"/>
          <p:cNvSpPr>
            <a:spLocks noGrp="1"/>
          </p:cNvSpPr>
          <p:nvPr>
            <p:ph type="sldNum" sz="quarter" idx="10"/>
          </p:nvPr>
        </p:nvSpPr>
        <p:spPr/>
        <p:txBody>
          <a:bodyPr/>
          <a:lstStyle/>
          <a:p>
            <a:fld id="{6A8B6E77-EC63-4CD7-8F8A-914122582C5F}" type="slidenum">
              <a:rPr lang="en-US" smtClean="0"/>
              <a:pPr/>
              <a:t>6</a:t>
            </a:fld>
            <a:endParaRPr lang="en-US" dirty="0"/>
          </a:p>
        </p:txBody>
      </p:sp>
    </p:spTree>
    <p:extLst>
      <p:ext uri="{BB962C8B-B14F-4D97-AF65-F5344CB8AC3E}">
        <p14:creationId xmlns:p14="http://schemas.microsoft.com/office/powerpoint/2010/main" val="8695329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&lt;Please</a:t>
            </a:r>
            <a:r>
              <a:rPr lang="en-US" baseline="0" dirty="0" smtClean="0"/>
              <a:t> r</a:t>
            </a:r>
            <a:r>
              <a:rPr lang="en-US" dirty="0" smtClean="0"/>
              <a:t>ecommend</a:t>
            </a:r>
            <a:r>
              <a:rPr lang="en-US" baseline="0" dirty="0" smtClean="0"/>
              <a:t> the pictures and animations for ID designers&gt;</a:t>
            </a:r>
            <a:endParaRPr lang="en-US" dirty="0" smtClean="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66</a:t>
            </a:fld>
            <a:endParaRPr lang="en-US" dirty="0"/>
          </a:p>
        </p:txBody>
      </p:sp>
    </p:spTree>
    <p:extLst>
      <p:ext uri="{BB962C8B-B14F-4D97-AF65-F5344CB8AC3E}">
        <p14:creationId xmlns:p14="http://schemas.microsoft.com/office/powerpoint/2010/main" val="3846956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You have completed the session on </a:t>
            </a:r>
            <a:r>
              <a:rPr lang="en-US" dirty="0" smtClean="0"/>
              <a:t>“</a:t>
            </a:r>
            <a:r>
              <a:rPr lang="en-US" sz="3600" b="1" dirty="0" smtClean="0">
                <a:solidFill>
                  <a:schemeClr val="tx1"/>
                </a:solidFill>
                <a:ea typeface="Adobe Fan Heiti Std B" pitchFamily="34" charset="-128"/>
              </a:rPr>
              <a:t>ALM</a:t>
            </a:r>
            <a:r>
              <a:rPr lang="en-US" sz="3600" dirty="0" smtClean="0">
                <a:solidFill>
                  <a:schemeClr val="tx1"/>
                </a:solidFill>
                <a:ea typeface="Adobe Fan Heiti Std B" pitchFamily="34" charset="-128"/>
              </a:rPr>
              <a:t> – </a:t>
            </a:r>
            <a:r>
              <a:rPr lang="en-US" sz="3600" b="1" dirty="0" smtClean="0">
                <a:solidFill>
                  <a:schemeClr val="tx1"/>
                </a:solidFill>
                <a:ea typeface="Adobe Fan Heiti Std B" pitchFamily="34" charset="-128"/>
              </a:rPr>
              <a:t>Overview of All Modules</a:t>
            </a:r>
            <a:r>
              <a:rPr lang="en-US" baseline="0" dirty="0" smtClean="0"/>
              <a:t>”. </a:t>
            </a:r>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67</a:t>
            </a:fld>
            <a:endParaRPr lang="en-US" dirty="0"/>
          </a:p>
        </p:txBody>
      </p:sp>
    </p:spTree>
    <p:extLst>
      <p:ext uri="{BB962C8B-B14F-4D97-AF65-F5344CB8AC3E}">
        <p14:creationId xmlns:p14="http://schemas.microsoft.com/office/powerpoint/2010/main" val="350885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Speaker</a:t>
            </a:r>
            <a:r>
              <a:rPr lang="en-IN" baseline="0" dirty="0" smtClean="0"/>
              <a:t> Notes</a:t>
            </a:r>
          </a:p>
          <a:p>
            <a:endParaRPr lang="en-IN" baseline="0" dirty="0" smtClean="0"/>
          </a:p>
          <a:p>
            <a:r>
              <a:rPr lang="en-IN" baseline="0" dirty="0" smtClean="0"/>
              <a:t>Here, you will learn how to use ALM to help you manage all phases of the application lifecycle management process</a:t>
            </a:r>
          </a:p>
          <a:p>
            <a:r>
              <a:rPr lang="en-IN" baseline="0" dirty="0" smtClean="0"/>
              <a:t>This includes specifying releases and cycles, specifying requirements, planning tests, running tests and tracking defects. </a:t>
            </a:r>
          </a:p>
          <a:p>
            <a:endParaRPr lang="en-IN" baseline="0" dirty="0" smtClean="0"/>
          </a:p>
          <a:p>
            <a:r>
              <a:rPr lang="en-IN" baseline="0" dirty="0" smtClean="0"/>
              <a:t>Application lifecycle management process begins with specifying releases and cycles. You can then add cycles to the release. </a:t>
            </a:r>
          </a:p>
          <a:p>
            <a:endParaRPr lang="en-I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t>By defining releases and cycles, ALM facilitates control of your development and testing cycles, breaking large projects into managing phases. </a:t>
            </a:r>
          </a:p>
          <a:p>
            <a:endParaRPr lang="en-IN" baseline="0" dirty="0" smtClean="0"/>
          </a:p>
          <a:p>
            <a:r>
              <a:rPr lang="en-IN" baseline="0" dirty="0" smtClean="0"/>
              <a:t>Here, you can organize and track your upcoming releases by defining a hierarchical release tree containing releases and cycles. </a:t>
            </a:r>
          </a:p>
          <a:p>
            <a:endParaRPr lang="en-IN" baseline="0" dirty="0" smtClean="0"/>
          </a:p>
          <a:p>
            <a:r>
              <a:rPr lang="en-IN" baseline="0" dirty="0" smtClean="0"/>
              <a:t>The above figure depicts how you can specify releases and cycles  in ALM</a:t>
            </a: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7</a:t>
            </a:fld>
            <a:endParaRPr lang="en-US" dirty="0"/>
          </a:p>
        </p:txBody>
      </p:sp>
    </p:spTree>
    <p:extLst>
      <p:ext uri="{BB962C8B-B14F-4D97-AF65-F5344CB8AC3E}">
        <p14:creationId xmlns:p14="http://schemas.microsoft.com/office/powerpoint/2010/main" val="3983380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Speaker Notes : </a:t>
            </a:r>
          </a:p>
          <a:p>
            <a:endParaRPr lang="en-IN" dirty="0" smtClean="0"/>
          </a:p>
          <a:p>
            <a:r>
              <a:rPr lang="en-IN" sz="1200" b="0" i="0" u="none" strike="noStrike" kern="1200" baseline="0" dirty="0" smtClean="0">
                <a:solidFill>
                  <a:schemeClr val="tx1"/>
                </a:solidFill>
                <a:latin typeface="+mn-lt"/>
                <a:ea typeface="+mn-ea"/>
                <a:cs typeface="+mn-cs"/>
              </a:rPr>
              <a:t>In the above figure ,You can view the status of your releases and cycles. </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ALM shows a high-level overview of the progress of the currently selected release or cycle. </a:t>
            </a:r>
          </a:p>
          <a:p>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It also shows the number of defects opened over the course of the currently selected release or cycle. You can also view the number of outstanding defects.</a:t>
            </a:r>
            <a:endParaRPr lang="en-IN" b="1" dirty="0" smtClean="0"/>
          </a:p>
          <a:p>
            <a:endParaRPr lang="en-IN" baseline="0" dirty="0" smtClean="0"/>
          </a:p>
          <a:p>
            <a:r>
              <a:rPr lang="en-IN" baseline="0" dirty="0" smtClean="0"/>
              <a:t>Thus in the process, It also provides the ability to track requirements and tests for each cycle and attain real-time visibility into actual versus planned testing status. </a:t>
            </a:r>
          </a:p>
          <a:p>
            <a:endParaRPr lang="en-IN" baseline="0" dirty="0" smtClean="0"/>
          </a:p>
        </p:txBody>
      </p:sp>
      <p:sp>
        <p:nvSpPr>
          <p:cNvPr id="4" name="Slide Number Placeholder 3"/>
          <p:cNvSpPr>
            <a:spLocks noGrp="1"/>
          </p:cNvSpPr>
          <p:nvPr>
            <p:ph type="sldNum" sz="quarter" idx="10"/>
          </p:nvPr>
        </p:nvSpPr>
        <p:spPr/>
        <p:txBody>
          <a:bodyPr/>
          <a:lstStyle/>
          <a:p>
            <a:fld id="{6A8B6E77-EC63-4CD7-8F8A-914122582C5F}" type="slidenum">
              <a:rPr lang="en-US" smtClean="0"/>
              <a:pPr/>
              <a:t>8</a:t>
            </a:fld>
            <a:endParaRPr lang="en-US" dirty="0"/>
          </a:p>
        </p:txBody>
      </p:sp>
    </p:spTree>
    <p:extLst>
      <p:ext uri="{BB962C8B-B14F-4D97-AF65-F5344CB8AC3E}">
        <p14:creationId xmlns:p14="http://schemas.microsoft.com/office/powerpoint/2010/main" val="403977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The</a:t>
            </a:r>
            <a:r>
              <a:rPr lang="en-IN" sz="1200" b="0" i="0" kern="1200" baseline="0" dirty="0" smtClean="0">
                <a:solidFill>
                  <a:schemeClr val="tx1"/>
                </a:solidFill>
                <a:effectLst/>
                <a:latin typeface="+mn-lt"/>
                <a:ea typeface="+mn-ea"/>
                <a:cs typeface="+mn-cs"/>
              </a:rPr>
              <a:t> Quality</a:t>
            </a:r>
            <a:r>
              <a:rPr lang="en-IN" sz="1200" b="0" i="0" kern="1200" dirty="0" smtClean="0">
                <a:solidFill>
                  <a:schemeClr val="tx1"/>
                </a:solidFill>
                <a:effectLst/>
                <a:latin typeface="+mn-lt"/>
                <a:ea typeface="+mn-ea"/>
                <a:cs typeface="+mn-cs"/>
              </a:rPr>
              <a:t> tab displays the number of defects submitted over the course of a </a:t>
            </a:r>
            <a:r>
              <a:rPr lang="en-IN" sz="1200" b="0" i="0" u="none" strike="noStrike" kern="1200" dirty="0" smtClean="0">
                <a:solidFill>
                  <a:schemeClr val="tx1"/>
                </a:solidFill>
                <a:effectLst/>
                <a:latin typeface="+mn-lt"/>
                <a:ea typeface="+mn-ea"/>
                <a:cs typeface="+mn-cs"/>
              </a:rPr>
              <a:t>release</a:t>
            </a:r>
            <a:r>
              <a:rPr lang="en-IN" sz="1200" b="0" i="0" u="none" strike="noStrike" kern="1200" baseline="0" dirty="0" smtClean="0">
                <a:solidFill>
                  <a:schemeClr val="tx1"/>
                </a:solidFill>
                <a:effectLst/>
                <a:latin typeface="+mn-lt"/>
                <a:ea typeface="+mn-ea"/>
                <a:cs typeface="+mn-cs"/>
              </a:rPr>
              <a:t> or cycle </a:t>
            </a:r>
            <a:r>
              <a:rPr lang="en-IN" sz="1200" b="0" i="0" kern="1200" dirty="0" smtClean="0">
                <a:solidFill>
                  <a:schemeClr val="tx1"/>
                </a:solidFill>
                <a:effectLst/>
                <a:latin typeface="+mn-lt"/>
                <a:ea typeface="+mn-ea"/>
                <a:cs typeface="+mn-cs"/>
              </a:rPr>
              <a:t> in graphical format. You can view the graphs at</a:t>
            </a:r>
          </a:p>
          <a:p>
            <a:pPr marL="171450" indent="-171450">
              <a:buFontTx/>
              <a:buChar char="-"/>
            </a:pPr>
            <a:r>
              <a:rPr lang="en-IN" sz="1200" b="0" i="0" kern="1200" dirty="0" smtClean="0">
                <a:solidFill>
                  <a:schemeClr val="tx1"/>
                </a:solidFill>
                <a:effectLst/>
                <a:latin typeface="+mn-lt"/>
                <a:ea typeface="+mn-ea"/>
                <a:cs typeface="+mn-cs"/>
              </a:rPr>
              <a:t>Defect Opening</a:t>
            </a:r>
            <a:r>
              <a:rPr lang="en-IN" sz="1200" b="0" i="0" kern="1200" baseline="0" dirty="0" smtClean="0">
                <a:solidFill>
                  <a:schemeClr val="tx1"/>
                </a:solidFill>
                <a:effectLst/>
                <a:latin typeface="+mn-lt"/>
                <a:ea typeface="+mn-ea"/>
                <a:cs typeface="+mn-cs"/>
              </a:rPr>
              <a:t> Rate Graph and </a:t>
            </a:r>
          </a:p>
          <a:p>
            <a:pPr marL="171450" indent="-171450">
              <a:buFontTx/>
              <a:buChar char="-"/>
            </a:pPr>
            <a:r>
              <a:rPr lang="en-IN" sz="1200" b="0" i="0" kern="1200" baseline="0" dirty="0" smtClean="0">
                <a:solidFill>
                  <a:schemeClr val="tx1"/>
                </a:solidFill>
                <a:effectLst/>
                <a:latin typeface="+mn-lt"/>
                <a:ea typeface="+mn-ea"/>
                <a:cs typeface="+mn-cs"/>
              </a:rPr>
              <a:t>Outstanding Defects Graph</a:t>
            </a:r>
            <a:endParaRPr lang="en-IN" sz="1200" b="0" i="0" kern="1200" dirty="0" smtClean="0">
              <a:solidFill>
                <a:schemeClr val="tx1"/>
              </a:solidFill>
              <a:effectLst/>
              <a:latin typeface="+mn-lt"/>
              <a:ea typeface="+mn-ea"/>
              <a:cs typeface="+mn-cs"/>
            </a:endParaRP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 any stage of the application management process to check the progress of your release.</a:t>
            </a:r>
          </a:p>
          <a:p>
            <a:endParaRPr lang="en-I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Defect Opening Rate graph - Displays the number of defects opened over the course of the selected release or cycle . The graph displays defects whose Detected in Release</a:t>
            </a:r>
            <a:r>
              <a:rPr lang="en-IN" sz="1200" b="1" i="0" kern="120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value matches the selected release. The defects are grouped according to their level of Severity. The x-axis displays the number of defects according to their severity on the last day of each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Outstanding Defects graph </a:t>
            </a:r>
            <a:r>
              <a:rPr lang="en-IN" sz="1200" b="1" i="0" kern="120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Displays the number of outstanding defects for the selected release or cycle.</a:t>
            </a:r>
          </a:p>
          <a:p>
            <a:r>
              <a:rPr lang="en-IN" sz="1200" b="0" i="0" kern="1200" dirty="0" smtClean="0">
                <a:solidFill>
                  <a:schemeClr val="tx1"/>
                </a:solidFill>
                <a:effectLst/>
                <a:latin typeface="+mn-lt"/>
                <a:ea typeface="+mn-ea"/>
                <a:cs typeface="+mn-cs"/>
              </a:rPr>
              <a:t>The graph displays defects whose Target Release</a:t>
            </a:r>
            <a:r>
              <a:rPr lang="en-IN" sz="1200" b="1" i="0" kern="120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value matches the selected release or cycle, or is empty. The defects are grouped according to their level of Severity. The x-axis displays the number of outstanding defects according to their severity on the last day of each Release. By default, New, Open, and Reopened defects are considered outstanding.</a:t>
            </a:r>
          </a:p>
          <a:p>
            <a:endParaRPr lang="en-IN"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9</a:t>
            </a:fld>
            <a:endParaRPr lang="en-US" dirty="0"/>
          </a:p>
        </p:txBody>
      </p:sp>
    </p:spTree>
    <p:extLst>
      <p:ext uri="{BB962C8B-B14F-4D97-AF65-F5344CB8AC3E}">
        <p14:creationId xmlns:p14="http://schemas.microsoft.com/office/powerpoint/2010/main" val="3196420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Slid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6048867"/>
            <a:ext cx="20478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338887"/>
            <a:ext cx="237172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Objectives">
    <p:bg>
      <p:bgPr>
        <a:blipFill dpi="0" rotWithShape="0">
          <a:blip r:embed="rId5"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232213" y="1593740"/>
            <a:ext cx="8606987" cy="4519665"/>
          </a:xfrm>
        </p:spPr>
        <p:txBody>
          <a:bodyPr/>
          <a:lstStyle>
            <a:lvl1pPr marL="342900" indent="-342900">
              <a:spcBef>
                <a:spcPct val="20000"/>
              </a:spcBef>
              <a:buFont typeface="Arial" pitchFamily="34" charset="0"/>
              <a:buChar char="•"/>
              <a:defRPr sz="1600">
                <a:latin typeface="+mn-lt"/>
              </a:defRPr>
            </a:lvl1pPr>
            <a:lvl2pPr marL="742950" indent="-285750">
              <a:spcBef>
                <a:spcPct val="20000"/>
              </a:spcBef>
              <a:buFont typeface="Arial" charset="0"/>
              <a:buChar char="–"/>
              <a:defRPr sz="1600">
                <a:latin typeface="+mn-lt"/>
              </a:defRPr>
            </a:lvl2pPr>
            <a:lvl3pPr>
              <a:defRPr sz="1600">
                <a:latin typeface="+mn-lt"/>
              </a:defRPr>
            </a:lvl3pPr>
            <a:lvl4pPr>
              <a:defRPr sz="1600">
                <a:latin typeface="+mn-lt"/>
              </a:defRPr>
            </a:lvl4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itle Placeholder 1"/>
          <p:cNvSpPr>
            <a:spLocks noGrp="1"/>
          </p:cNvSpPr>
          <p:nvPr>
            <p:ph type="title"/>
            <p:custDataLst>
              <p:tags r:id="rId2"/>
            </p:custDataLst>
          </p:nvPr>
        </p:nvSpPr>
        <p:spPr>
          <a:xfrm>
            <a:off x="1600200" y="0"/>
            <a:ext cx="754380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3200">
                <a:solidFill>
                  <a:schemeClr val="tx1"/>
                </a:solidFill>
                <a:latin typeface="+mj-lt"/>
              </a:defRPr>
            </a:lvl1pPr>
          </a:lstStyle>
          <a:p>
            <a:r>
              <a:rPr lang="en-US" dirty="0" smtClean="0"/>
              <a:t>Click to edit Master title style</a:t>
            </a:r>
            <a:endParaRPr lang="en-GB" dirty="0"/>
          </a:p>
        </p:txBody>
      </p:sp>
      <p:sp>
        <p:nvSpPr>
          <p:cNvPr id="4" name="Slide Number Placeholder 5"/>
          <p:cNvSpPr>
            <a:spLocks noGrp="1"/>
          </p:cNvSpPr>
          <p:nvPr>
            <p:ph type="sldNum" sz="quarter" idx="10"/>
            <p:custDataLst>
              <p:tags r:id="rId3"/>
            </p:custDataLst>
          </p:nvPr>
        </p:nvSpPr>
        <p:spPr>
          <a:xfrm>
            <a:off x="76200" y="6427787"/>
            <a:ext cx="457200" cy="277813"/>
          </a:xfrm>
          <a:prstGeom prst="rect">
            <a:avLst/>
          </a:prstGeom>
          <a:ln/>
        </p:spPr>
        <p:txBody>
          <a:bodyPr/>
          <a:lstStyle>
            <a:lvl1pPr>
              <a:defRPr sz="1400" b="0">
                <a:solidFill>
                  <a:srgbClr val="A44687"/>
                </a:solidFill>
              </a:defRPr>
            </a:lvl1pPr>
          </a:lstStyle>
          <a:p>
            <a:fld id="{47ED8886-DB3B-44F4-9A80-E6A224679F20}" type="slidenum">
              <a:rPr lang="en-US" smtClean="0"/>
              <a:pPr/>
              <a:t>‹#›</a:t>
            </a:fld>
            <a:endParaRPr lang="en-US" dirty="0"/>
          </a:p>
        </p:txBody>
      </p:sp>
      <p:pic>
        <p:nvPicPr>
          <p:cNvPr id="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199" y="6152820"/>
            <a:ext cx="20478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514" y="6392588"/>
            <a:ext cx="25146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urse_Completion_Pag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766" y="6084011"/>
            <a:ext cx="20478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379286"/>
            <a:ext cx="237172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7543800" cy="1143000"/>
          </a:xfrm>
        </p:spPr>
        <p:txBody>
          <a:bodyPr/>
          <a:lstStyle>
            <a:lvl1pPr>
              <a:defRPr>
                <a:latin typeface="Verdana" pitchFamily="34" charset="0"/>
              </a:defRPr>
            </a:lvl1pPr>
          </a:lstStyle>
          <a:p>
            <a:r>
              <a:rPr lang="en-US" dirty="0" smtClean="0"/>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Slide Number Placeholder 5"/>
          <p:cNvSpPr>
            <a:spLocks noGrp="1"/>
          </p:cNvSpPr>
          <p:nvPr>
            <p:ph type="sldNum" sz="quarter" idx="10"/>
          </p:nvPr>
        </p:nvSpPr>
        <p:spPr>
          <a:xfrm>
            <a:off x="76200" y="6427787"/>
            <a:ext cx="457200" cy="277813"/>
          </a:xfrm>
          <a:prstGeom prst="rect">
            <a:avLst/>
          </a:prstGeom>
          <a:ln/>
        </p:spPr>
        <p:txBody>
          <a:bodyPr/>
          <a:lstStyle>
            <a:lvl1pPr>
              <a:defRPr sz="1400" b="0">
                <a:solidFill>
                  <a:srgbClr val="A44687"/>
                </a:solidFill>
              </a:defRPr>
            </a:lvl1pPr>
          </a:lstStyle>
          <a:p>
            <a:fld id="{47ED8886-DB3B-44F4-9A80-E6A224679F20}" type="slidenum">
              <a:rPr lang="en-US" smtClean="0"/>
              <a:pPr/>
              <a:t>‹#›</a:t>
            </a:fld>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6174827"/>
            <a:ext cx="20478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7543800" cy="1143000"/>
          </a:xfrm>
        </p:spPr>
        <p:txBody>
          <a:bodyPr/>
          <a:lstStyle>
            <a:lvl1pPr>
              <a:defRPr>
                <a:latin typeface="Verdan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57200" y="165735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2971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4645025" y="165735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297112"/>
            <a:ext cx="3813175" cy="37226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Slide Number Placeholder 5"/>
          <p:cNvSpPr>
            <a:spLocks noGrp="1"/>
          </p:cNvSpPr>
          <p:nvPr>
            <p:ph type="sldNum" sz="quarter" idx="10"/>
          </p:nvPr>
        </p:nvSpPr>
        <p:spPr>
          <a:xfrm>
            <a:off x="76200" y="6427787"/>
            <a:ext cx="457200" cy="277813"/>
          </a:xfrm>
          <a:prstGeom prst="rect">
            <a:avLst/>
          </a:prstGeom>
          <a:ln/>
        </p:spPr>
        <p:txBody>
          <a:bodyPr/>
          <a:lstStyle>
            <a:lvl1pPr>
              <a:defRPr sz="1400" b="0">
                <a:solidFill>
                  <a:srgbClr val="A44687"/>
                </a:solidFill>
              </a:defRPr>
            </a:lvl1pPr>
          </a:lstStyle>
          <a:p>
            <a:fld id="{47ED8886-DB3B-44F4-9A80-E6A224679F20}" type="slidenum">
              <a:rPr lang="en-US" smtClean="0"/>
              <a:pPr/>
              <a:t>‹#›</a:t>
            </a:fld>
            <a:endParaRPr lang="en-US" dirty="0"/>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241" y="6120797"/>
            <a:ext cx="20478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ags" Target="../tags/tag1.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custDataLst>
              <p:tags r:id="rId7"/>
            </p:custDataLst>
          </p:nvPr>
        </p:nvSpPr>
        <p:spPr>
          <a:xfrm>
            <a:off x="0" y="1143000"/>
            <a:ext cx="9144000" cy="152400"/>
          </a:xfrm>
          <a:prstGeom prst="rect">
            <a:avLst/>
          </a:prstGeom>
          <a:gradFill flip="none" rotWithShape="1">
            <a:gsLst>
              <a:gs pos="0">
                <a:srgbClr val="008080">
                  <a:tint val="66000"/>
                  <a:satMod val="160000"/>
                </a:srgbClr>
              </a:gs>
              <a:gs pos="50000">
                <a:srgbClr val="008080">
                  <a:tint val="44500"/>
                  <a:satMod val="160000"/>
                </a:srgbClr>
              </a:gs>
              <a:gs pos="100000">
                <a:srgbClr val="00808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1" algn="l" defTabSz="914400" rtl="0" eaLnBrk="1" fontAlgn="auto" latinLnBrk="0" hangingPunct="1">
              <a:spcBef>
                <a:spcPts val="0"/>
              </a:spcBef>
              <a:spcAft>
                <a:spcPts val="0"/>
              </a:spcAft>
              <a:defRPr/>
            </a:pPr>
            <a:endParaRPr lang="en-US" sz="1800" b="1" kern="1200" baseline="-25000" dirty="0">
              <a:solidFill>
                <a:schemeClr val="bg1"/>
              </a:solidFill>
              <a:latin typeface="Arial" pitchFamily="34" charset="0"/>
              <a:ea typeface="+mn-ea"/>
              <a:cs typeface="Arial" pitchFamily="34" charset="0"/>
            </a:endParaRPr>
          </a:p>
        </p:txBody>
      </p:sp>
      <p:sp>
        <p:nvSpPr>
          <p:cNvPr id="2" name="Title Placeholder 1"/>
          <p:cNvSpPr>
            <a:spLocks noGrp="1"/>
          </p:cNvSpPr>
          <p:nvPr>
            <p:ph type="title"/>
            <p:custDataLst>
              <p:tags r:id="rId8"/>
            </p:custDataLst>
          </p:nvPr>
        </p:nvSpPr>
        <p:spPr>
          <a:xfrm>
            <a:off x="1600200" y="0"/>
            <a:ext cx="7543800" cy="1143000"/>
          </a:xfrm>
          <a:prstGeom prst="rect">
            <a:avLst/>
          </a:prstGeom>
          <a:noFill/>
          <a:ln>
            <a:noFill/>
          </a:ln>
        </p:spPr>
        <p:style>
          <a:lnRef idx="2">
            <a:schemeClr val="accent1">
              <a:shade val="50000"/>
            </a:schemeClr>
          </a:lnRef>
          <a:fillRef idx="1">
            <a:schemeClr val="accent1"/>
          </a:fillRef>
          <a:effectRef idx="0">
            <a:schemeClr val="accent1"/>
          </a:effectRef>
          <a:fontRef idx="none">
            <a:schemeClr val="lt1"/>
          </a:fontRef>
        </p:style>
        <p:txBody>
          <a:bodyPr anchor="ctr"/>
          <a:lstStyle/>
          <a:p>
            <a:r>
              <a:rPr lang="en-US" dirty="0" smtClean="0"/>
              <a:t>Click to edit Master title style</a:t>
            </a:r>
            <a:endParaRPr lang="en-GB" dirty="0"/>
          </a:p>
        </p:txBody>
      </p:sp>
      <p:sp>
        <p:nvSpPr>
          <p:cNvPr id="1028" name="Text Placeholder 2"/>
          <p:cNvSpPr>
            <a:spLocks noGrp="1"/>
          </p:cNvSpPr>
          <p:nvPr>
            <p:ph type="body" idx="1"/>
            <p:custDataLst>
              <p:tags r:id="rId9"/>
            </p:custDataLst>
          </p:nvPr>
        </p:nvSpPr>
        <p:spPr bwMode="auto">
          <a:xfrm>
            <a:off x="228600" y="1609725"/>
            <a:ext cx="8686800" cy="4946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8" name="Rectangle 7"/>
          <p:cNvSpPr/>
          <p:nvPr>
            <p:custDataLst>
              <p:tags r:id="rId10"/>
            </p:custDataLst>
          </p:nvPr>
        </p:nvSpPr>
        <p:spPr>
          <a:xfrm>
            <a:off x="0" y="1295400"/>
            <a:ext cx="9144000" cy="228600"/>
          </a:xfrm>
          <a:prstGeom prst="rect">
            <a:avLst/>
          </a:prstGeom>
          <a:gradFill flip="none" rotWithShape="1">
            <a:gsLst>
              <a:gs pos="0">
                <a:srgbClr val="682252"/>
              </a:gs>
              <a:gs pos="50000">
                <a:srgbClr val="933F79">
                  <a:shade val="67500"/>
                  <a:satMod val="115000"/>
                </a:srgbClr>
              </a:gs>
              <a:gs pos="100000">
                <a:srgbClr val="933F79">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800" dirty="0">
              <a:latin typeface="Myriad Pro" pitchFamily="34" charset="0"/>
            </a:endParaRPr>
          </a:p>
        </p:txBody>
      </p:sp>
      <p:pic>
        <p:nvPicPr>
          <p:cNvPr id="9" name="Picture 13" descr="picture.jpg"/>
          <p:cNvPicPr>
            <a:picLocks noChangeAspect="1"/>
          </p:cNvPicPr>
          <p:nvPr/>
        </p:nvPicPr>
        <p:blipFill>
          <a:blip r:embed="rId12" cstate="print"/>
          <a:srcRect/>
          <a:stretch>
            <a:fillRect/>
          </a:stretch>
        </p:blipFill>
        <p:spPr bwMode="auto">
          <a:xfrm>
            <a:off x="0" y="0"/>
            <a:ext cx="1460500" cy="12954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5" r:id="rId2"/>
    <p:sldLayoutId id="2147483668" r:id="rId3"/>
    <p:sldLayoutId id="2147483670" r:id="rId4"/>
    <p:sldLayoutId id="2147483671" r:id="rId5"/>
  </p:sldLayoutIdLst>
  <p:timing>
    <p:tnLst>
      <p:par>
        <p:cTn id="1" dur="indefinite" restart="never" nodeType="tmRoot"/>
      </p:par>
    </p:tnLst>
  </p:timing>
  <p:hf hdr="0" dt="0"/>
  <p:txStyles>
    <p:titleStyle>
      <a:lvl1pPr algn="l" rtl="0" eaLnBrk="1" fontAlgn="base" hangingPunct="1">
        <a:spcBef>
          <a:spcPct val="0"/>
        </a:spcBef>
        <a:spcAft>
          <a:spcPct val="0"/>
        </a:spcAft>
        <a:defRPr lang="en-GB" sz="3600" kern="1200" dirty="0">
          <a:solidFill>
            <a:srgbClr val="FFFFFF"/>
          </a:solidFill>
          <a:latin typeface="Verdana" pitchFamily="34" charset="0"/>
          <a:ea typeface="+mn-ea"/>
          <a:cs typeface="+mn-cs"/>
        </a:defRPr>
      </a:lvl1pPr>
      <a:lvl2pPr algn="l" rtl="0" eaLnBrk="1" fontAlgn="base" hangingPunct="1">
        <a:spcBef>
          <a:spcPct val="0"/>
        </a:spcBef>
        <a:spcAft>
          <a:spcPct val="0"/>
        </a:spcAft>
        <a:defRPr sz="3600">
          <a:solidFill>
            <a:srgbClr val="FFFFFF"/>
          </a:solidFill>
          <a:latin typeface="Monotype Corsiva" pitchFamily="66" charset="0"/>
        </a:defRPr>
      </a:lvl2pPr>
      <a:lvl3pPr algn="l" rtl="0" eaLnBrk="1" fontAlgn="base" hangingPunct="1">
        <a:spcBef>
          <a:spcPct val="0"/>
        </a:spcBef>
        <a:spcAft>
          <a:spcPct val="0"/>
        </a:spcAft>
        <a:defRPr sz="3600">
          <a:solidFill>
            <a:srgbClr val="FFFFFF"/>
          </a:solidFill>
          <a:latin typeface="Monotype Corsiva" pitchFamily="66" charset="0"/>
        </a:defRPr>
      </a:lvl3pPr>
      <a:lvl4pPr algn="l" rtl="0" eaLnBrk="1" fontAlgn="base" hangingPunct="1">
        <a:spcBef>
          <a:spcPct val="0"/>
        </a:spcBef>
        <a:spcAft>
          <a:spcPct val="0"/>
        </a:spcAft>
        <a:defRPr sz="3600">
          <a:solidFill>
            <a:srgbClr val="FFFFFF"/>
          </a:solidFill>
          <a:latin typeface="Monotype Corsiva" pitchFamily="66" charset="0"/>
        </a:defRPr>
      </a:lvl4pPr>
      <a:lvl5pPr algn="l" rtl="0" eaLnBrk="1" fontAlgn="base" hangingPunct="1">
        <a:spcBef>
          <a:spcPct val="0"/>
        </a:spcBef>
        <a:spcAft>
          <a:spcPct val="0"/>
        </a:spcAft>
        <a:defRPr sz="3600">
          <a:solidFill>
            <a:srgbClr val="FFFFFF"/>
          </a:solidFill>
          <a:latin typeface="Monotype Corsiva" pitchFamily="66" charset="0"/>
        </a:defRPr>
      </a:lvl5pPr>
      <a:lvl6pPr marL="457200" algn="l" rtl="0" eaLnBrk="1" fontAlgn="base" hangingPunct="1">
        <a:spcBef>
          <a:spcPct val="0"/>
        </a:spcBef>
        <a:spcAft>
          <a:spcPct val="0"/>
        </a:spcAft>
        <a:defRPr sz="3600">
          <a:solidFill>
            <a:srgbClr val="FFFFFF"/>
          </a:solidFill>
          <a:latin typeface="Monotype Corsiva" pitchFamily="66" charset="0"/>
        </a:defRPr>
      </a:lvl6pPr>
      <a:lvl7pPr marL="914400" algn="l" rtl="0" eaLnBrk="1" fontAlgn="base" hangingPunct="1">
        <a:spcBef>
          <a:spcPct val="0"/>
        </a:spcBef>
        <a:spcAft>
          <a:spcPct val="0"/>
        </a:spcAft>
        <a:defRPr sz="3600">
          <a:solidFill>
            <a:srgbClr val="FFFFFF"/>
          </a:solidFill>
          <a:latin typeface="Monotype Corsiva" pitchFamily="66" charset="0"/>
        </a:defRPr>
      </a:lvl7pPr>
      <a:lvl8pPr marL="1371600" algn="l" rtl="0" eaLnBrk="1" fontAlgn="base" hangingPunct="1">
        <a:spcBef>
          <a:spcPct val="0"/>
        </a:spcBef>
        <a:spcAft>
          <a:spcPct val="0"/>
        </a:spcAft>
        <a:defRPr sz="3600">
          <a:solidFill>
            <a:srgbClr val="FFFFFF"/>
          </a:solidFill>
          <a:latin typeface="Monotype Corsiva" pitchFamily="66" charset="0"/>
        </a:defRPr>
      </a:lvl8pPr>
      <a:lvl9pPr marL="1828800" algn="l" rtl="0" eaLnBrk="1" fontAlgn="base" hangingPunct="1">
        <a:spcBef>
          <a:spcPct val="0"/>
        </a:spcBef>
        <a:spcAft>
          <a:spcPct val="0"/>
        </a:spcAft>
        <a:defRPr sz="3600">
          <a:solidFill>
            <a:srgbClr val="FFFFFF"/>
          </a:solidFill>
          <a:latin typeface="Monotype Corsiva" pitchFamily="66" charset="0"/>
        </a:defRPr>
      </a:lvl9pPr>
    </p:titleStyle>
    <p:bodyStyle>
      <a:lvl1pPr marL="342900" indent="-342900" algn="l" rtl="0" eaLnBrk="1" fontAlgn="base" hangingPunct="1">
        <a:spcBef>
          <a:spcPct val="20000"/>
        </a:spcBef>
        <a:spcAft>
          <a:spcPct val="0"/>
        </a:spcAft>
        <a:buFont typeface="Arial" pitchFamily="34" charset="0"/>
        <a:buChar char="•"/>
        <a:defRPr lang="en-US" sz="2600" kern="1200" dirty="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lang="en-US" sz="2400" kern="1200" dirty="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2000" kern="1200" dirty="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800" kern="1200" dirty="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notesSlide" Target="../notesSlides/notesSlide19.xml"/><Relationship Id="rId2" Type="http://schemas.openxmlformats.org/officeDocument/2006/relationships/tags" Target="../tags/tag70.xml"/><Relationship Id="rId16" Type="http://schemas.openxmlformats.org/officeDocument/2006/relationships/slideLayout" Target="../slideLayouts/slideLayout2.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2.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slideLayout" Target="../slideLayouts/slideLayout2.xml"/><Relationship Id="rId18" Type="http://schemas.openxmlformats.org/officeDocument/2006/relationships/image" Target="../media/image11.png"/><Relationship Id="rId3" Type="http://schemas.openxmlformats.org/officeDocument/2006/relationships/tags" Target="../tags/tag14.xml"/><Relationship Id="rId21" Type="http://schemas.openxmlformats.org/officeDocument/2006/relationships/image" Target="../media/image14.png"/><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image" Target="../media/image10.png"/><Relationship Id="rId2" Type="http://schemas.openxmlformats.org/officeDocument/2006/relationships/tags" Target="../tags/tag13.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image" Target="../media/image8.png"/><Relationship Id="rId23" Type="http://schemas.openxmlformats.org/officeDocument/2006/relationships/image" Target="../media/image16.png"/><Relationship Id="rId10" Type="http://schemas.openxmlformats.org/officeDocument/2006/relationships/tags" Target="../tags/tag21.xml"/><Relationship Id="rId19" Type="http://schemas.openxmlformats.org/officeDocument/2006/relationships/image" Target="../media/image12.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notesSlide" Target="../notesSlides/notesSlide2.xml"/><Relationship Id="rId22"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87.xml"/></Relationships>
</file>

<file path=ppt/slides/_rels/slide21.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notesSlide" Target="../notesSlides/notesSlide21.xml"/><Relationship Id="rId2" Type="http://schemas.openxmlformats.org/officeDocument/2006/relationships/tags" Target="../tags/tag89.xml"/><Relationship Id="rId16"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10" Type="http://schemas.openxmlformats.org/officeDocument/2006/relationships/tags" Target="../tags/tag97.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s>
</file>

<file path=ppt/slides/_rels/slide22.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106.xml"/></Relationships>
</file>

<file path=ppt/slides/_rels/slide23.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110.xml"/></Relationships>
</file>

<file path=ppt/slides/_rels/slide24.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114.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117.xml"/><Relationship Id="rId7"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s>
</file>

<file path=ppt/slides/_rels/slide26.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1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notesSlide" Target="../notesSlides/notesSlide3.xml"/><Relationship Id="rId2" Type="http://schemas.openxmlformats.org/officeDocument/2006/relationships/tags" Target="../tags/tag25.xml"/><Relationship Id="rId16"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tags" Target="../tags/tag38.xml"/><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4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43.emf"/><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tags" Target="../tags/tag14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52.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notesSlide" Target="../notesSlides/notesSlide4.xml"/><Relationship Id="rId2" Type="http://schemas.openxmlformats.org/officeDocument/2006/relationships/tags" Target="../tags/tag40.xml"/><Relationship Id="rId16"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56.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tags" Target="../tags/tag168.xml"/><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notesSlide" Target="../notesSlides/notesSlide41.xml"/><Relationship Id="rId2" Type="http://schemas.openxmlformats.org/officeDocument/2006/relationships/tags" Target="../tags/tag157.xml"/><Relationship Id="rId16" Type="http://schemas.openxmlformats.org/officeDocument/2006/relationships/slideLayout" Target="../slideLayouts/slideLayout2.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5" Type="http://schemas.openxmlformats.org/officeDocument/2006/relationships/tags" Target="../tags/tag160.xml"/><Relationship Id="rId15" Type="http://schemas.openxmlformats.org/officeDocument/2006/relationships/tags" Target="../tags/tag170.xml"/><Relationship Id="rId10" Type="http://schemas.openxmlformats.org/officeDocument/2006/relationships/tags" Target="../tags/tag165.xml"/><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s>
</file>

<file path=ppt/slides/_rels/slide42.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57.png"/><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58.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59.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9.xml"/><Relationship Id="rId1" Type="http://schemas.openxmlformats.org/officeDocument/2006/relationships/tags" Target="../tags/tag178.xml"/><Relationship Id="rId5" Type="http://schemas.openxmlformats.org/officeDocument/2006/relationships/image" Target="../media/image60.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notesSlide" Target="../notesSlides/notesSlide47.xml"/><Relationship Id="rId2" Type="http://schemas.openxmlformats.org/officeDocument/2006/relationships/tags" Target="../tags/tag183.xml"/><Relationship Id="rId16" Type="http://schemas.openxmlformats.org/officeDocument/2006/relationships/slideLayout" Target="../slideLayouts/slideLayout2.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tags" Target="../tags/tag196.xml"/><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tags" Target="../tags/tag20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tags" Target="../tags/tag208.xml"/><Relationship Id="rId17" Type="http://schemas.openxmlformats.org/officeDocument/2006/relationships/notesSlide" Target="../notesSlides/notesSlide55.xml"/><Relationship Id="rId2" Type="http://schemas.openxmlformats.org/officeDocument/2006/relationships/tags" Target="../tags/tag198.xml"/><Relationship Id="rId16" Type="http://schemas.openxmlformats.org/officeDocument/2006/relationships/slideLayout" Target="../slideLayouts/slideLayout2.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5" Type="http://schemas.openxmlformats.org/officeDocument/2006/relationships/tags" Target="../tags/tag201.xml"/><Relationship Id="rId15" Type="http://schemas.openxmlformats.org/officeDocument/2006/relationships/tags" Target="../tags/tag211.xml"/><Relationship Id="rId10" Type="http://schemas.openxmlformats.org/officeDocument/2006/relationships/tags" Target="../tags/tag206.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update.external.hp.com/qualitycenter/qc110/mictools/sprinter/index.html"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notesSlide" Target="../notesSlides/notesSlide6.xml"/><Relationship Id="rId2" Type="http://schemas.openxmlformats.org/officeDocument/2006/relationships/tags" Target="../tags/tag55.xml"/><Relationship Id="rId16"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8" Type="http://schemas.openxmlformats.org/officeDocument/2006/relationships/hyperlink" Target="http://www.guru99.com/" TargetMode="External"/><Relationship Id="rId3" Type="http://schemas.openxmlformats.org/officeDocument/2006/relationships/tags" Target="../tags/tag214.xml"/><Relationship Id="rId7" Type="http://schemas.openxmlformats.org/officeDocument/2006/relationships/hyperlink" Target="http://www.tutorialspoint.com/qc/qc_quick_guide.htm" TargetMode="Externa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notesSlide" Target="../notesSlides/notesSlide60.xml"/><Relationship Id="rId5" Type="http://schemas.openxmlformats.org/officeDocument/2006/relationships/slideLayout" Target="../slideLayouts/slideLayout2.xml"/><Relationship Id="rId4" Type="http://schemas.openxmlformats.org/officeDocument/2006/relationships/tags" Target="../tags/tag215.xml"/><Relationship Id="rId9" Type="http://schemas.openxmlformats.org/officeDocument/2006/relationships/hyperlink" Target="http://www.learnqualitycenter.com/" TargetMode="Externa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7.xml"/><Relationship Id="rId1" Type="http://schemas.openxmlformats.org/officeDocument/2006/relationships/tags" Target="../tags/tag216.xml"/><Relationship Id="rId4"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custDataLst>
              <p:tags r:id="rId1"/>
            </p:custDataLst>
          </p:nvPr>
        </p:nvSpPr>
        <p:spPr>
          <a:xfrm>
            <a:off x="-1" y="1850834"/>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lgn="ctr" fontAlgn="auto">
              <a:spcBef>
                <a:spcPts val="0"/>
              </a:spcBef>
              <a:spcAft>
                <a:spcPts val="0"/>
              </a:spcAft>
              <a:defRPr/>
            </a:pPr>
            <a:endParaRPr lang="en-US" sz="3200" b="1" dirty="0">
              <a:solidFill>
                <a:schemeClr val="tx1"/>
              </a:solidFill>
              <a:latin typeface="+mj-lt"/>
              <a:cs typeface="Arial" pitchFamily="34" charset="0"/>
            </a:endParaRPr>
          </a:p>
        </p:txBody>
      </p:sp>
      <p:sp>
        <p:nvSpPr>
          <p:cNvPr id="4" name="Rectangle 3"/>
          <p:cNvSpPr/>
          <p:nvPr>
            <p:custDataLst>
              <p:tags r:id="rId2"/>
            </p:custDataLst>
          </p:nvPr>
        </p:nvSpPr>
        <p:spPr>
          <a:xfrm>
            <a:off x="0" y="3200400"/>
            <a:ext cx="5754414" cy="338554"/>
          </a:xfrm>
          <a:prstGeom prst="rect">
            <a:avLst/>
          </a:prstGeom>
        </p:spPr>
        <p:txBody>
          <a:bodyPr wrap="square">
            <a:spAutoFit/>
          </a:bodyPr>
          <a:lstStyle/>
          <a:p>
            <a:pPr algn="ctr">
              <a:defRPr/>
            </a:pPr>
            <a:r>
              <a:rPr lang="en-US" sz="1600" b="1" dirty="0" smtClean="0">
                <a:solidFill>
                  <a:schemeClr val="bg1"/>
                </a:solidFill>
                <a:ea typeface="Adobe Fan Heiti Std B" pitchFamily="34" charset="-128"/>
              </a:rPr>
              <a:t>Level – Practitioner</a:t>
            </a:r>
            <a:endParaRPr lang="en-US" sz="1600" b="1" dirty="0">
              <a:solidFill>
                <a:schemeClr val="bg1"/>
              </a:solidFill>
              <a:ea typeface="Adobe Fan Heiti Std B" pitchFamily="34" charset="-128"/>
            </a:endParaRPr>
          </a:p>
        </p:txBody>
      </p:sp>
      <p:sp>
        <p:nvSpPr>
          <p:cNvPr id="5" name="Rectangle 4"/>
          <p:cNvSpPr/>
          <p:nvPr>
            <p:custDataLst>
              <p:tags r:id="rId3"/>
            </p:custDataLst>
          </p:nvPr>
        </p:nvSpPr>
        <p:spPr>
          <a:xfrm>
            <a:off x="-179660" y="1828800"/>
            <a:ext cx="6047060" cy="1631216"/>
          </a:xfrm>
          <a:prstGeom prst="rect">
            <a:avLst/>
          </a:prstGeom>
        </p:spPr>
        <p:txBody>
          <a:bodyPr wrap="square">
            <a:spAutoFit/>
          </a:bodyPr>
          <a:lstStyle/>
          <a:p>
            <a:pPr algn="ctr">
              <a:defRPr/>
            </a:pPr>
            <a:r>
              <a:rPr lang="en-US" sz="3600" b="1" dirty="0" smtClean="0">
                <a:ea typeface="Adobe Fan Heiti Std B" pitchFamily="34" charset="-128"/>
                <a:cs typeface="Arial" pitchFamily="34" charset="0"/>
              </a:rPr>
              <a:t>ALM </a:t>
            </a:r>
            <a:r>
              <a:rPr lang="en-US" sz="3600" b="1" dirty="0" smtClean="0">
                <a:ea typeface="Adobe Fan Heiti Std B" pitchFamily="34" charset="-128"/>
                <a:cs typeface="Arial" pitchFamily="34" charset="0"/>
              </a:rPr>
              <a:t>– Overview of All Modules</a:t>
            </a:r>
          </a:p>
          <a:p>
            <a:pPr algn="ctr">
              <a:defRPr/>
            </a:pPr>
            <a:endParaRPr lang="en-US" sz="2800" b="1" dirty="0">
              <a:ea typeface="Adobe Fan Heiti Std B" pitchFamily="34" charset="-128"/>
              <a:cs typeface="Arial" pitchFamily="34" charset="0"/>
            </a:endParaRPr>
          </a:p>
        </p:txBody>
      </p:sp>
      <p:sp>
        <p:nvSpPr>
          <p:cNvPr id="6" name="TextBox 5"/>
          <p:cNvSpPr txBox="1"/>
          <p:nvPr>
            <p:custDataLst>
              <p:tags r:id="rId4"/>
            </p:custDataLst>
          </p:nvPr>
        </p:nvSpPr>
        <p:spPr>
          <a:xfrm>
            <a:off x="2209800" y="4267200"/>
            <a:ext cx="3886200" cy="338554"/>
          </a:xfrm>
          <a:prstGeom prst="rect">
            <a:avLst/>
          </a:prstGeom>
          <a:noFill/>
        </p:spPr>
        <p:txBody>
          <a:bodyPr wrap="square" rtlCol="0">
            <a:spAutoFit/>
          </a:bodyPr>
          <a:lstStyle/>
          <a:p>
            <a:r>
              <a:rPr lang="en-US" sz="1600" b="1" dirty="0" smtClean="0"/>
              <a:t>Press </a:t>
            </a:r>
            <a:r>
              <a:rPr lang="en-US" sz="1600" b="1" dirty="0" smtClean="0">
                <a:solidFill>
                  <a:srgbClr val="FF00FF"/>
                </a:solidFill>
              </a:rPr>
              <a:t>F11</a:t>
            </a:r>
            <a:r>
              <a:rPr lang="en-US" sz="1600" b="1" dirty="0" smtClean="0"/>
              <a:t> to view this course in Full Screen</a:t>
            </a:r>
            <a:endParaRPr lang="en-US" sz="1600" b="1" dirty="0"/>
          </a:p>
        </p:txBody>
      </p:sp>
    </p:spTree>
    <p:extLst>
      <p:ext uri="{BB962C8B-B14F-4D97-AF65-F5344CB8AC3E}">
        <p14:creationId xmlns:p14="http://schemas.microsoft.com/office/powerpoint/2010/main" val="3618796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7ED8886-DB3B-44F4-9A80-E6A224679F20}" type="slidenum">
              <a:rPr lang="en-US" smtClean="0"/>
              <a:pPr/>
              <a:t>10</a:t>
            </a:fld>
            <a:endParaRPr lang="en-US" dirty="0"/>
          </a:p>
        </p:txBody>
      </p:sp>
      <p:pic>
        <p:nvPicPr>
          <p:cNvPr id="19" name="Picture 18"/>
          <p:cNvPicPr>
            <a:picLocks noChangeAspect="1"/>
          </p:cNvPicPr>
          <p:nvPr/>
        </p:nvPicPr>
        <p:blipFill>
          <a:blip r:embed="rId3"/>
          <a:stretch>
            <a:fillRect/>
          </a:stretch>
        </p:blipFill>
        <p:spPr>
          <a:xfrm>
            <a:off x="342902" y="2362200"/>
            <a:ext cx="8458200" cy="3810000"/>
          </a:xfrm>
          <a:prstGeom prst="rect">
            <a:avLst/>
          </a:prstGeom>
          <a:noFill/>
          <a:ln w="6350">
            <a:solidFill>
              <a:schemeClr val="tx1"/>
            </a:solidFill>
            <a:miter lim="800000"/>
            <a:headEnd/>
            <a:tailEnd/>
          </a:ln>
        </p:spPr>
      </p:pic>
      <p:sp>
        <p:nvSpPr>
          <p:cNvPr id="20" name="Rectangle 19"/>
          <p:cNvSpPr/>
          <p:nvPr/>
        </p:nvSpPr>
        <p:spPr>
          <a:xfrm>
            <a:off x="2857501" y="4495800"/>
            <a:ext cx="1219200" cy="1937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p:cNvSpPr/>
          <p:nvPr/>
        </p:nvSpPr>
        <p:spPr>
          <a:xfrm>
            <a:off x="3009901" y="4671447"/>
            <a:ext cx="1219200" cy="1291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p:cNvSpPr/>
          <p:nvPr/>
        </p:nvSpPr>
        <p:spPr>
          <a:xfrm>
            <a:off x="3238501" y="5278157"/>
            <a:ext cx="1219200" cy="1937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3100615" y="5447058"/>
            <a:ext cx="1371600" cy="3005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ounded Rectangular Callout 23"/>
          <p:cNvSpPr/>
          <p:nvPr/>
        </p:nvSpPr>
        <p:spPr>
          <a:xfrm>
            <a:off x="4762501" y="2537663"/>
            <a:ext cx="2286000" cy="361920"/>
          </a:xfrm>
          <a:prstGeom prst="wedgeRoundRectCallout">
            <a:avLst>
              <a:gd name="adj1" fmla="val -79194"/>
              <a:gd name="adj2" fmla="val 487877"/>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Requirements Folder</a:t>
            </a:r>
            <a:endParaRPr lang="en-IN" sz="1400" dirty="0">
              <a:solidFill>
                <a:schemeClr val="tx1"/>
              </a:solidFill>
            </a:endParaRPr>
          </a:p>
        </p:txBody>
      </p:sp>
      <p:sp>
        <p:nvSpPr>
          <p:cNvPr id="25" name="Rounded Rectangular Callout 24"/>
          <p:cNvSpPr/>
          <p:nvPr/>
        </p:nvSpPr>
        <p:spPr>
          <a:xfrm>
            <a:off x="6400799" y="3205972"/>
            <a:ext cx="2362200" cy="361920"/>
          </a:xfrm>
          <a:prstGeom prst="wedgeRoundRectCallout">
            <a:avLst>
              <a:gd name="adj1" fmla="val -139187"/>
              <a:gd name="adj2" fmla="val 350333"/>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Business Requirements</a:t>
            </a:r>
            <a:endParaRPr lang="en-IN" sz="1400" dirty="0">
              <a:solidFill>
                <a:schemeClr val="tx1"/>
              </a:solidFill>
            </a:endParaRPr>
          </a:p>
        </p:txBody>
      </p:sp>
      <p:sp>
        <p:nvSpPr>
          <p:cNvPr id="26" name="Rounded Rectangular Callout 25"/>
          <p:cNvSpPr/>
          <p:nvPr/>
        </p:nvSpPr>
        <p:spPr>
          <a:xfrm>
            <a:off x="6438902" y="4072747"/>
            <a:ext cx="2362200" cy="361920"/>
          </a:xfrm>
          <a:prstGeom prst="wedgeRoundRectCallout">
            <a:avLst>
              <a:gd name="adj1" fmla="val -142528"/>
              <a:gd name="adj2" fmla="val 182349"/>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Group</a:t>
            </a:r>
            <a:endParaRPr lang="en-IN" sz="1400" dirty="0">
              <a:solidFill>
                <a:schemeClr val="tx1"/>
              </a:solidFill>
            </a:endParaRPr>
          </a:p>
        </p:txBody>
      </p:sp>
      <p:sp>
        <p:nvSpPr>
          <p:cNvPr id="27" name="Rounded Rectangular Callout 26"/>
          <p:cNvSpPr/>
          <p:nvPr/>
        </p:nvSpPr>
        <p:spPr>
          <a:xfrm>
            <a:off x="6343650" y="4670398"/>
            <a:ext cx="2514601" cy="361920"/>
          </a:xfrm>
          <a:prstGeom prst="wedgeRoundRectCallout">
            <a:avLst>
              <a:gd name="adj1" fmla="val -132838"/>
              <a:gd name="adj2" fmla="val 80664"/>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Functional Requirements</a:t>
            </a:r>
            <a:endParaRPr lang="en-IN" sz="1400" dirty="0">
              <a:solidFill>
                <a:schemeClr val="tx1"/>
              </a:solidFill>
            </a:endParaRPr>
          </a:p>
        </p:txBody>
      </p:sp>
      <p:sp>
        <p:nvSpPr>
          <p:cNvPr id="28" name="Rounded Rectangular Callout 27"/>
          <p:cNvSpPr/>
          <p:nvPr/>
        </p:nvSpPr>
        <p:spPr>
          <a:xfrm>
            <a:off x="6400799" y="5345114"/>
            <a:ext cx="2514601" cy="361920"/>
          </a:xfrm>
          <a:prstGeom prst="wedgeRoundRectCallout">
            <a:avLst>
              <a:gd name="adj1" fmla="val -125555"/>
              <a:gd name="adj2" fmla="val -45437"/>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T</a:t>
            </a:r>
            <a:r>
              <a:rPr lang="en-IN" sz="1400" dirty="0" smtClean="0">
                <a:solidFill>
                  <a:schemeClr val="tx1"/>
                </a:solidFill>
              </a:rPr>
              <a:t>esting Requirements</a:t>
            </a:r>
            <a:endParaRPr lang="en-IN" sz="1400" dirty="0">
              <a:solidFill>
                <a:schemeClr val="tx1"/>
              </a:solidFill>
            </a:endParaRPr>
          </a:p>
        </p:txBody>
      </p:sp>
      <p:sp>
        <p:nvSpPr>
          <p:cNvPr id="29" name="Rounded Rectangular Callout 28"/>
          <p:cNvSpPr/>
          <p:nvPr/>
        </p:nvSpPr>
        <p:spPr>
          <a:xfrm>
            <a:off x="6057901" y="5886480"/>
            <a:ext cx="2857499" cy="361920"/>
          </a:xfrm>
          <a:prstGeom prst="wedgeRoundRectCallout">
            <a:avLst>
              <a:gd name="adj1" fmla="val -105418"/>
              <a:gd name="adj2" fmla="val -111853"/>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Performance Requirements</a:t>
            </a:r>
            <a:endParaRPr lang="en-IN" sz="1400" dirty="0">
              <a:solidFill>
                <a:schemeClr val="tx1"/>
              </a:solidFill>
            </a:endParaRPr>
          </a:p>
        </p:txBody>
      </p:sp>
      <p:sp>
        <p:nvSpPr>
          <p:cNvPr id="30" name="Rectangle 29"/>
          <p:cNvSpPr/>
          <p:nvPr/>
        </p:nvSpPr>
        <p:spPr>
          <a:xfrm>
            <a:off x="3009901" y="4984981"/>
            <a:ext cx="1219200" cy="2583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3009901" y="4820957"/>
            <a:ext cx="1219200" cy="1937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Rectangle 33"/>
          <p:cNvSpPr/>
          <p:nvPr/>
        </p:nvSpPr>
        <p:spPr>
          <a:xfrm>
            <a:off x="495301" y="4606871"/>
            <a:ext cx="1219200" cy="1937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Rectangle 34"/>
          <p:cNvSpPr/>
          <p:nvPr/>
        </p:nvSpPr>
        <p:spPr>
          <a:xfrm>
            <a:off x="114302" y="1365004"/>
            <a:ext cx="9029698" cy="997196"/>
          </a:xfrm>
          <a:prstGeom prst="rect">
            <a:avLst/>
          </a:prstGeom>
        </p:spPr>
        <p:txBody>
          <a:bodyPr wrap="square">
            <a:spAutoFit/>
          </a:bodyPr>
          <a:lstStyle/>
          <a:p>
            <a:r>
              <a:rPr lang="en-IN" sz="1400" b="1" dirty="0"/>
              <a:t>Requirements Management : </a:t>
            </a:r>
          </a:p>
          <a:p>
            <a:pPr marL="742950" lvl="1" indent="-285750" fontAlgn="base">
              <a:spcBef>
                <a:spcPct val="20000"/>
              </a:spcBef>
              <a:spcAft>
                <a:spcPct val="0"/>
              </a:spcAft>
              <a:buFont typeface="Arial" charset="0"/>
              <a:buChar char="–"/>
            </a:pPr>
            <a:r>
              <a:rPr lang="en-IN" sz="1400" dirty="0"/>
              <a:t>ALM defines, </a:t>
            </a:r>
            <a:r>
              <a:rPr lang="en-IN" sz="1400" dirty="0" smtClean="0"/>
              <a:t>manages, </a:t>
            </a:r>
            <a:r>
              <a:rPr lang="en-IN" sz="1400" dirty="0"/>
              <a:t>and </a:t>
            </a:r>
            <a:r>
              <a:rPr lang="en-IN" sz="1400" dirty="0" smtClean="0"/>
              <a:t>tracks </a:t>
            </a:r>
            <a:r>
              <a:rPr lang="en-IN" sz="1400" dirty="0"/>
              <a:t>requirements at all stages of the application lifecycle management. Requirements describe what needs to be achieved to meet the objectives of the application </a:t>
            </a:r>
            <a:r>
              <a:rPr lang="en-IN" sz="1400" dirty="0" smtClean="0"/>
              <a:t>undergoing </a:t>
            </a:r>
            <a:r>
              <a:rPr lang="en-IN" sz="1400" dirty="0"/>
              <a:t>development</a:t>
            </a:r>
            <a:r>
              <a:rPr lang="en-IN" sz="1400" dirty="0" smtClean="0"/>
              <a:t>.</a:t>
            </a:r>
            <a:endParaRPr lang="en-IN" sz="1400" dirty="0"/>
          </a:p>
        </p:txBody>
      </p:sp>
      <p:sp>
        <p:nvSpPr>
          <p:cNvPr id="32" name="Title 2"/>
          <p:cNvSpPr>
            <a:spLocks noGrp="1"/>
          </p:cNvSpPr>
          <p:nvPr>
            <p:ph type="title"/>
          </p:nvPr>
        </p:nvSpPr>
        <p:spPr>
          <a:xfrm>
            <a:off x="1295400" y="152400"/>
            <a:ext cx="7848600" cy="1066800"/>
          </a:xfrm>
        </p:spPr>
        <p:txBody>
          <a:bodyPr/>
          <a:lstStyle/>
          <a:p>
            <a:r>
              <a:rPr lang="en-IN" dirty="0"/>
              <a:t>ALM Capabilities </a:t>
            </a:r>
            <a:r>
              <a:rPr lang="en-IN" dirty="0" smtClean="0"/>
              <a:t>-</a:t>
            </a:r>
            <a:br>
              <a:rPr lang="en-IN" dirty="0" smtClean="0"/>
            </a:br>
            <a:r>
              <a:rPr lang="en-IN" dirty="0" smtClean="0"/>
              <a:t>Requirements Management</a:t>
            </a:r>
            <a:endParaRPr lang="en-IN" dirty="0"/>
          </a:p>
        </p:txBody>
      </p:sp>
    </p:spTree>
    <p:extLst>
      <p:ext uri="{BB962C8B-B14F-4D97-AF65-F5344CB8AC3E}">
        <p14:creationId xmlns:p14="http://schemas.microsoft.com/office/powerpoint/2010/main" val="844382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2213" y="1447800"/>
            <a:ext cx="8606987" cy="4665605"/>
          </a:xfrm>
        </p:spPr>
        <p:txBody>
          <a:bodyPr/>
          <a:lstStyle/>
          <a:p>
            <a:pPr marL="0" indent="0">
              <a:buNone/>
            </a:pPr>
            <a:r>
              <a:rPr lang="en-IN" sz="1400" b="1" dirty="0" smtClean="0"/>
              <a:t>Test Planning : </a:t>
            </a:r>
          </a:p>
          <a:p>
            <a:pPr lvl="1"/>
            <a:r>
              <a:rPr lang="en-IN" sz="1400" dirty="0" smtClean="0"/>
              <a:t>ALM defines, manages, and tracks functional, performance, and security test scripts in one place. It assigns business risk to requirements, and calculates where to apply testing resources. QA teams can emulate business processes, run tests unattended with QTP, and execute manual or automated tests.</a:t>
            </a:r>
          </a:p>
          <a:p>
            <a:endParaRPr lang="en-IN" dirty="0" smtClean="0"/>
          </a:p>
          <a:p>
            <a:pPr marL="0" indent="0">
              <a:buNone/>
            </a:pPr>
            <a:endParaRPr lang="en-IN" dirty="0"/>
          </a:p>
          <a:p>
            <a:endParaRPr lang="en-IN" dirty="0"/>
          </a:p>
        </p:txBody>
      </p:sp>
      <p:sp>
        <p:nvSpPr>
          <p:cNvPr id="3" name="Title 2"/>
          <p:cNvSpPr>
            <a:spLocks noGrp="1"/>
          </p:cNvSpPr>
          <p:nvPr>
            <p:ph type="title"/>
          </p:nvPr>
        </p:nvSpPr>
        <p:spPr>
          <a:xfrm>
            <a:off x="1295400" y="152400"/>
            <a:ext cx="7543800" cy="1066800"/>
          </a:xfrm>
        </p:spPr>
        <p:txBody>
          <a:bodyPr/>
          <a:lstStyle/>
          <a:p>
            <a:r>
              <a:rPr lang="en-IN" dirty="0" smtClean="0"/>
              <a:t>ALM Capabilities – Test Planning</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11</a:t>
            </a:fld>
            <a:endParaRPr lang="en-US" dirty="0"/>
          </a:p>
        </p:txBody>
      </p:sp>
      <p:pic>
        <p:nvPicPr>
          <p:cNvPr id="5" name="Picture 4"/>
          <p:cNvPicPr>
            <a:picLocks noChangeAspect="1"/>
          </p:cNvPicPr>
          <p:nvPr/>
        </p:nvPicPr>
        <p:blipFill>
          <a:blip r:embed="rId3"/>
          <a:stretch>
            <a:fillRect/>
          </a:stretch>
        </p:blipFill>
        <p:spPr>
          <a:xfrm>
            <a:off x="222651" y="2820356"/>
            <a:ext cx="2139549" cy="1827844"/>
          </a:xfrm>
          <a:prstGeom prst="rect">
            <a:avLst/>
          </a:prstGeom>
          <a:noFill/>
          <a:ln w="6350">
            <a:solidFill>
              <a:schemeClr val="tx1"/>
            </a:solidFill>
            <a:miter lim="800000"/>
            <a:headEnd/>
            <a:tailEnd/>
          </a:ln>
        </p:spPr>
      </p:pic>
      <p:pic>
        <p:nvPicPr>
          <p:cNvPr id="6" name="Picture 5"/>
          <p:cNvPicPr>
            <a:picLocks noChangeAspect="1"/>
          </p:cNvPicPr>
          <p:nvPr/>
        </p:nvPicPr>
        <p:blipFill>
          <a:blip r:embed="rId4"/>
          <a:stretch>
            <a:fillRect/>
          </a:stretch>
        </p:blipFill>
        <p:spPr>
          <a:xfrm>
            <a:off x="2438400" y="2743200"/>
            <a:ext cx="6563702" cy="3455987"/>
          </a:xfrm>
          <a:prstGeom prst="rect">
            <a:avLst/>
          </a:prstGeom>
          <a:noFill/>
          <a:ln w="6350">
            <a:solidFill>
              <a:schemeClr val="tx1"/>
            </a:solidFill>
            <a:miter lim="800000"/>
            <a:headEnd/>
            <a:tailEnd/>
          </a:ln>
        </p:spPr>
      </p:pic>
      <p:sp>
        <p:nvSpPr>
          <p:cNvPr id="8" name="Rounded Rectangular Callout 7"/>
          <p:cNvSpPr/>
          <p:nvPr/>
        </p:nvSpPr>
        <p:spPr>
          <a:xfrm>
            <a:off x="363765" y="5181600"/>
            <a:ext cx="2074635" cy="361920"/>
          </a:xfrm>
          <a:prstGeom prst="wedgeRoundRectCallout">
            <a:avLst>
              <a:gd name="adj1" fmla="val 15239"/>
              <a:gd name="adj2" fmla="val -189874"/>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Test Cases</a:t>
            </a:r>
            <a:endParaRPr lang="en-IN" sz="1400" dirty="0">
              <a:solidFill>
                <a:schemeClr val="tx1"/>
              </a:solidFill>
            </a:endParaRPr>
          </a:p>
        </p:txBody>
      </p:sp>
      <p:sp>
        <p:nvSpPr>
          <p:cNvPr id="9" name="Rounded Rectangular Callout 8"/>
          <p:cNvSpPr/>
          <p:nvPr/>
        </p:nvSpPr>
        <p:spPr>
          <a:xfrm>
            <a:off x="4539151" y="6115080"/>
            <a:ext cx="2362200" cy="361920"/>
          </a:xfrm>
          <a:prstGeom prst="wedgeRoundRectCallout">
            <a:avLst>
              <a:gd name="adj1" fmla="val -15070"/>
              <a:gd name="adj2" fmla="val -138930"/>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Test Steps</a:t>
            </a:r>
            <a:endParaRPr lang="en-IN" sz="1400" dirty="0">
              <a:solidFill>
                <a:schemeClr val="tx1"/>
              </a:solidFill>
            </a:endParaRPr>
          </a:p>
        </p:txBody>
      </p:sp>
      <p:sp>
        <p:nvSpPr>
          <p:cNvPr id="11" name="Left Brace 10"/>
          <p:cNvSpPr/>
          <p:nvPr/>
        </p:nvSpPr>
        <p:spPr>
          <a:xfrm rot="16200000">
            <a:off x="5439684" y="2696482"/>
            <a:ext cx="609600" cy="6189437"/>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Tree>
    <p:extLst>
      <p:ext uri="{BB962C8B-B14F-4D97-AF65-F5344CB8AC3E}">
        <p14:creationId xmlns:p14="http://schemas.microsoft.com/office/powerpoint/2010/main" val="2298070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2213" y="1447800"/>
            <a:ext cx="8606987" cy="4800600"/>
          </a:xfrm>
        </p:spPr>
        <p:txBody>
          <a:bodyPr/>
          <a:lstStyle/>
          <a:p>
            <a:pPr marL="0" indent="0">
              <a:buNone/>
            </a:pPr>
            <a:r>
              <a:rPr lang="en-IN" sz="1400" b="1" dirty="0" smtClean="0"/>
              <a:t>Test Execution : </a:t>
            </a:r>
          </a:p>
          <a:p>
            <a:pPr lvl="1"/>
            <a:r>
              <a:rPr lang="en-IN" sz="1400" dirty="0" smtClean="0"/>
              <a:t>ALM </a:t>
            </a:r>
            <a:r>
              <a:rPr lang="en-IN" sz="1400" dirty="0"/>
              <a:t>supports manual and automated testing (with QTP</a:t>
            </a:r>
            <a:r>
              <a:rPr lang="en-IN" sz="1400" dirty="0" smtClean="0"/>
              <a:t>), </a:t>
            </a:r>
            <a:r>
              <a:rPr lang="en-IN" sz="1400" dirty="0"/>
              <a:t>including unattended execution. It provides views of execution runs, results </a:t>
            </a:r>
            <a:r>
              <a:rPr lang="en-IN" sz="1400" dirty="0" smtClean="0"/>
              <a:t>,and </a:t>
            </a:r>
            <a:r>
              <a:rPr lang="en-IN" sz="1400" dirty="0"/>
              <a:t>log defects. When integrated with automaton tools such as QTP, </a:t>
            </a:r>
            <a:r>
              <a:rPr lang="en-IN" sz="1400" dirty="0" smtClean="0"/>
              <a:t>user </a:t>
            </a:r>
            <a:r>
              <a:rPr lang="en-IN" sz="1400" dirty="0"/>
              <a:t>will have the capability to manage all </a:t>
            </a:r>
            <a:r>
              <a:rPr lang="en-IN" sz="1400" dirty="0" smtClean="0"/>
              <a:t>types of </a:t>
            </a:r>
            <a:r>
              <a:rPr lang="en-IN" sz="1400" dirty="0"/>
              <a:t>testing </a:t>
            </a:r>
            <a:r>
              <a:rPr lang="en-IN" sz="1400" dirty="0" smtClean="0"/>
              <a:t>from one location</a:t>
            </a:r>
            <a:r>
              <a:rPr lang="en-IN" sz="1400" dirty="0"/>
              <a:t>.</a:t>
            </a:r>
          </a:p>
          <a:p>
            <a:pPr marL="0" indent="0">
              <a:buNone/>
            </a:pPr>
            <a:endParaRPr lang="en-IN" dirty="0"/>
          </a:p>
        </p:txBody>
      </p:sp>
      <p:sp>
        <p:nvSpPr>
          <p:cNvPr id="3" name="Title 2"/>
          <p:cNvSpPr>
            <a:spLocks noGrp="1"/>
          </p:cNvSpPr>
          <p:nvPr>
            <p:ph type="title"/>
          </p:nvPr>
        </p:nvSpPr>
        <p:spPr>
          <a:xfrm>
            <a:off x="1295400" y="152400"/>
            <a:ext cx="7543800" cy="1066800"/>
          </a:xfrm>
        </p:spPr>
        <p:txBody>
          <a:bodyPr/>
          <a:lstStyle/>
          <a:p>
            <a:r>
              <a:rPr lang="en-IN" dirty="0" smtClean="0"/>
              <a:t>ALM Capabilities – Test Execution</a:t>
            </a:r>
            <a:endParaRPr lang="en-IN" dirty="0"/>
          </a:p>
        </p:txBody>
      </p:sp>
      <p:sp>
        <p:nvSpPr>
          <p:cNvPr id="4" name="Slide Number Placeholder 3"/>
          <p:cNvSpPr>
            <a:spLocks noGrp="1"/>
          </p:cNvSpPr>
          <p:nvPr>
            <p:ph type="sldNum" sz="quarter" idx="10"/>
          </p:nvPr>
        </p:nvSpPr>
        <p:spPr>
          <a:xfrm>
            <a:off x="76200" y="6449665"/>
            <a:ext cx="457200" cy="277813"/>
          </a:xfrm>
        </p:spPr>
        <p:txBody>
          <a:bodyPr/>
          <a:lstStyle/>
          <a:p>
            <a:fld id="{47ED8886-DB3B-44F4-9A80-E6A224679F20}" type="slidenum">
              <a:rPr lang="en-US" smtClean="0"/>
              <a:pPr/>
              <a:t>12</a:t>
            </a:fld>
            <a:endParaRPr lang="en-US" dirty="0"/>
          </a:p>
        </p:txBody>
      </p:sp>
      <p:pic>
        <p:nvPicPr>
          <p:cNvPr id="5" name="Picture 4"/>
          <p:cNvPicPr>
            <a:picLocks noChangeAspect="1"/>
          </p:cNvPicPr>
          <p:nvPr/>
        </p:nvPicPr>
        <p:blipFill>
          <a:blip r:embed="rId3"/>
          <a:stretch>
            <a:fillRect/>
          </a:stretch>
        </p:blipFill>
        <p:spPr>
          <a:xfrm>
            <a:off x="304800" y="3313505"/>
            <a:ext cx="1958232" cy="1354969"/>
          </a:xfrm>
          <a:prstGeom prst="rect">
            <a:avLst/>
          </a:prstGeom>
          <a:noFill/>
          <a:ln w="6350">
            <a:solidFill>
              <a:schemeClr val="tx1"/>
            </a:solidFill>
            <a:miter lim="800000"/>
            <a:headEnd/>
            <a:tailEnd/>
          </a:ln>
        </p:spPr>
      </p:pic>
      <p:pic>
        <p:nvPicPr>
          <p:cNvPr id="6" name="Picture 5"/>
          <p:cNvPicPr>
            <a:picLocks noChangeAspect="1"/>
          </p:cNvPicPr>
          <p:nvPr/>
        </p:nvPicPr>
        <p:blipFill>
          <a:blip r:embed="rId4"/>
          <a:stretch>
            <a:fillRect/>
          </a:stretch>
        </p:blipFill>
        <p:spPr>
          <a:xfrm>
            <a:off x="2342876" y="2627705"/>
            <a:ext cx="6477000" cy="3594893"/>
          </a:xfrm>
          <a:prstGeom prst="rect">
            <a:avLst/>
          </a:prstGeom>
          <a:noFill/>
          <a:ln w="6350">
            <a:solidFill>
              <a:schemeClr val="tx1"/>
            </a:solidFill>
            <a:miter lim="800000"/>
            <a:headEnd/>
            <a:tailEnd/>
          </a:ln>
        </p:spPr>
      </p:pic>
      <p:sp>
        <p:nvSpPr>
          <p:cNvPr id="7" name="Rectangle 6"/>
          <p:cNvSpPr/>
          <p:nvPr/>
        </p:nvSpPr>
        <p:spPr>
          <a:xfrm>
            <a:off x="5943600" y="4532705"/>
            <a:ext cx="762000" cy="13576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p:cNvSpPr/>
          <p:nvPr/>
        </p:nvSpPr>
        <p:spPr>
          <a:xfrm>
            <a:off x="5934075" y="3548001"/>
            <a:ext cx="762000" cy="9466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ounded Rectangular Callout 8"/>
          <p:cNvSpPr/>
          <p:nvPr/>
        </p:nvSpPr>
        <p:spPr>
          <a:xfrm>
            <a:off x="304800" y="5029259"/>
            <a:ext cx="2074635" cy="361920"/>
          </a:xfrm>
          <a:prstGeom prst="wedgeRoundRectCallout">
            <a:avLst>
              <a:gd name="adj1" fmla="val 15239"/>
              <a:gd name="adj2" fmla="val -189874"/>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Test Set</a:t>
            </a:r>
            <a:endParaRPr lang="en-IN" sz="1400" dirty="0">
              <a:solidFill>
                <a:schemeClr val="tx1"/>
              </a:solidFill>
            </a:endParaRPr>
          </a:p>
        </p:txBody>
      </p:sp>
      <p:sp>
        <p:nvSpPr>
          <p:cNvPr id="10" name="Rounded Rectangular Callout 9"/>
          <p:cNvSpPr/>
          <p:nvPr/>
        </p:nvSpPr>
        <p:spPr>
          <a:xfrm>
            <a:off x="2133600" y="4677999"/>
            <a:ext cx="1916136" cy="295275"/>
          </a:xfrm>
          <a:prstGeom prst="wedgeRoundRectCallout">
            <a:avLst>
              <a:gd name="adj1" fmla="val 145830"/>
              <a:gd name="adj2" fmla="val -266429"/>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Manual Test Execution</a:t>
            </a:r>
            <a:endParaRPr lang="en-IN" sz="1400" dirty="0">
              <a:solidFill>
                <a:schemeClr val="tx1"/>
              </a:solidFill>
            </a:endParaRPr>
          </a:p>
        </p:txBody>
      </p:sp>
      <p:sp>
        <p:nvSpPr>
          <p:cNvPr id="11" name="Rounded Rectangular Callout 10"/>
          <p:cNvSpPr/>
          <p:nvPr/>
        </p:nvSpPr>
        <p:spPr>
          <a:xfrm>
            <a:off x="1981200" y="5511436"/>
            <a:ext cx="2197968" cy="295275"/>
          </a:xfrm>
          <a:prstGeom prst="wedgeRoundRectCallout">
            <a:avLst>
              <a:gd name="adj1" fmla="val 127744"/>
              <a:gd name="adj2" fmla="val -337396"/>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Automation Test Execution</a:t>
            </a:r>
            <a:endParaRPr lang="en-IN" sz="1400" dirty="0">
              <a:solidFill>
                <a:schemeClr val="tx1"/>
              </a:solidFill>
            </a:endParaRPr>
          </a:p>
        </p:txBody>
      </p:sp>
      <p:sp>
        <p:nvSpPr>
          <p:cNvPr id="12" name="Rounded Rectangular Callout 11"/>
          <p:cNvSpPr/>
          <p:nvPr/>
        </p:nvSpPr>
        <p:spPr>
          <a:xfrm>
            <a:off x="6248400" y="2477695"/>
            <a:ext cx="2074635" cy="265505"/>
          </a:xfrm>
          <a:prstGeom prst="wedgeRoundRectCallout">
            <a:avLst>
              <a:gd name="adj1" fmla="val -14669"/>
              <a:gd name="adj2" fmla="val 302127"/>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Test Status</a:t>
            </a:r>
            <a:endParaRPr lang="en-IN" sz="1400" dirty="0">
              <a:solidFill>
                <a:schemeClr val="tx1"/>
              </a:solidFill>
            </a:endParaRPr>
          </a:p>
        </p:txBody>
      </p:sp>
      <p:sp>
        <p:nvSpPr>
          <p:cNvPr id="13" name="Rectangle 12"/>
          <p:cNvSpPr/>
          <p:nvPr/>
        </p:nvSpPr>
        <p:spPr>
          <a:xfrm>
            <a:off x="6705600" y="3548002"/>
            <a:ext cx="762000" cy="11371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ounded Rectangular Callout 13"/>
          <p:cNvSpPr/>
          <p:nvPr/>
        </p:nvSpPr>
        <p:spPr>
          <a:xfrm>
            <a:off x="235584" y="5978758"/>
            <a:ext cx="2074635" cy="265505"/>
          </a:xfrm>
          <a:prstGeom prst="wedgeRoundRectCallout">
            <a:avLst>
              <a:gd name="adj1" fmla="val 179734"/>
              <a:gd name="adj2" fmla="val -85323"/>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Test Step Status</a:t>
            </a:r>
            <a:endParaRPr lang="en-IN" sz="1400" dirty="0">
              <a:solidFill>
                <a:schemeClr val="tx1"/>
              </a:solidFill>
            </a:endParaRPr>
          </a:p>
        </p:txBody>
      </p:sp>
      <p:sp>
        <p:nvSpPr>
          <p:cNvPr id="15" name="Rectangle 14"/>
          <p:cNvSpPr/>
          <p:nvPr/>
        </p:nvSpPr>
        <p:spPr>
          <a:xfrm>
            <a:off x="5029200" y="5414903"/>
            <a:ext cx="762000" cy="5638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812493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606987" cy="4519665"/>
          </a:xfrm>
        </p:spPr>
        <p:txBody>
          <a:bodyPr/>
          <a:lstStyle/>
          <a:p>
            <a:pPr marL="0" indent="0">
              <a:buNone/>
            </a:pPr>
            <a:r>
              <a:rPr lang="en-IN" sz="1400" b="1" dirty="0" smtClean="0"/>
              <a:t>Defect Management : </a:t>
            </a:r>
          </a:p>
          <a:p>
            <a:pPr lvl="1"/>
            <a:r>
              <a:rPr lang="en-IN" sz="1400" dirty="0" smtClean="0"/>
              <a:t>ALM </a:t>
            </a:r>
            <a:r>
              <a:rPr lang="en-IN" sz="1400" dirty="0"/>
              <a:t>Defect Management identifies, manages, </a:t>
            </a:r>
            <a:r>
              <a:rPr lang="en-IN" sz="1400" dirty="0" smtClean="0"/>
              <a:t>tracks, and </a:t>
            </a:r>
            <a:r>
              <a:rPr lang="en-IN" sz="1400" dirty="0"/>
              <a:t>enforces defect resolution. It does not require a specific defect management methodology, but it does require basic planning and organization. The ability to customize workflow gives </a:t>
            </a:r>
            <a:r>
              <a:rPr lang="en-IN" sz="1400" dirty="0" smtClean="0"/>
              <a:t>users </a:t>
            </a:r>
            <a:r>
              <a:rPr lang="en-IN" sz="1400" dirty="0"/>
              <a:t>the ability to map the process to </a:t>
            </a:r>
            <a:r>
              <a:rPr lang="en-IN" sz="1400" dirty="0" smtClean="0"/>
              <a:t>his </a:t>
            </a:r>
            <a:r>
              <a:rPr lang="en-IN" sz="1400" dirty="0"/>
              <a:t>real life environment</a:t>
            </a:r>
            <a:r>
              <a:rPr lang="en-IN" sz="1400" dirty="0" smtClean="0"/>
              <a:t>.</a:t>
            </a:r>
            <a:endParaRPr lang="en-IN" sz="1400" dirty="0"/>
          </a:p>
          <a:p>
            <a:pPr marL="0" indent="0">
              <a:buNone/>
            </a:pPr>
            <a:endParaRPr lang="en-IN" dirty="0"/>
          </a:p>
        </p:txBody>
      </p:sp>
      <p:sp>
        <p:nvSpPr>
          <p:cNvPr id="3" name="Title 2"/>
          <p:cNvSpPr>
            <a:spLocks noGrp="1"/>
          </p:cNvSpPr>
          <p:nvPr>
            <p:ph type="title"/>
          </p:nvPr>
        </p:nvSpPr>
        <p:spPr>
          <a:xfrm>
            <a:off x="1295400" y="152400"/>
            <a:ext cx="7848600" cy="1066800"/>
          </a:xfrm>
        </p:spPr>
        <p:txBody>
          <a:bodyPr/>
          <a:lstStyle/>
          <a:p>
            <a:r>
              <a:rPr lang="en-IN" dirty="0" smtClean="0"/>
              <a:t>ALM Capabilities – Defect Management</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a:t>
            </a:fld>
            <a:endParaRPr lang="en-US" dirty="0"/>
          </a:p>
        </p:txBody>
      </p:sp>
      <p:pic>
        <p:nvPicPr>
          <p:cNvPr id="6" name="Picture 5"/>
          <p:cNvPicPr>
            <a:picLocks noChangeAspect="1"/>
          </p:cNvPicPr>
          <p:nvPr/>
        </p:nvPicPr>
        <p:blipFill>
          <a:blip r:embed="rId3"/>
          <a:stretch>
            <a:fillRect/>
          </a:stretch>
        </p:blipFill>
        <p:spPr>
          <a:xfrm>
            <a:off x="1447800" y="2514600"/>
            <a:ext cx="5501040" cy="3902725"/>
          </a:xfrm>
          <a:prstGeom prst="rect">
            <a:avLst/>
          </a:prstGeom>
          <a:noFill/>
          <a:ln w="6350">
            <a:solidFill>
              <a:schemeClr val="tx1"/>
            </a:solidFill>
            <a:miter lim="800000"/>
            <a:headEnd/>
            <a:tailEnd/>
          </a:ln>
        </p:spPr>
      </p:pic>
    </p:spTree>
    <p:extLst>
      <p:ext uri="{BB962C8B-B14F-4D97-AF65-F5344CB8AC3E}">
        <p14:creationId xmlns:p14="http://schemas.microsoft.com/office/powerpoint/2010/main" val="25372315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IN" sz="1400" b="1" dirty="0"/>
              <a:t>Maintain Requirement </a:t>
            </a:r>
            <a:r>
              <a:rPr lang="en-IN" sz="1400" b="1" dirty="0" smtClean="0"/>
              <a:t>Traceability :</a:t>
            </a:r>
            <a:endParaRPr lang="en-IN" sz="1400" b="1" dirty="0"/>
          </a:p>
        </p:txBody>
      </p:sp>
      <p:sp>
        <p:nvSpPr>
          <p:cNvPr id="3" name="Title 2"/>
          <p:cNvSpPr>
            <a:spLocks noGrp="1"/>
          </p:cNvSpPr>
          <p:nvPr>
            <p:ph type="title"/>
          </p:nvPr>
        </p:nvSpPr>
        <p:spPr>
          <a:xfrm>
            <a:off x="1295400" y="152400"/>
            <a:ext cx="7543800" cy="1066800"/>
          </a:xfrm>
        </p:spPr>
        <p:txBody>
          <a:bodyPr/>
          <a:lstStyle/>
          <a:p>
            <a:r>
              <a:rPr lang="en-IN" dirty="0" smtClean="0"/>
              <a:t>ALM Capabilities –</a:t>
            </a:r>
            <a:br>
              <a:rPr lang="en-IN" dirty="0" smtClean="0"/>
            </a:br>
            <a:r>
              <a:rPr lang="en-IN" dirty="0" smtClean="0"/>
              <a:t>Maintain Requirement Traceability</a:t>
            </a:r>
            <a:endParaRPr lang="en-IN" dirty="0"/>
          </a:p>
        </p:txBody>
      </p:sp>
      <p:sp>
        <p:nvSpPr>
          <p:cNvPr id="4" name="Slide Number Placeholder 3"/>
          <p:cNvSpPr>
            <a:spLocks noGrp="1"/>
          </p:cNvSpPr>
          <p:nvPr>
            <p:ph type="sldNum" sz="quarter" idx="10"/>
          </p:nvPr>
        </p:nvSpPr>
        <p:spPr>
          <a:xfrm>
            <a:off x="100884" y="6438518"/>
            <a:ext cx="457200" cy="277813"/>
          </a:xfrm>
        </p:spPr>
        <p:txBody>
          <a:bodyPr/>
          <a:lstStyle/>
          <a:p>
            <a:fld id="{47ED8886-DB3B-44F4-9A80-E6A224679F20}" type="slidenum">
              <a:rPr lang="en-US" smtClean="0"/>
              <a:pPr/>
              <a:t>14</a:t>
            </a:fld>
            <a:endParaRPr lang="en-US" dirty="0"/>
          </a:p>
        </p:txBody>
      </p:sp>
      <p:pic>
        <p:nvPicPr>
          <p:cNvPr id="5" name="Picture 2" descr="quality-center-requirement-module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2133600"/>
            <a:ext cx="6134100" cy="372427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a:xfrm>
            <a:off x="4512743" y="3978364"/>
            <a:ext cx="1916136" cy="295275"/>
          </a:xfrm>
          <a:prstGeom prst="wedgeRoundRectCallout">
            <a:avLst>
              <a:gd name="adj1" fmla="val -115045"/>
              <a:gd name="adj2" fmla="val -341913"/>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Trace From</a:t>
            </a:r>
            <a:endParaRPr lang="en-IN" sz="1400" dirty="0">
              <a:solidFill>
                <a:schemeClr val="tx1"/>
              </a:solidFill>
            </a:endParaRPr>
          </a:p>
        </p:txBody>
      </p:sp>
      <p:sp>
        <p:nvSpPr>
          <p:cNvPr id="7" name="Rounded Rectangular Callout 6"/>
          <p:cNvSpPr/>
          <p:nvPr/>
        </p:nvSpPr>
        <p:spPr>
          <a:xfrm>
            <a:off x="4371827" y="4965744"/>
            <a:ext cx="2197968" cy="295275"/>
          </a:xfrm>
          <a:prstGeom prst="wedgeRoundRectCallout">
            <a:avLst>
              <a:gd name="adj1" fmla="val -96634"/>
              <a:gd name="adj2" fmla="val -233879"/>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Trace To</a:t>
            </a:r>
            <a:endParaRPr lang="en-IN" sz="1400" dirty="0">
              <a:solidFill>
                <a:schemeClr val="tx1"/>
              </a:solidFill>
            </a:endParaRPr>
          </a:p>
        </p:txBody>
      </p:sp>
    </p:spTree>
    <p:extLst>
      <p:ext uri="{BB962C8B-B14F-4D97-AF65-F5344CB8AC3E}">
        <p14:creationId xmlns:p14="http://schemas.microsoft.com/office/powerpoint/2010/main" val="201126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IN" sz="1400" b="1" dirty="0"/>
              <a:t>Requirement </a:t>
            </a:r>
            <a:r>
              <a:rPr lang="en-IN" sz="1400" b="1" dirty="0" smtClean="0"/>
              <a:t>Traceability :</a:t>
            </a:r>
            <a:endParaRPr lang="en-IN" b="1" dirty="0"/>
          </a:p>
        </p:txBody>
      </p:sp>
      <p:sp>
        <p:nvSpPr>
          <p:cNvPr id="3" name="Title 2"/>
          <p:cNvSpPr>
            <a:spLocks noGrp="1"/>
          </p:cNvSpPr>
          <p:nvPr>
            <p:ph type="title"/>
          </p:nvPr>
        </p:nvSpPr>
        <p:spPr>
          <a:xfrm>
            <a:off x="1295400" y="152400"/>
            <a:ext cx="7543800" cy="1066800"/>
          </a:xfrm>
        </p:spPr>
        <p:txBody>
          <a:bodyPr/>
          <a:lstStyle/>
          <a:p>
            <a:r>
              <a:rPr lang="en-IN" dirty="0" smtClean="0"/>
              <a:t>ALM Capabilities – Requirement Traceability</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15</a:t>
            </a:fld>
            <a:endParaRPr lang="en-US" dirty="0"/>
          </a:p>
        </p:txBody>
      </p:sp>
      <p:pic>
        <p:nvPicPr>
          <p:cNvPr id="5" name="Picture 2" descr="quality-center-requirement-module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981200"/>
            <a:ext cx="6134100" cy="372427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a:xfrm>
            <a:off x="4436543" y="3825964"/>
            <a:ext cx="1916136" cy="295275"/>
          </a:xfrm>
          <a:prstGeom prst="wedgeRoundRectCallout">
            <a:avLst>
              <a:gd name="adj1" fmla="val -115045"/>
              <a:gd name="adj2" fmla="val -341913"/>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Trace From</a:t>
            </a:r>
            <a:endParaRPr lang="en-IN" sz="1400" dirty="0">
              <a:solidFill>
                <a:schemeClr val="tx1"/>
              </a:solidFill>
            </a:endParaRPr>
          </a:p>
        </p:txBody>
      </p:sp>
      <p:sp>
        <p:nvSpPr>
          <p:cNvPr id="7" name="Rounded Rectangular Callout 6"/>
          <p:cNvSpPr/>
          <p:nvPr/>
        </p:nvSpPr>
        <p:spPr>
          <a:xfrm>
            <a:off x="4267200" y="4813344"/>
            <a:ext cx="2197968" cy="295275"/>
          </a:xfrm>
          <a:prstGeom prst="wedgeRoundRectCallout">
            <a:avLst>
              <a:gd name="adj1" fmla="val -96634"/>
              <a:gd name="adj2" fmla="val -233879"/>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Trace To</a:t>
            </a:r>
            <a:endParaRPr lang="en-IN" sz="1400" dirty="0">
              <a:solidFill>
                <a:schemeClr val="tx1"/>
              </a:solidFill>
            </a:endParaRPr>
          </a:p>
        </p:txBody>
      </p:sp>
    </p:spTree>
    <p:extLst>
      <p:ext uri="{BB962C8B-B14F-4D97-AF65-F5344CB8AC3E}">
        <p14:creationId xmlns:p14="http://schemas.microsoft.com/office/powerpoint/2010/main" val="1647080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232213" y="1593740"/>
            <a:ext cx="8606987" cy="4519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lang="en-US"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400" b="1" dirty="0" smtClean="0"/>
              <a:t>Coverage Analysis :</a:t>
            </a:r>
            <a:endParaRPr lang="en-IN" b="1" dirty="0"/>
          </a:p>
        </p:txBody>
      </p:sp>
      <p:sp>
        <p:nvSpPr>
          <p:cNvPr id="3" name="Title 2"/>
          <p:cNvSpPr>
            <a:spLocks noGrp="1"/>
          </p:cNvSpPr>
          <p:nvPr>
            <p:ph type="title"/>
          </p:nvPr>
        </p:nvSpPr>
        <p:spPr>
          <a:xfrm>
            <a:off x="1295400" y="152400"/>
            <a:ext cx="7543800" cy="1066800"/>
          </a:xfrm>
        </p:spPr>
        <p:txBody>
          <a:bodyPr/>
          <a:lstStyle/>
          <a:p>
            <a:r>
              <a:rPr lang="en-IN" dirty="0" smtClean="0"/>
              <a:t>ALM Capabilities – Coverage Analysis</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16</a:t>
            </a:fld>
            <a:endParaRPr lang="en-US" dirty="0"/>
          </a:p>
        </p:txBody>
      </p:sp>
      <p:pic>
        <p:nvPicPr>
          <p:cNvPr id="1026" name="Picture 2" descr="http://cdn.guru99.com/images/hpalm/071114_0739_AllAboutReq4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4855772"/>
            <a:ext cx="5657850" cy="1400906"/>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28" name="Picture 4" descr="http://cdn.guru99.com/images/hpalm/071114_0739_AllAboutReq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981200"/>
            <a:ext cx="5657850" cy="2675278"/>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905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232213" y="1593740"/>
            <a:ext cx="8606987" cy="4519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lang="en-US"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IN" sz="1400" b="1" dirty="0" smtClean="0"/>
              <a:t>Requirement Traceability Matrix :</a:t>
            </a:r>
            <a:endParaRPr lang="en-IN" sz="1400" b="1" dirty="0"/>
          </a:p>
        </p:txBody>
      </p:sp>
      <p:sp>
        <p:nvSpPr>
          <p:cNvPr id="3" name="Title 2"/>
          <p:cNvSpPr>
            <a:spLocks noGrp="1"/>
          </p:cNvSpPr>
          <p:nvPr>
            <p:ph type="title"/>
          </p:nvPr>
        </p:nvSpPr>
        <p:spPr>
          <a:xfrm>
            <a:off x="1295400" y="152400"/>
            <a:ext cx="7543800" cy="1066800"/>
          </a:xfrm>
        </p:spPr>
        <p:txBody>
          <a:bodyPr/>
          <a:lstStyle/>
          <a:p>
            <a:r>
              <a:rPr lang="en-IN" dirty="0" smtClean="0"/>
              <a:t>ALM Capabilities –</a:t>
            </a:r>
            <a:br>
              <a:rPr lang="en-IN" dirty="0" smtClean="0"/>
            </a:br>
            <a:r>
              <a:rPr lang="en-IN" dirty="0" smtClean="0"/>
              <a:t>Requirement Traceability Matrix</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17</a:t>
            </a:fld>
            <a:endParaRPr lang="en-US" dirty="0"/>
          </a:p>
        </p:txBody>
      </p:sp>
      <p:pic>
        <p:nvPicPr>
          <p:cNvPr id="2050" name="Picture 2" descr="http://cdn.guru99.com/images/hpalm/071114_0739_AllAboutReq53.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2133600"/>
            <a:ext cx="6840172" cy="28956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7186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txBox="1">
            <a:spLocks/>
          </p:cNvSpPr>
          <p:nvPr/>
        </p:nvSpPr>
        <p:spPr bwMode="auto">
          <a:xfrm>
            <a:off x="232213" y="1593740"/>
            <a:ext cx="8606987" cy="4519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lang="en-US"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400" b="1" dirty="0" smtClean="0"/>
              <a:t>Uploading </a:t>
            </a:r>
            <a:r>
              <a:rPr lang="en-IN" sz="1400" b="1" dirty="0"/>
              <a:t>Tests from Excel to ALM </a:t>
            </a:r>
            <a:r>
              <a:rPr lang="en-IN" sz="1400" b="1" dirty="0" smtClean="0"/>
              <a:t>:</a:t>
            </a:r>
            <a:endParaRPr lang="en-IN" sz="1400" b="1" dirty="0"/>
          </a:p>
        </p:txBody>
      </p:sp>
      <p:sp>
        <p:nvSpPr>
          <p:cNvPr id="3" name="Title 2"/>
          <p:cNvSpPr>
            <a:spLocks noGrp="1"/>
          </p:cNvSpPr>
          <p:nvPr>
            <p:ph type="title"/>
          </p:nvPr>
        </p:nvSpPr>
        <p:spPr>
          <a:xfrm>
            <a:off x="1295400" y="152400"/>
            <a:ext cx="7543800" cy="1066800"/>
          </a:xfrm>
        </p:spPr>
        <p:txBody>
          <a:bodyPr/>
          <a:lstStyle/>
          <a:p>
            <a:r>
              <a:rPr lang="en-IN" dirty="0" smtClean="0"/>
              <a:t>ALM Capabilities –</a:t>
            </a:r>
            <a:br>
              <a:rPr lang="en-IN" dirty="0" smtClean="0"/>
            </a:br>
            <a:r>
              <a:rPr lang="en-IN" dirty="0" smtClean="0"/>
              <a:t>Upload Tests from Excel to ALM</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18</a:t>
            </a:fld>
            <a:endParaRPr lang="en-US" dirty="0"/>
          </a:p>
        </p:txBody>
      </p:sp>
      <p:pic>
        <p:nvPicPr>
          <p:cNvPr id="6" name="Picture 2" descr="upload Test Cas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5205" y="1994646"/>
            <a:ext cx="8300566" cy="242495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2" descr="upload tests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505700"/>
            <a:ext cx="3276600" cy="17427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4" descr="upload tests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505700"/>
            <a:ext cx="3276600" cy="17427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724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371601"/>
            <a:ext cx="8606987" cy="4800600"/>
          </a:xfrm>
        </p:spPr>
        <p:txBody>
          <a:bodyPr/>
          <a:lstStyle/>
          <a:p>
            <a:pPr marL="0" indent="0">
              <a:buNone/>
            </a:pPr>
            <a:r>
              <a:rPr lang="en-IN" dirty="0">
                <a:ea typeface="Verdana" panose="020B0604030504040204" pitchFamily="34" charset="0"/>
                <a:cs typeface="Verdana" panose="020B0604030504040204" pitchFamily="34" charset="0"/>
              </a:rPr>
              <a:t>After completing this learning component, you will be able to</a:t>
            </a:r>
            <a:r>
              <a:rPr lang="en-IN" dirty="0" smtClean="0">
                <a:ea typeface="Verdana" panose="020B0604030504040204" pitchFamily="34" charset="0"/>
                <a:cs typeface="Verdana" panose="020B0604030504040204" pitchFamily="34" charset="0"/>
              </a:rPr>
              <a:t>:</a:t>
            </a:r>
          </a:p>
          <a:p>
            <a:pPr marL="0" indent="0">
              <a:buNone/>
            </a:pPr>
            <a:endParaRPr lang="en-IN" dirty="0">
              <a:ea typeface="Verdana" panose="020B0604030504040204" pitchFamily="34" charset="0"/>
              <a:cs typeface="Verdana" panose="020B0604030504040204" pitchFamily="34" charset="0"/>
            </a:endParaRPr>
          </a:p>
          <a:p>
            <a:pPr marL="457200" lvl="1" indent="0">
              <a:buNone/>
            </a:pPr>
            <a:r>
              <a:rPr lang="en-IN" dirty="0" smtClean="0"/>
              <a:t>ALM </a:t>
            </a:r>
            <a:r>
              <a:rPr lang="en-IN" dirty="0"/>
              <a:t>Tool </a:t>
            </a:r>
            <a:r>
              <a:rPr lang="en-IN" dirty="0" smtClean="0"/>
              <a:t>– Overview  </a:t>
            </a:r>
          </a:p>
          <a:p>
            <a:pPr marL="457200" lvl="1" indent="0">
              <a:buNone/>
            </a:pPr>
            <a:r>
              <a:rPr lang="en-IN" dirty="0" smtClean="0"/>
              <a:t>ALM </a:t>
            </a:r>
            <a:r>
              <a:rPr lang="en-IN" dirty="0"/>
              <a:t>supports through all phases of Application Life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Release and Test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Requirement  Management and Test Planning</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Test Execution and Defect </a:t>
            </a:r>
            <a:r>
              <a:rPr lang="en-IN" dirty="0" smtClean="0"/>
              <a:t>Management</a:t>
            </a:r>
          </a:p>
          <a:p>
            <a:pPr marL="457200" lvl="1" indent="0">
              <a:buNone/>
            </a:pPr>
            <a:r>
              <a:rPr lang="en-IN" dirty="0" smtClean="0">
                <a:ea typeface="Verdana" panose="020B0604030504040204" pitchFamily="34" charset="0"/>
                <a:cs typeface="Verdana" panose="020B0604030504040204" pitchFamily="34" charset="0"/>
              </a:rPr>
              <a:t>Explain </a:t>
            </a:r>
            <a:r>
              <a:rPr lang="en-IN" dirty="0">
                <a:ea typeface="Verdana" panose="020B0604030504040204" pitchFamily="34" charset="0"/>
                <a:cs typeface="Verdana" panose="020B0604030504040204" pitchFamily="34" charset="0"/>
              </a:rPr>
              <a:t>the Analysis </a:t>
            </a:r>
            <a:r>
              <a:rPr lang="en-IN" dirty="0" smtClean="0">
                <a:ea typeface="Verdana" panose="020B0604030504040204" pitchFamily="34" charset="0"/>
                <a:cs typeface="Verdana" panose="020B0604030504040204" pitchFamily="34" charset="0"/>
              </a:rPr>
              <a:t>Overview</a:t>
            </a:r>
            <a:endParaRPr lang="en-IN" dirty="0">
              <a:ea typeface="Verdana" panose="020B0604030504040204" pitchFamily="34" charset="0"/>
              <a:cs typeface="Verdana" panose="020B0604030504040204" pitchFamily="34" charset="0"/>
            </a:endParaRPr>
          </a:p>
          <a:p>
            <a:pPr marL="457200" lvl="1" indent="0">
              <a:buNone/>
            </a:pPr>
            <a:r>
              <a:rPr lang="en-IN" dirty="0">
                <a:ea typeface="Verdana" panose="020B0604030504040204" pitchFamily="34" charset="0"/>
                <a:cs typeface="Verdana" panose="020B0604030504040204" pitchFamily="34" charset="0"/>
              </a:rPr>
              <a:t>Define </a:t>
            </a:r>
            <a:r>
              <a:rPr lang="en-IN" dirty="0" smtClean="0">
                <a:ea typeface="Verdana" panose="020B0604030504040204" pitchFamily="34" charset="0"/>
                <a:cs typeface="Verdana" panose="020B0604030504040204" pitchFamily="34" charset="0"/>
              </a:rPr>
              <a:t>Graphs Analysis</a:t>
            </a:r>
            <a:endParaRPr lang="en-IN" dirty="0">
              <a:ea typeface="Verdana" panose="020B0604030504040204" pitchFamily="34" charset="0"/>
              <a:cs typeface="Verdana" panose="020B0604030504040204" pitchFamily="34" charset="0"/>
            </a:endParaRPr>
          </a:p>
          <a:p>
            <a:pPr marL="457200" lvl="1" indent="0">
              <a:buNone/>
            </a:pPr>
            <a:r>
              <a:rPr lang="en-IN" dirty="0">
                <a:ea typeface="Verdana" panose="020B0604030504040204" pitchFamily="34" charset="0"/>
                <a:cs typeface="Verdana" panose="020B0604030504040204" pitchFamily="34" charset="0"/>
              </a:rPr>
              <a:t>Explain Excel Reports</a:t>
            </a:r>
            <a:endParaRPr lang="en-US" dirty="0"/>
          </a:p>
          <a:p>
            <a:pPr marL="457200" lvl="1" indent="0">
              <a:buNone/>
            </a:pPr>
            <a:r>
              <a:rPr lang="en-IN" dirty="0"/>
              <a:t>Data Analysis via reporting and Dashboard Feature of ALM</a:t>
            </a:r>
            <a:endParaRPr lang="en-US" dirty="0"/>
          </a:p>
          <a:p>
            <a:pPr marL="457200" lvl="1" indent="0">
              <a:buNone/>
            </a:pPr>
            <a:r>
              <a:rPr lang="en-US" dirty="0" smtClean="0">
                <a:ea typeface="Verdana" panose="020B0604030504040204" pitchFamily="34" charset="0"/>
                <a:cs typeface="Verdana" panose="020B0604030504040204" pitchFamily="34" charset="0"/>
              </a:rPr>
              <a:t>What </a:t>
            </a:r>
            <a:r>
              <a:rPr lang="en-US" dirty="0">
                <a:ea typeface="Verdana" panose="020B0604030504040204" pitchFamily="34" charset="0"/>
                <a:cs typeface="Verdana" panose="020B0604030504040204" pitchFamily="34" charset="0"/>
              </a:rPr>
              <a:t>is HP Sprinter</a:t>
            </a:r>
          </a:p>
          <a:p>
            <a:pPr marL="457200" lvl="1" indent="0">
              <a:buNone/>
            </a:pPr>
            <a:r>
              <a:rPr lang="en-IN" dirty="0">
                <a:ea typeface="Verdana" panose="020B0604030504040204" pitchFamily="34" charset="0"/>
                <a:cs typeface="Verdana" panose="020B0604030504040204" pitchFamily="34" charset="0"/>
              </a:rPr>
              <a:t>	</a:t>
            </a:r>
            <a:r>
              <a:rPr lang="en-US" dirty="0">
                <a:ea typeface="Verdana" panose="020B0604030504040204" pitchFamily="34" charset="0"/>
                <a:cs typeface="Verdana" panose="020B0604030504040204" pitchFamily="34" charset="0"/>
              </a:rPr>
              <a:t>Test Execution</a:t>
            </a:r>
          </a:p>
          <a:p>
            <a:pPr marL="457200" lvl="1" indent="0">
              <a:buNone/>
            </a:pPr>
            <a:r>
              <a:rPr lang="en-US" dirty="0">
                <a:ea typeface="Verdana" panose="020B0604030504040204" pitchFamily="34" charset="0"/>
                <a:cs typeface="Verdana" panose="020B0604030504040204" pitchFamily="34" charset="0"/>
              </a:rPr>
              <a:t>	Screen Annotation &amp; Tools</a:t>
            </a:r>
          </a:p>
          <a:p>
            <a:pPr marL="457200" lvl="1" indent="0">
              <a:buNone/>
            </a:pPr>
            <a:r>
              <a:rPr lang="en-US" dirty="0">
                <a:ea typeface="Verdana" panose="020B0604030504040204" pitchFamily="34" charset="0"/>
                <a:cs typeface="Verdana" panose="020B0604030504040204" pitchFamily="34" charset="0"/>
              </a:rPr>
              <a:t>	Defect logging from </a:t>
            </a:r>
            <a:r>
              <a:rPr lang="en-US" dirty="0" smtClean="0">
                <a:ea typeface="Verdana" panose="020B0604030504040204" pitchFamily="34" charset="0"/>
                <a:cs typeface="Verdana" panose="020B0604030504040204" pitchFamily="34" charset="0"/>
              </a:rPr>
              <a:t>Sprinter</a:t>
            </a:r>
          </a:p>
          <a:p>
            <a:pPr marL="457200" lvl="1" indent="0">
              <a:buNone/>
            </a:pPr>
            <a:r>
              <a:rPr lang="en-US" dirty="0">
                <a:ea typeface="Verdana" panose="020B0604030504040204" pitchFamily="34" charset="0"/>
                <a:cs typeface="Verdana" panose="020B0604030504040204" pitchFamily="34" charset="0"/>
              </a:rPr>
              <a:t>	Power Mode Features</a:t>
            </a:r>
          </a:p>
          <a:p>
            <a:pPr marL="457200" lvl="1" indent="0">
              <a:buNone/>
            </a:pPr>
            <a:endParaRPr lang="en-IN" dirty="0" smtClean="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endParaRPr lang="en-IN" dirty="0"/>
          </a:p>
        </p:txBody>
      </p:sp>
      <p:sp>
        <p:nvSpPr>
          <p:cNvPr id="3" name="Title 2"/>
          <p:cNvSpPr>
            <a:spLocks noGrp="1"/>
          </p:cNvSpPr>
          <p:nvPr>
            <p:ph type="title"/>
            <p:custDataLst>
              <p:tags r:id="rId2"/>
            </p:custDataLst>
          </p:nvPr>
        </p:nvSpPr>
        <p:spPr>
          <a:xfrm>
            <a:off x="1295400" y="76200"/>
            <a:ext cx="7848600" cy="1143000"/>
          </a:xfrm>
        </p:spPr>
        <p:txBody>
          <a:bodyPr/>
          <a:lstStyle/>
          <a:p>
            <a:r>
              <a:rPr lang="en-IN" dirty="0" smtClean="0"/>
              <a:t>Learning Objective</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19</a:t>
            </a:fld>
            <a:endParaRPr lang="en-US" dirty="0"/>
          </a:p>
        </p:txBody>
      </p:sp>
      <p:sp>
        <p:nvSpPr>
          <p:cNvPr id="17" name="Oval 16"/>
          <p:cNvSpPr/>
          <p:nvPr>
            <p:custDataLst>
              <p:tags r:id="rId4"/>
            </p:custDataLst>
          </p:nvPr>
        </p:nvSpPr>
        <p:spPr>
          <a:xfrm>
            <a:off x="482958" y="3807610"/>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8" name="Oval 17"/>
          <p:cNvSpPr/>
          <p:nvPr>
            <p:custDataLst>
              <p:tags r:id="rId5"/>
            </p:custDataLst>
          </p:nvPr>
        </p:nvSpPr>
        <p:spPr>
          <a:xfrm>
            <a:off x="482958" y="4099531"/>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3" name="Oval 12"/>
          <p:cNvSpPr/>
          <p:nvPr>
            <p:custDataLst>
              <p:tags r:id="rId6"/>
            </p:custDataLst>
          </p:nvPr>
        </p:nvSpPr>
        <p:spPr>
          <a:xfrm>
            <a:off x="491358" y="4378573"/>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2" name="Title 2"/>
          <p:cNvSpPr txBox="1">
            <a:spLocks/>
          </p:cNvSpPr>
          <p:nvPr>
            <p:custDataLst>
              <p:tags r:id="rId7"/>
            </p:custDataLst>
          </p:nvPr>
        </p:nvSpPr>
        <p:spPr>
          <a:xfrm>
            <a:off x="1295400" y="76200"/>
            <a:ext cx="7848600" cy="1143000"/>
          </a:xfrm>
          <a:prstGeom prst="rect">
            <a:avLst/>
          </a:prstGeom>
          <a:noFill/>
          <a:ln w="25400" cap="flat" cmpd="sng" algn="ctr">
            <a:noFill/>
            <a:prstDash val="solid"/>
          </a:ln>
          <a:effectLst/>
        </p:spPr>
        <p:txBody>
          <a:bodyPr anchor="ctr"/>
          <a:lstStyle>
            <a:lvl1pPr algn="l" rtl="0" eaLnBrk="1" fontAlgn="base" hangingPunct="1">
              <a:spcBef>
                <a:spcPct val="0"/>
              </a:spcBef>
              <a:spcAft>
                <a:spcPct val="0"/>
              </a:spcAft>
              <a:defRPr lang="en-GB" sz="3200" kern="1200">
                <a:solidFill>
                  <a:schemeClr val="tx1"/>
                </a:solidFill>
                <a:latin typeface="+mj-lt"/>
                <a:ea typeface="+mn-ea"/>
                <a:cs typeface="+mn-cs"/>
              </a:defRPr>
            </a:lvl1pPr>
            <a:lvl2pPr algn="l" rtl="0" eaLnBrk="1" fontAlgn="base" hangingPunct="1">
              <a:spcBef>
                <a:spcPct val="0"/>
              </a:spcBef>
              <a:spcAft>
                <a:spcPct val="0"/>
              </a:spcAft>
              <a:defRPr sz="3600">
                <a:solidFill>
                  <a:schemeClr val="lt1"/>
                </a:solidFill>
                <a:latin typeface="+mn-lt"/>
                <a:ea typeface="+mn-ea"/>
                <a:cs typeface="+mn-cs"/>
              </a:defRPr>
            </a:lvl2pPr>
            <a:lvl3pPr algn="l" rtl="0" eaLnBrk="1" fontAlgn="base" hangingPunct="1">
              <a:spcBef>
                <a:spcPct val="0"/>
              </a:spcBef>
              <a:spcAft>
                <a:spcPct val="0"/>
              </a:spcAft>
              <a:defRPr sz="3600">
                <a:solidFill>
                  <a:schemeClr val="lt1"/>
                </a:solidFill>
                <a:latin typeface="+mn-lt"/>
                <a:ea typeface="+mn-ea"/>
                <a:cs typeface="+mn-cs"/>
              </a:defRPr>
            </a:lvl3pPr>
            <a:lvl4pPr algn="l" rtl="0" eaLnBrk="1" fontAlgn="base" hangingPunct="1">
              <a:spcBef>
                <a:spcPct val="0"/>
              </a:spcBef>
              <a:spcAft>
                <a:spcPct val="0"/>
              </a:spcAft>
              <a:defRPr sz="3600">
                <a:solidFill>
                  <a:schemeClr val="lt1"/>
                </a:solidFill>
                <a:latin typeface="+mn-lt"/>
                <a:ea typeface="+mn-ea"/>
                <a:cs typeface="+mn-cs"/>
              </a:defRPr>
            </a:lvl4pPr>
            <a:lvl5pPr algn="l" rtl="0" eaLnBrk="1" fontAlgn="base" hangingPunct="1">
              <a:spcBef>
                <a:spcPct val="0"/>
              </a:spcBef>
              <a:spcAft>
                <a:spcPct val="0"/>
              </a:spcAft>
              <a:defRPr sz="3600">
                <a:solidFill>
                  <a:schemeClr val="lt1"/>
                </a:solidFill>
                <a:latin typeface="+mn-lt"/>
                <a:ea typeface="+mn-ea"/>
                <a:cs typeface="+mn-cs"/>
              </a:defRPr>
            </a:lvl5pPr>
            <a:lvl6pPr marL="457200" algn="l" rtl="0" eaLnBrk="1" fontAlgn="base" hangingPunct="1">
              <a:spcBef>
                <a:spcPct val="0"/>
              </a:spcBef>
              <a:spcAft>
                <a:spcPct val="0"/>
              </a:spcAft>
              <a:defRPr sz="3600">
                <a:solidFill>
                  <a:schemeClr val="lt1"/>
                </a:solidFill>
                <a:latin typeface="+mn-lt"/>
                <a:ea typeface="+mn-ea"/>
                <a:cs typeface="+mn-cs"/>
              </a:defRPr>
            </a:lvl6pPr>
            <a:lvl7pPr marL="914400" algn="l" rtl="0" eaLnBrk="1" fontAlgn="base" hangingPunct="1">
              <a:spcBef>
                <a:spcPct val="0"/>
              </a:spcBef>
              <a:spcAft>
                <a:spcPct val="0"/>
              </a:spcAft>
              <a:defRPr sz="3600">
                <a:solidFill>
                  <a:schemeClr val="lt1"/>
                </a:solidFill>
                <a:latin typeface="+mn-lt"/>
                <a:ea typeface="+mn-ea"/>
                <a:cs typeface="+mn-cs"/>
              </a:defRPr>
            </a:lvl7pPr>
            <a:lvl8pPr marL="1371600" algn="l" rtl="0" eaLnBrk="1" fontAlgn="base" hangingPunct="1">
              <a:spcBef>
                <a:spcPct val="0"/>
              </a:spcBef>
              <a:spcAft>
                <a:spcPct val="0"/>
              </a:spcAft>
              <a:defRPr sz="3600">
                <a:solidFill>
                  <a:schemeClr val="lt1"/>
                </a:solidFill>
                <a:latin typeface="+mn-lt"/>
                <a:ea typeface="+mn-ea"/>
                <a:cs typeface="+mn-cs"/>
              </a:defRPr>
            </a:lvl8pPr>
            <a:lvl9pPr marL="1828800" algn="l" rtl="0" eaLnBrk="1" fontAlgn="base" hangingPunct="1">
              <a:spcBef>
                <a:spcPct val="0"/>
              </a:spcBef>
              <a:spcAft>
                <a:spcPct val="0"/>
              </a:spcAft>
              <a:defRPr sz="3600">
                <a:solidFill>
                  <a:schemeClr val="lt1"/>
                </a:solidFill>
                <a:latin typeface="+mn-lt"/>
                <a:ea typeface="+mn-ea"/>
                <a:cs typeface="+mn-cs"/>
              </a:defRPr>
            </a:lvl9pPr>
          </a:lstStyle>
          <a:p>
            <a:r>
              <a:rPr lang="en-IN" dirty="0" smtClean="0"/>
              <a:t>Learning Objectives</a:t>
            </a:r>
            <a:endParaRPr lang="en-IN" dirty="0"/>
          </a:p>
        </p:txBody>
      </p:sp>
      <p:sp>
        <p:nvSpPr>
          <p:cNvPr id="14" name="Oval 13"/>
          <p:cNvSpPr/>
          <p:nvPr>
            <p:custDataLst>
              <p:tags r:id="rId8"/>
            </p:custDataLst>
          </p:nvPr>
        </p:nvSpPr>
        <p:spPr>
          <a:xfrm>
            <a:off x="5735982" y="5433536"/>
            <a:ext cx="1584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9" name="Oval 18"/>
          <p:cNvSpPr/>
          <p:nvPr>
            <p:custDataLst>
              <p:tags r:id="rId9"/>
            </p:custDataLst>
          </p:nvPr>
        </p:nvSpPr>
        <p:spPr>
          <a:xfrm>
            <a:off x="5750382" y="567053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1" name="Oval 20"/>
          <p:cNvSpPr/>
          <p:nvPr>
            <p:custDataLst>
              <p:tags r:id="rId10"/>
            </p:custDataLst>
          </p:nvPr>
        </p:nvSpPr>
        <p:spPr>
          <a:xfrm>
            <a:off x="5750382" y="5899136"/>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2" name="Rectangle 21"/>
          <p:cNvSpPr/>
          <p:nvPr>
            <p:custDataLst>
              <p:tags r:id="rId11"/>
            </p:custDataLst>
          </p:nvPr>
        </p:nvSpPr>
        <p:spPr>
          <a:xfrm>
            <a:off x="6199182" y="5357336"/>
            <a:ext cx="2640018" cy="738664"/>
          </a:xfrm>
          <a:prstGeom prst="rect">
            <a:avLst/>
          </a:prstGeom>
        </p:spPr>
        <p:txBody>
          <a:bodyPr wrap="none">
            <a:spAutoFit/>
          </a:bodyPr>
          <a:lstStyle/>
          <a:p>
            <a:r>
              <a:rPr lang="en-US" sz="1400" dirty="0"/>
              <a:t>Indicates the topic in </a:t>
            </a:r>
            <a:r>
              <a:rPr lang="en-US" sz="1400" dirty="0" smtClean="0"/>
              <a:t>discussion</a:t>
            </a:r>
          </a:p>
          <a:p>
            <a:r>
              <a:rPr lang="en-US" sz="1400" dirty="0"/>
              <a:t>Indicates the topics to be </a:t>
            </a:r>
            <a:r>
              <a:rPr lang="en-US" sz="1400" dirty="0" smtClean="0"/>
              <a:t>covered</a:t>
            </a:r>
          </a:p>
          <a:p>
            <a:r>
              <a:rPr lang="en-US" sz="1400" dirty="0"/>
              <a:t>Indicates the topics </a:t>
            </a:r>
            <a:r>
              <a:rPr lang="en-US" sz="1400" dirty="0" smtClean="0"/>
              <a:t>covered</a:t>
            </a:r>
            <a:endParaRPr lang="en-US" sz="1400" dirty="0"/>
          </a:p>
        </p:txBody>
      </p:sp>
      <p:sp>
        <p:nvSpPr>
          <p:cNvPr id="23" name="Oval 22"/>
          <p:cNvSpPr/>
          <p:nvPr>
            <p:custDataLst>
              <p:tags r:id="rId12"/>
            </p:custDataLst>
          </p:nvPr>
        </p:nvSpPr>
        <p:spPr>
          <a:xfrm>
            <a:off x="489210" y="4672642"/>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4" name="Oval 23"/>
          <p:cNvSpPr/>
          <p:nvPr>
            <p:custDataLst>
              <p:tags r:id="rId13"/>
            </p:custDataLst>
          </p:nvPr>
        </p:nvSpPr>
        <p:spPr>
          <a:xfrm>
            <a:off x="492483" y="3480164"/>
            <a:ext cx="1440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25" name="Oval 24"/>
          <p:cNvSpPr/>
          <p:nvPr>
            <p:custDataLst>
              <p:tags r:id="rId14"/>
            </p:custDataLst>
          </p:nvPr>
        </p:nvSpPr>
        <p:spPr>
          <a:xfrm>
            <a:off x="518241" y="2048231"/>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6" name="Oval 25"/>
          <p:cNvSpPr/>
          <p:nvPr>
            <p:custDataLst>
              <p:tags r:id="rId15"/>
            </p:custDataLst>
          </p:nvPr>
        </p:nvSpPr>
        <p:spPr>
          <a:xfrm>
            <a:off x="510384" y="2360199"/>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Tree>
    <p:extLst>
      <p:ext uri="{BB962C8B-B14F-4D97-AF65-F5344CB8AC3E}">
        <p14:creationId xmlns:p14="http://schemas.microsoft.com/office/powerpoint/2010/main" val="3820131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a:xfrm>
            <a:off x="1219200" y="76200"/>
            <a:ext cx="7543800" cy="1066800"/>
          </a:xfrm>
        </p:spPr>
        <p:txBody>
          <a:bodyPr/>
          <a:lstStyle/>
          <a:p>
            <a:r>
              <a:rPr lang="en-US" dirty="0" smtClean="0">
                <a:ea typeface="Adobe Fan Heiti Std B" pitchFamily="34" charset="-128"/>
              </a:rPr>
              <a:t>Icons Used</a:t>
            </a:r>
            <a:endParaRPr lang="en-US" dirty="0">
              <a:ea typeface="Adobe Fan Heiti Std B" pitchFamily="34" charset="-128"/>
            </a:endParaRPr>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2</a:t>
            </a:fld>
            <a:endParaRPr lang="en-US" dirty="0"/>
          </a:p>
        </p:txBody>
      </p:sp>
      <p:pic>
        <p:nvPicPr>
          <p:cNvPr id="1030" name="Picture 6" descr="D:\2014\eLearningTemplates\Reviewed\Final_eLearning_Templates0.1\Reviewed\icon set\audi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59453" y="1533525"/>
            <a:ext cx="981075" cy="113347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custDataLst>
              <p:tags r:id="rId3"/>
            </p:custDataLst>
          </p:nvPr>
        </p:nvGrpSpPr>
        <p:grpSpPr>
          <a:xfrm>
            <a:off x="1079895" y="1524000"/>
            <a:ext cx="6660312" cy="4112316"/>
            <a:chOff x="533000" y="1857140"/>
            <a:chExt cx="6660312" cy="4112316"/>
          </a:xfrm>
        </p:grpSpPr>
        <p:sp>
          <p:nvSpPr>
            <p:cNvPr id="15" name="Text Box 5"/>
            <p:cNvSpPr txBox="1">
              <a:spLocks noChangeArrowheads="1"/>
            </p:cNvSpPr>
            <p:nvPr>
              <p:custDataLst>
                <p:tags r:id="rId4"/>
              </p:custDataLst>
            </p:nvPr>
          </p:nvSpPr>
          <p:spPr bwMode="auto">
            <a:xfrm>
              <a:off x="701021" y="2839024"/>
              <a:ext cx="160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algn="ctr" eaLnBrk="0" fontAlgn="base" hangingPunct="0">
                <a:spcBef>
                  <a:spcPct val="0"/>
                </a:spcBef>
                <a:spcAft>
                  <a:spcPct val="0"/>
                </a:spcAft>
                <a:defRPr sz="2400" b="1">
                  <a:solidFill>
                    <a:schemeClr val="tx1"/>
                  </a:solidFill>
                  <a:latin typeface="Verdana" pitchFamily="34" charset="0"/>
                </a:defRPr>
              </a:lvl6pPr>
              <a:lvl7pPr marL="2971800" indent="-228600" algn="ctr" eaLnBrk="0" fontAlgn="base" hangingPunct="0">
                <a:spcBef>
                  <a:spcPct val="0"/>
                </a:spcBef>
                <a:spcAft>
                  <a:spcPct val="0"/>
                </a:spcAft>
                <a:defRPr sz="2400" b="1">
                  <a:solidFill>
                    <a:schemeClr val="tx1"/>
                  </a:solidFill>
                  <a:latin typeface="Verdana" pitchFamily="34" charset="0"/>
                </a:defRPr>
              </a:lvl7pPr>
              <a:lvl8pPr marL="3429000" indent="-228600" algn="ctr" eaLnBrk="0" fontAlgn="base" hangingPunct="0">
                <a:spcBef>
                  <a:spcPct val="0"/>
                </a:spcBef>
                <a:spcAft>
                  <a:spcPct val="0"/>
                </a:spcAft>
                <a:defRPr sz="2400" b="1">
                  <a:solidFill>
                    <a:schemeClr val="tx1"/>
                  </a:solidFill>
                  <a:latin typeface="Verdana" pitchFamily="34" charset="0"/>
                </a:defRPr>
              </a:lvl8pPr>
              <a:lvl9pPr marL="3886200" indent="-228600" algn="ctr" eaLnBrk="0" fontAlgn="base" hangingPunct="0">
                <a:spcBef>
                  <a:spcPct val="0"/>
                </a:spcBef>
                <a:spcAft>
                  <a:spcPct val="0"/>
                </a:spcAft>
                <a:defRPr sz="2400" b="1">
                  <a:solidFill>
                    <a:schemeClr val="tx1"/>
                  </a:solidFill>
                  <a:latin typeface="Verdana" pitchFamily="34" charset="0"/>
                </a:defRPr>
              </a:lvl9pPr>
            </a:lstStyle>
            <a:p>
              <a:pPr algn="ctr">
                <a:spcBef>
                  <a:spcPct val="50000"/>
                </a:spcBef>
              </a:pPr>
              <a:r>
                <a:rPr lang="en-US" altLang="en-US" sz="2000" dirty="0" smtClean="0">
                  <a:latin typeface="Calibri" panose="020F0502020204030204" pitchFamily="34" charset="0"/>
                </a:rPr>
                <a:t>Play</a:t>
              </a:r>
              <a:endParaRPr lang="en-US" altLang="en-US" sz="2000" dirty="0">
                <a:latin typeface="Calibri" panose="020F0502020204030204" pitchFamily="34" charset="0"/>
              </a:endParaRPr>
            </a:p>
          </p:txBody>
        </p:sp>
        <p:pic>
          <p:nvPicPr>
            <p:cNvPr id="1028" name="Picture 4" descr="D:\2014\eLearningTemplates\Reviewed\Final_eLearning_Templates0.1\Reviewed\icon set\paus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02745" y="1857140"/>
              <a:ext cx="981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2014\eLearningTemplates\Reviewed\Final_eLearning_Templates0.1\Reviewed\icon set\replay.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69783" y="1875824"/>
              <a:ext cx="981075" cy="1133475"/>
            </a:xfrm>
            <a:prstGeom prst="rect">
              <a:avLst/>
            </a:prstGeom>
            <a:noFill/>
            <a:extLst>
              <a:ext uri="{909E8E84-426E-40DD-AFC4-6F175D3DCCD1}">
                <a14:hiddenFill xmlns:a14="http://schemas.microsoft.com/office/drawing/2010/main">
                  <a:solidFill>
                    <a:srgbClr val="FFFFFF"/>
                  </a:solidFill>
                </a14:hiddenFill>
              </a:ext>
            </a:extLst>
          </p:spPr>
        </p:pic>
        <p:sp>
          <p:nvSpPr>
            <p:cNvPr id="33" name="Text Box 5"/>
            <p:cNvSpPr txBox="1">
              <a:spLocks noChangeArrowheads="1"/>
            </p:cNvSpPr>
            <p:nvPr>
              <p:custDataLst>
                <p:tags r:id="rId5"/>
              </p:custDataLst>
            </p:nvPr>
          </p:nvSpPr>
          <p:spPr bwMode="auto">
            <a:xfrm>
              <a:off x="2222357" y="2849834"/>
              <a:ext cx="160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algn="ctr" eaLnBrk="0" fontAlgn="base" hangingPunct="0">
                <a:spcBef>
                  <a:spcPct val="0"/>
                </a:spcBef>
                <a:spcAft>
                  <a:spcPct val="0"/>
                </a:spcAft>
                <a:defRPr sz="2400" b="1">
                  <a:solidFill>
                    <a:schemeClr val="tx1"/>
                  </a:solidFill>
                  <a:latin typeface="Verdana" pitchFamily="34" charset="0"/>
                </a:defRPr>
              </a:lvl6pPr>
              <a:lvl7pPr marL="2971800" indent="-228600" algn="ctr" eaLnBrk="0" fontAlgn="base" hangingPunct="0">
                <a:spcBef>
                  <a:spcPct val="0"/>
                </a:spcBef>
                <a:spcAft>
                  <a:spcPct val="0"/>
                </a:spcAft>
                <a:defRPr sz="2400" b="1">
                  <a:solidFill>
                    <a:schemeClr val="tx1"/>
                  </a:solidFill>
                  <a:latin typeface="Verdana" pitchFamily="34" charset="0"/>
                </a:defRPr>
              </a:lvl7pPr>
              <a:lvl8pPr marL="3429000" indent="-228600" algn="ctr" eaLnBrk="0" fontAlgn="base" hangingPunct="0">
                <a:spcBef>
                  <a:spcPct val="0"/>
                </a:spcBef>
                <a:spcAft>
                  <a:spcPct val="0"/>
                </a:spcAft>
                <a:defRPr sz="2400" b="1">
                  <a:solidFill>
                    <a:schemeClr val="tx1"/>
                  </a:solidFill>
                  <a:latin typeface="Verdana" pitchFamily="34" charset="0"/>
                </a:defRPr>
              </a:lvl8pPr>
              <a:lvl9pPr marL="3886200" indent="-228600" algn="ctr" eaLnBrk="0" fontAlgn="base" hangingPunct="0">
                <a:spcBef>
                  <a:spcPct val="0"/>
                </a:spcBef>
                <a:spcAft>
                  <a:spcPct val="0"/>
                </a:spcAft>
                <a:defRPr sz="2400" b="1">
                  <a:solidFill>
                    <a:schemeClr val="tx1"/>
                  </a:solidFill>
                  <a:latin typeface="Verdana" pitchFamily="34" charset="0"/>
                </a:defRPr>
              </a:lvl9pPr>
            </a:lstStyle>
            <a:p>
              <a:pPr algn="ctr">
                <a:spcBef>
                  <a:spcPct val="50000"/>
                </a:spcBef>
              </a:pPr>
              <a:r>
                <a:rPr lang="en-US" altLang="en-US" sz="2000" dirty="0" smtClean="0">
                  <a:latin typeface="Calibri" panose="020F0502020204030204" pitchFamily="34" charset="0"/>
                </a:rPr>
                <a:t>Pause</a:t>
              </a:r>
              <a:endParaRPr lang="en-US" altLang="en-US" sz="2000" dirty="0">
                <a:latin typeface="Calibri" panose="020F0502020204030204" pitchFamily="34" charset="0"/>
              </a:endParaRPr>
            </a:p>
          </p:txBody>
        </p:sp>
        <p:sp>
          <p:nvSpPr>
            <p:cNvPr id="34" name="Text Box 5"/>
            <p:cNvSpPr txBox="1">
              <a:spLocks noChangeArrowheads="1"/>
            </p:cNvSpPr>
            <p:nvPr>
              <p:custDataLst>
                <p:tags r:id="rId6"/>
              </p:custDataLst>
            </p:nvPr>
          </p:nvSpPr>
          <p:spPr bwMode="auto">
            <a:xfrm>
              <a:off x="3760220" y="2856884"/>
              <a:ext cx="160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algn="ctr" eaLnBrk="0" fontAlgn="base" hangingPunct="0">
                <a:spcBef>
                  <a:spcPct val="0"/>
                </a:spcBef>
                <a:spcAft>
                  <a:spcPct val="0"/>
                </a:spcAft>
                <a:defRPr sz="2400" b="1">
                  <a:solidFill>
                    <a:schemeClr val="tx1"/>
                  </a:solidFill>
                  <a:latin typeface="Verdana" pitchFamily="34" charset="0"/>
                </a:defRPr>
              </a:lvl6pPr>
              <a:lvl7pPr marL="2971800" indent="-228600" algn="ctr" eaLnBrk="0" fontAlgn="base" hangingPunct="0">
                <a:spcBef>
                  <a:spcPct val="0"/>
                </a:spcBef>
                <a:spcAft>
                  <a:spcPct val="0"/>
                </a:spcAft>
                <a:defRPr sz="2400" b="1">
                  <a:solidFill>
                    <a:schemeClr val="tx1"/>
                  </a:solidFill>
                  <a:latin typeface="Verdana" pitchFamily="34" charset="0"/>
                </a:defRPr>
              </a:lvl7pPr>
              <a:lvl8pPr marL="3429000" indent="-228600" algn="ctr" eaLnBrk="0" fontAlgn="base" hangingPunct="0">
                <a:spcBef>
                  <a:spcPct val="0"/>
                </a:spcBef>
                <a:spcAft>
                  <a:spcPct val="0"/>
                </a:spcAft>
                <a:defRPr sz="2400" b="1">
                  <a:solidFill>
                    <a:schemeClr val="tx1"/>
                  </a:solidFill>
                  <a:latin typeface="Verdana" pitchFamily="34" charset="0"/>
                </a:defRPr>
              </a:lvl8pPr>
              <a:lvl9pPr marL="3886200" indent="-228600" algn="ctr" eaLnBrk="0" fontAlgn="base" hangingPunct="0">
                <a:spcBef>
                  <a:spcPct val="0"/>
                </a:spcBef>
                <a:spcAft>
                  <a:spcPct val="0"/>
                </a:spcAft>
                <a:defRPr sz="2400" b="1">
                  <a:solidFill>
                    <a:schemeClr val="tx1"/>
                  </a:solidFill>
                  <a:latin typeface="Verdana" pitchFamily="34" charset="0"/>
                </a:defRPr>
              </a:lvl9pPr>
            </a:lstStyle>
            <a:p>
              <a:pPr algn="ctr">
                <a:spcBef>
                  <a:spcPct val="50000"/>
                </a:spcBef>
              </a:pPr>
              <a:r>
                <a:rPr lang="en-US" altLang="en-US" sz="2000" dirty="0" smtClean="0">
                  <a:latin typeface="Calibri" panose="020F0502020204030204" pitchFamily="34" charset="0"/>
                </a:rPr>
                <a:t>Replay</a:t>
              </a:r>
              <a:endParaRPr lang="en-US" altLang="en-US" sz="2000" dirty="0">
                <a:latin typeface="Calibri" panose="020F0502020204030204" pitchFamily="34" charset="0"/>
              </a:endParaRPr>
            </a:p>
          </p:txBody>
        </p:sp>
        <p:sp>
          <p:nvSpPr>
            <p:cNvPr id="35" name="Text Box 5"/>
            <p:cNvSpPr txBox="1">
              <a:spLocks noChangeArrowheads="1"/>
            </p:cNvSpPr>
            <p:nvPr>
              <p:custDataLst>
                <p:tags r:id="rId7"/>
              </p:custDataLst>
            </p:nvPr>
          </p:nvSpPr>
          <p:spPr bwMode="auto">
            <a:xfrm>
              <a:off x="5355115" y="2881458"/>
              <a:ext cx="1600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algn="ctr" eaLnBrk="0" fontAlgn="base" hangingPunct="0">
                <a:spcBef>
                  <a:spcPct val="0"/>
                </a:spcBef>
                <a:spcAft>
                  <a:spcPct val="0"/>
                </a:spcAft>
                <a:defRPr sz="2400" b="1">
                  <a:solidFill>
                    <a:schemeClr val="tx1"/>
                  </a:solidFill>
                  <a:latin typeface="Verdana" pitchFamily="34" charset="0"/>
                </a:defRPr>
              </a:lvl6pPr>
              <a:lvl7pPr marL="2971800" indent="-228600" algn="ctr" eaLnBrk="0" fontAlgn="base" hangingPunct="0">
                <a:spcBef>
                  <a:spcPct val="0"/>
                </a:spcBef>
                <a:spcAft>
                  <a:spcPct val="0"/>
                </a:spcAft>
                <a:defRPr sz="2400" b="1">
                  <a:solidFill>
                    <a:schemeClr val="tx1"/>
                  </a:solidFill>
                  <a:latin typeface="Verdana" pitchFamily="34" charset="0"/>
                </a:defRPr>
              </a:lvl7pPr>
              <a:lvl8pPr marL="3429000" indent="-228600" algn="ctr" eaLnBrk="0" fontAlgn="base" hangingPunct="0">
                <a:spcBef>
                  <a:spcPct val="0"/>
                </a:spcBef>
                <a:spcAft>
                  <a:spcPct val="0"/>
                </a:spcAft>
                <a:defRPr sz="2400" b="1">
                  <a:solidFill>
                    <a:schemeClr val="tx1"/>
                  </a:solidFill>
                  <a:latin typeface="Verdana" pitchFamily="34" charset="0"/>
                </a:defRPr>
              </a:lvl8pPr>
              <a:lvl9pPr marL="3886200" indent="-228600" algn="ctr" eaLnBrk="0" fontAlgn="base" hangingPunct="0">
                <a:spcBef>
                  <a:spcPct val="0"/>
                </a:spcBef>
                <a:spcAft>
                  <a:spcPct val="0"/>
                </a:spcAft>
                <a:defRPr sz="2400" b="1">
                  <a:solidFill>
                    <a:schemeClr val="tx1"/>
                  </a:solidFill>
                  <a:latin typeface="Verdana" pitchFamily="34" charset="0"/>
                </a:defRPr>
              </a:lvl9pPr>
            </a:lstStyle>
            <a:p>
              <a:pPr algn="ctr">
                <a:spcBef>
                  <a:spcPct val="50000"/>
                </a:spcBef>
              </a:pPr>
              <a:r>
                <a:rPr lang="en-US" altLang="en-US" sz="2000" dirty="0" smtClean="0">
                  <a:latin typeface="+mn-lt"/>
                </a:rPr>
                <a:t>Audio On</a:t>
              </a:r>
              <a:endParaRPr lang="en-US" altLang="en-US" sz="2000" dirty="0">
                <a:latin typeface="+mn-lt"/>
              </a:endParaRPr>
            </a:p>
          </p:txBody>
        </p:sp>
        <p:sp>
          <p:nvSpPr>
            <p:cNvPr id="36" name="Text Box 5"/>
            <p:cNvSpPr txBox="1">
              <a:spLocks noChangeArrowheads="1"/>
            </p:cNvSpPr>
            <p:nvPr>
              <p:custDataLst>
                <p:tags r:id="rId8"/>
              </p:custDataLst>
            </p:nvPr>
          </p:nvSpPr>
          <p:spPr bwMode="auto">
            <a:xfrm>
              <a:off x="533000" y="5261570"/>
              <a:ext cx="19362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algn="ctr" eaLnBrk="0" fontAlgn="base" hangingPunct="0">
                <a:spcBef>
                  <a:spcPct val="0"/>
                </a:spcBef>
                <a:spcAft>
                  <a:spcPct val="0"/>
                </a:spcAft>
                <a:defRPr sz="2400" b="1">
                  <a:solidFill>
                    <a:schemeClr val="tx1"/>
                  </a:solidFill>
                  <a:latin typeface="Verdana" pitchFamily="34" charset="0"/>
                </a:defRPr>
              </a:lvl6pPr>
              <a:lvl7pPr marL="2971800" indent="-228600" algn="ctr" eaLnBrk="0" fontAlgn="base" hangingPunct="0">
                <a:spcBef>
                  <a:spcPct val="0"/>
                </a:spcBef>
                <a:spcAft>
                  <a:spcPct val="0"/>
                </a:spcAft>
                <a:defRPr sz="2400" b="1">
                  <a:solidFill>
                    <a:schemeClr val="tx1"/>
                  </a:solidFill>
                  <a:latin typeface="Verdana" pitchFamily="34" charset="0"/>
                </a:defRPr>
              </a:lvl7pPr>
              <a:lvl8pPr marL="3429000" indent="-228600" algn="ctr" eaLnBrk="0" fontAlgn="base" hangingPunct="0">
                <a:spcBef>
                  <a:spcPct val="0"/>
                </a:spcBef>
                <a:spcAft>
                  <a:spcPct val="0"/>
                </a:spcAft>
                <a:defRPr sz="2400" b="1">
                  <a:solidFill>
                    <a:schemeClr val="tx1"/>
                  </a:solidFill>
                  <a:latin typeface="Verdana" pitchFamily="34" charset="0"/>
                </a:defRPr>
              </a:lvl8pPr>
              <a:lvl9pPr marL="3886200" indent="-228600" algn="ctr" eaLnBrk="0" fontAlgn="base" hangingPunct="0">
                <a:spcBef>
                  <a:spcPct val="0"/>
                </a:spcBef>
                <a:spcAft>
                  <a:spcPct val="0"/>
                </a:spcAft>
                <a:defRPr sz="2400" b="1">
                  <a:solidFill>
                    <a:schemeClr val="tx1"/>
                  </a:solidFill>
                  <a:latin typeface="Verdana" pitchFamily="34" charset="0"/>
                </a:defRPr>
              </a:lvl9pPr>
            </a:lstStyle>
            <a:p>
              <a:pPr algn="ctr">
                <a:spcBef>
                  <a:spcPct val="50000"/>
                </a:spcBef>
              </a:pPr>
              <a:r>
                <a:rPr lang="en-US" altLang="en-US" sz="2000" dirty="0" smtClean="0">
                  <a:latin typeface="Calibri" panose="020F0502020204030204" pitchFamily="34" charset="0"/>
                </a:rPr>
                <a:t>Closed Captioning</a:t>
              </a:r>
              <a:endParaRPr lang="en-US" altLang="en-US" sz="2000" dirty="0">
                <a:latin typeface="Calibri" panose="020F0502020204030204" pitchFamily="34" charset="0"/>
              </a:endParaRPr>
            </a:p>
          </p:txBody>
        </p:sp>
        <p:sp>
          <p:nvSpPr>
            <p:cNvPr id="37" name="Text Box 5"/>
            <p:cNvSpPr txBox="1">
              <a:spLocks noChangeArrowheads="1"/>
            </p:cNvSpPr>
            <p:nvPr>
              <p:custDataLst>
                <p:tags r:id="rId9"/>
              </p:custDataLst>
            </p:nvPr>
          </p:nvSpPr>
          <p:spPr bwMode="auto">
            <a:xfrm>
              <a:off x="2126552" y="5364362"/>
              <a:ext cx="1936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algn="ctr" eaLnBrk="0" fontAlgn="base" hangingPunct="0">
                <a:spcBef>
                  <a:spcPct val="0"/>
                </a:spcBef>
                <a:spcAft>
                  <a:spcPct val="0"/>
                </a:spcAft>
                <a:defRPr sz="2400" b="1">
                  <a:solidFill>
                    <a:schemeClr val="tx1"/>
                  </a:solidFill>
                  <a:latin typeface="Verdana" pitchFamily="34" charset="0"/>
                </a:defRPr>
              </a:lvl6pPr>
              <a:lvl7pPr marL="2971800" indent="-228600" algn="ctr" eaLnBrk="0" fontAlgn="base" hangingPunct="0">
                <a:spcBef>
                  <a:spcPct val="0"/>
                </a:spcBef>
                <a:spcAft>
                  <a:spcPct val="0"/>
                </a:spcAft>
                <a:defRPr sz="2400" b="1">
                  <a:solidFill>
                    <a:schemeClr val="tx1"/>
                  </a:solidFill>
                  <a:latin typeface="Verdana" pitchFamily="34" charset="0"/>
                </a:defRPr>
              </a:lvl7pPr>
              <a:lvl8pPr marL="3429000" indent="-228600" algn="ctr" eaLnBrk="0" fontAlgn="base" hangingPunct="0">
                <a:spcBef>
                  <a:spcPct val="0"/>
                </a:spcBef>
                <a:spcAft>
                  <a:spcPct val="0"/>
                </a:spcAft>
                <a:defRPr sz="2400" b="1">
                  <a:solidFill>
                    <a:schemeClr val="tx1"/>
                  </a:solidFill>
                  <a:latin typeface="Verdana" pitchFamily="34" charset="0"/>
                </a:defRPr>
              </a:lvl8pPr>
              <a:lvl9pPr marL="3886200" indent="-228600" algn="ctr" eaLnBrk="0" fontAlgn="base" hangingPunct="0">
                <a:spcBef>
                  <a:spcPct val="0"/>
                </a:spcBef>
                <a:spcAft>
                  <a:spcPct val="0"/>
                </a:spcAft>
                <a:defRPr sz="2400" b="1">
                  <a:solidFill>
                    <a:schemeClr val="tx1"/>
                  </a:solidFill>
                  <a:latin typeface="Verdana" pitchFamily="34" charset="0"/>
                </a:defRPr>
              </a:lvl9pPr>
            </a:lstStyle>
            <a:p>
              <a:pPr algn="ctr">
                <a:spcBef>
                  <a:spcPct val="50000"/>
                </a:spcBef>
              </a:pPr>
              <a:r>
                <a:rPr lang="en-US" altLang="en-US" sz="2000" dirty="0" smtClean="0">
                  <a:latin typeface="+mj-lt"/>
                </a:rPr>
                <a:t>Previous Slide</a:t>
              </a:r>
              <a:endParaRPr lang="en-US" altLang="en-US" sz="2000" dirty="0">
                <a:latin typeface="+mj-lt"/>
              </a:endParaRPr>
            </a:p>
          </p:txBody>
        </p:sp>
        <p:sp>
          <p:nvSpPr>
            <p:cNvPr id="38" name="Text Box 5"/>
            <p:cNvSpPr txBox="1">
              <a:spLocks noChangeArrowheads="1"/>
            </p:cNvSpPr>
            <p:nvPr>
              <p:custDataLst>
                <p:tags r:id="rId10"/>
              </p:custDataLst>
            </p:nvPr>
          </p:nvSpPr>
          <p:spPr bwMode="auto">
            <a:xfrm>
              <a:off x="3927882" y="5364362"/>
              <a:ext cx="1936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algn="ctr" eaLnBrk="0" fontAlgn="base" hangingPunct="0">
                <a:spcBef>
                  <a:spcPct val="0"/>
                </a:spcBef>
                <a:spcAft>
                  <a:spcPct val="0"/>
                </a:spcAft>
                <a:defRPr sz="2400" b="1">
                  <a:solidFill>
                    <a:schemeClr val="tx1"/>
                  </a:solidFill>
                  <a:latin typeface="Verdana" pitchFamily="34" charset="0"/>
                </a:defRPr>
              </a:lvl6pPr>
              <a:lvl7pPr marL="2971800" indent="-228600" algn="ctr" eaLnBrk="0" fontAlgn="base" hangingPunct="0">
                <a:spcBef>
                  <a:spcPct val="0"/>
                </a:spcBef>
                <a:spcAft>
                  <a:spcPct val="0"/>
                </a:spcAft>
                <a:defRPr sz="2400" b="1">
                  <a:solidFill>
                    <a:schemeClr val="tx1"/>
                  </a:solidFill>
                  <a:latin typeface="Verdana" pitchFamily="34" charset="0"/>
                </a:defRPr>
              </a:lvl7pPr>
              <a:lvl8pPr marL="3429000" indent="-228600" algn="ctr" eaLnBrk="0" fontAlgn="base" hangingPunct="0">
                <a:spcBef>
                  <a:spcPct val="0"/>
                </a:spcBef>
                <a:spcAft>
                  <a:spcPct val="0"/>
                </a:spcAft>
                <a:defRPr sz="2400" b="1">
                  <a:solidFill>
                    <a:schemeClr val="tx1"/>
                  </a:solidFill>
                  <a:latin typeface="Verdana" pitchFamily="34" charset="0"/>
                </a:defRPr>
              </a:lvl8pPr>
              <a:lvl9pPr marL="3886200" indent="-228600" algn="ctr" eaLnBrk="0" fontAlgn="base" hangingPunct="0">
                <a:spcBef>
                  <a:spcPct val="0"/>
                </a:spcBef>
                <a:spcAft>
                  <a:spcPct val="0"/>
                </a:spcAft>
                <a:defRPr sz="2400" b="1">
                  <a:solidFill>
                    <a:schemeClr val="tx1"/>
                  </a:solidFill>
                  <a:latin typeface="Verdana" pitchFamily="34" charset="0"/>
                </a:defRPr>
              </a:lvl9pPr>
            </a:lstStyle>
            <a:p>
              <a:pPr algn="ctr">
                <a:spcBef>
                  <a:spcPct val="50000"/>
                </a:spcBef>
              </a:pPr>
              <a:r>
                <a:rPr lang="en-US" altLang="en-US" sz="2000" dirty="0" smtClean="0">
                  <a:latin typeface="+mn-lt"/>
                </a:rPr>
                <a:t>Next Slide</a:t>
              </a:r>
              <a:endParaRPr lang="en-US" altLang="en-US" sz="2000" dirty="0">
                <a:latin typeface="+mn-lt"/>
              </a:endParaRPr>
            </a:p>
          </p:txBody>
        </p:sp>
        <p:sp>
          <p:nvSpPr>
            <p:cNvPr id="39" name="Text Box 5"/>
            <p:cNvSpPr txBox="1">
              <a:spLocks noChangeArrowheads="1"/>
            </p:cNvSpPr>
            <p:nvPr>
              <p:custDataLst>
                <p:tags r:id="rId11"/>
              </p:custDataLst>
            </p:nvPr>
          </p:nvSpPr>
          <p:spPr bwMode="auto">
            <a:xfrm>
              <a:off x="5516010" y="5364362"/>
              <a:ext cx="16773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algn="ctr" eaLnBrk="0" fontAlgn="base" hangingPunct="0">
                <a:spcBef>
                  <a:spcPct val="0"/>
                </a:spcBef>
                <a:spcAft>
                  <a:spcPct val="0"/>
                </a:spcAft>
                <a:defRPr sz="2400" b="1">
                  <a:solidFill>
                    <a:schemeClr val="tx1"/>
                  </a:solidFill>
                  <a:latin typeface="Verdana" pitchFamily="34" charset="0"/>
                </a:defRPr>
              </a:lvl6pPr>
              <a:lvl7pPr marL="2971800" indent="-228600" algn="ctr" eaLnBrk="0" fontAlgn="base" hangingPunct="0">
                <a:spcBef>
                  <a:spcPct val="0"/>
                </a:spcBef>
                <a:spcAft>
                  <a:spcPct val="0"/>
                </a:spcAft>
                <a:defRPr sz="2400" b="1">
                  <a:solidFill>
                    <a:schemeClr val="tx1"/>
                  </a:solidFill>
                  <a:latin typeface="Verdana" pitchFamily="34" charset="0"/>
                </a:defRPr>
              </a:lvl7pPr>
              <a:lvl8pPr marL="3429000" indent="-228600" algn="ctr" eaLnBrk="0" fontAlgn="base" hangingPunct="0">
                <a:spcBef>
                  <a:spcPct val="0"/>
                </a:spcBef>
                <a:spcAft>
                  <a:spcPct val="0"/>
                </a:spcAft>
                <a:defRPr sz="2400" b="1">
                  <a:solidFill>
                    <a:schemeClr val="tx1"/>
                  </a:solidFill>
                  <a:latin typeface="Verdana" pitchFamily="34" charset="0"/>
                </a:defRPr>
              </a:lvl8pPr>
              <a:lvl9pPr marL="3886200" indent="-228600" algn="ctr" eaLnBrk="0" fontAlgn="base" hangingPunct="0">
                <a:spcBef>
                  <a:spcPct val="0"/>
                </a:spcBef>
                <a:spcAft>
                  <a:spcPct val="0"/>
                </a:spcAft>
                <a:defRPr sz="2400" b="1">
                  <a:solidFill>
                    <a:schemeClr val="tx1"/>
                  </a:solidFill>
                  <a:latin typeface="Verdana" pitchFamily="34" charset="0"/>
                </a:defRPr>
              </a:lvl9pPr>
            </a:lstStyle>
            <a:p>
              <a:pPr algn="ctr">
                <a:spcBef>
                  <a:spcPct val="50000"/>
                </a:spcBef>
              </a:pPr>
              <a:r>
                <a:rPr lang="en-US" altLang="en-US" sz="2000" dirty="0" smtClean="0">
                  <a:latin typeface="+mn-lt"/>
                </a:rPr>
                <a:t>Exit</a:t>
              </a:r>
              <a:endParaRPr lang="en-US" altLang="en-US" sz="2000" dirty="0">
                <a:latin typeface="+mn-lt"/>
              </a:endParaRPr>
            </a:p>
          </p:txBody>
        </p:sp>
        <p:sp>
          <p:nvSpPr>
            <p:cNvPr id="40" name="Text Box 5"/>
            <p:cNvSpPr txBox="1">
              <a:spLocks noChangeArrowheads="1"/>
            </p:cNvSpPr>
            <p:nvPr>
              <p:custDataLst>
                <p:tags r:id="rId12"/>
              </p:custDataLst>
            </p:nvPr>
          </p:nvSpPr>
          <p:spPr bwMode="auto">
            <a:xfrm>
              <a:off x="3101662" y="3837701"/>
              <a:ext cx="1936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algn="ctr" eaLnBrk="0" fontAlgn="base" hangingPunct="0">
                <a:spcBef>
                  <a:spcPct val="0"/>
                </a:spcBef>
                <a:spcAft>
                  <a:spcPct val="0"/>
                </a:spcAft>
                <a:defRPr sz="2400" b="1">
                  <a:solidFill>
                    <a:schemeClr val="tx1"/>
                  </a:solidFill>
                  <a:latin typeface="Verdana" pitchFamily="34" charset="0"/>
                </a:defRPr>
              </a:lvl6pPr>
              <a:lvl7pPr marL="2971800" indent="-228600" algn="ctr" eaLnBrk="0" fontAlgn="base" hangingPunct="0">
                <a:spcBef>
                  <a:spcPct val="0"/>
                </a:spcBef>
                <a:spcAft>
                  <a:spcPct val="0"/>
                </a:spcAft>
                <a:defRPr sz="2400" b="1">
                  <a:solidFill>
                    <a:schemeClr val="tx1"/>
                  </a:solidFill>
                  <a:latin typeface="Verdana" pitchFamily="34" charset="0"/>
                </a:defRPr>
              </a:lvl7pPr>
              <a:lvl8pPr marL="3429000" indent="-228600" algn="ctr" eaLnBrk="0" fontAlgn="base" hangingPunct="0">
                <a:spcBef>
                  <a:spcPct val="0"/>
                </a:spcBef>
                <a:spcAft>
                  <a:spcPct val="0"/>
                </a:spcAft>
                <a:defRPr sz="2400" b="1">
                  <a:solidFill>
                    <a:schemeClr val="tx1"/>
                  </a:solidFill>
                  <a:latin typeface="Verdana" pitchFamily="34" charset="0"/>
                </a:defRPr>
              </a:lvl8pPr>
              <a:lvl9pPr marL="3886200" indent="-228600" algn="ctr" eaLnBrk="0" fontAlgn="base" hangingPunct="0">
                <a:spcBef>
                  <a:spcPct val="0"/>
                </a:spcBef>
                <a:spcAft>
                  <a:spcPct val="0"/>
                </a:spcAft>
                <a:defRPr sz="2400" b="1">
                  <a:solidFill>
                    <a:schemeClr val="tx1"/>
                  </a:solidFill>
                  <a:latin typeface="Verdana" pitchFamily="34" charset="0"/>
                </a:defRPr>
              </a:lvl9pPr>
            </a:lstStyle>
            <a:p>
              <a:pPr algn="ctr">
                <a:spcBef>
                  <a:spcPct val="50000"/>
                </a:spcBef>
              </a:pPr>
              <a:r>
                <a:rPr lang="en-US" altLang="en-US" sz="2000" dirty="0" smtClean="0">
                  <a:latin typeface="+mn-lt"/>
                </a:rPr>
                <a:t>Scroll Bar</a:t>
              </a:r>
              <a:endParaRPr lang="en-US" altLang="en-US" sz="2000" dirty="0">
                <a:latin typeface="+mn-lt"/>
              </a:endParaRPr>
            </a:p>
          </p:txBody>
        </p:sp>
        <p:pic>
          <p:nvPicPr>
            <p:cNvPr id="41" name="Picture 3" descr="D:\2014\eLearningTemplates\Reviewed\Final_eLearning_Templates0.1\Reviewed\icon set\play.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10583" y="1892002"/>
              <a:ext cx="981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 descr="D:\2014\eLearningTemplates\Reviewed\Final_eLearning_Templates0.1\Reviewed\icon set\cc.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25331" y="4287007"/>
              <a:ext cx="981075" cy="108427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D:\2014\eLearningTemplates\Reviewed\Final_eLearning_Templates0.1\Reviewed\icon set\prev.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46349" y="4242835"/>
              <a:ext cx="981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9" descr="D:\2014\eLearningTemplates\Reviewed\Final_eLearning_Templates0.1\Reviewed\icon set\next.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29466" y="4287007"/>
              <a:ext cx="981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D:\2014\eLearningTemplates\Reviewed\Final_eLearning_Templates0.1\Reviewed\icon set\exit.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64124" y="4287007"/>
              <a:ext cx="9810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1" descr="D:\2014\eLearningTemplates\Reviewed\Final_eLearning_Templates0.1\Reviewed\icon set\scrollbar.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94207" y="3506949"/>
              <a:ext cx="5467350" cy="2952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403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898540"/>
            <a:ext cx="8606987" cy="3435460"/>
          </a:xfrm>
        </p:spPr>
        <p:txBody>
          <a:bodyPr/>
          <a:lstStyle/>
          <a:p>
            <a:pPr>
              <a:buFont typeface="Wingdings" pitchFamily="2" charset="2"/>
              <a:buChar char="Ø"/>
            </a:pPr>
            <a:r>
              <a:rPr lang="en-IN" dirty="0"/>
              <a:t>ALM reports and graphs </a:t>
            </a:r>
            <a:r>
              <a:rPr lang="en-IN" dirty="0" smtClean="0"/>
              <a:t>helps to assess </a:t>
            </a:r>
            <a:r>
              <a:rPr lang="en-IN" dirty="0"/>
              <a:t>your application lifecycle management process. You </a:t>
            </a:r>
            <a:r>
              <a:rPr lang="en-IN" dirty="0" smtClean="0"/>
              <a:t>can generate </a:t>
            </a:r>
            <a:r>
              <a:rPr lang="en-IN" dirty="0"/>
              <a:t>reports and graphs at any time during the process</a:t>
            </a:r>
            <a:r>
              <a:rPr lang="en-IN" dirty="0" smtClean="0"/>
              <a:t>.</a:t>
            </a:r>
          </a:p>
          <a:p>
            <a:pPr>
              <a:buFont typeface="Wingdings" pitchFamily="2" charset="2"/>
              <a:buChar char="Ø"/>
            </a:pPr>
            <a:endParaRPr lang="en-IN" dirty="0"/>
          </a:p>
          <a:p>
            <a:pPr>
              <a:buFont typeface="Wingdings" pitchFamily="2" charset="2"/>
              <a:buChar char="Ø"/>
            </a:pPr>
            <a:r>
              <a:rPr lang="en-IN" dirty="0"/>
              <a:t>Project reports </a:t>
            </a:r>
            <a:r>
              <a:rPr lang="en-IN" dirty="0" smtClean="0"/>
              <a:t>enables </a:t>
            </a:r>
            <a:r>
              <a:rPr lang="en-IN" dirty="0"/>
              <a:t>you to design and generate versatile reports containing information from </a:t>
            </a:r>
            <a:r>
              <a:rPr lang="en-IN" dirty="0" smtClean="0"/>
              <a:t>the ALM </a:t>
            </a:r>
            <a:r>
              <a:rPr lang="en-IN" dirty="0"/>
              <a:t>project</a:t>
            </a:r>
            <a:r>
              <a:rPr lang="en-IN" dirty="0" smtClean="0"/>
              <a:t>. </a:t>
            </a:r>
            <a:endParaRPr lang="en-IN" dirty="0" smtClean="0"/>
          </a:p>
          <a:p>
            <a:pPr>
              <a:buFont typeface="Wingdings" pitchFamily="2" charset="2"/>
              <a:buChar char="Ø"/>
            </a:pPr>
            <a:endParaRPr lang="en-IN" dirty="0" smtClean="0"/>
          </a:p>
          <a:p>
            <a:pPr>
              <a:buFont typeface="Wingdings" pitchFamily="2" charset="2"/>
              <a:buChar char="Ø"/>
            </a:pPr>
            <a:r>
              <a:rPr lang="en-IN" dirty="0" smtClean="0"/>
              <a:t>You </a:t>
            </a:r>
            <a:r>
              <a:rPr lang="en-IN" dirty="0"/>
              <a:t>can create graphs or project reports either in the Analysis View module, or during your work </a:t>
            </a:r>
            <a:r>
              <a:rPr lang="en-IN" dirty="0" smtClean="0"/>
              <a:t>in the </a:t>
            </a:r>
            <a:r>
              <a:rPr lang="en-IN" dirty="0"/>
              <a:t>Requirements, Test Plan, Test Lab, Business Components, or Defects modules. In </a:t>
            </a:r>
            <a:r>
              <a:rPr lang="en-IN" dirty="0" smtClean="0"/>
              <a:t>either case</a:t>
            </a:r>
            <a:r>
              <a:rPr lang="en-IN" dirty="0"/>
              <a:t>, you can save the graphs and reports in the Analysis View module for future reference.</a:t>
            </a:r>
          </a:p>
          <a:p>
            <a:pPr>
              <a:buFont typeface="Wingdings" pitchFamily="2" charset="2"/>
              <a:buChar char="Ø"/>
            </a:pPr>
            <a:endParaRPr lang="en-IN" dirty="0" smtClean="0"/>
          </a:p>
          <a:p>
            <a:pPr>
              <a:buFont typeface="Wingdings" pitchFamily="2" charset="2"/>
              <a:buChar char="Ø"/>
            </a:pPr>
            <a:r>
              <a:rPr lang="en-IN" dirty="0" smtClean="0"/>
              <a:t>Dashboard </a:t>
            </a:r>
            <a:r>
              <a:rPr lang="en-IN" dirty="0"/>
              <a:t>View </a:t>
            </a:r>
            <a:r>
              <a:rPr lang="en-IN" dirty="0" smtClean="0"/>
              <a:t>module helps to analyse ALM data by creating graphs, project reports and Excel Reports. you </a:t>
            </a:r>
            <a:r>
              <a:rPr lang="en-IN" dirty="0"/>
              <a:t>can also create dashboard pages that display </a:t>
            </a:r>
            <a:r>
              <a:rPr lang="en-IN" dirty="0" smtClean="0"/>
              <a:t>multiple graphs </a:t>
            </a:r>
            <a:r>
              <a:rPr lang="en-IN" dirty="0"/>
              <a:t>side-by-side.</a:t>
            </a:r>
          </a:p>
        </p:txBody>
      </p:sp>
      <p:sp>
        <p:nvSpPr>
          <p:cNvPr id="3" name="Title 2"/>
          <p:cNvSpPr>
            <a:spLocks noGrp="1"/>
          </p:cNvSpPr>
          <p:nvPr>
            <p:ph type="title"/>
            <p:custDataLst>
              <p:tags r:id="rId2"/>
            </p:custDataLst>
          </p:nvPr>
        </p:nvSpPr>
        <p:spPr>
          <a:xfrm>
            <a:off x="1295400" y="152400"/>
            <a:ext cx="7772400" cy="1066800"/>
          </a:xfrm>
        </p:spPr>
        <p:txBody>
          <a:bodyPr/>
          <a:lstStyle/>
          <a:p>
            <a:r>
              <a:rPr lang="en-IN" dirty="0"/>
              <a:t>I</a:t>
            </a:r>
            <a:r>
              <a:rPr lang="en-IN" dirty="0" smtClean="0"/>
              <a:t>ntroducing Analysis Overview</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20</a:t>
            </a:fld>
            <a:endParaRPr lang="en-US" dirty="0"/>
          </a:p>
        </p:txBody>
      </p:sp>
      <p:sp>
        <p:nvSpPr>
          <p:cNvPr id="5" name="Rectangle 4"/>
          <p:cNvSpPr/>
          <p:nvPr>
            <p:custDataLst>
              <p:tags r:id="rId4"/>
            </p:custDataLst>
          </p:nvPr>
        </p:nvSpPr>
        <p:spPr>
          <a:xfrm>
            <a:off x="457200" y="1414046"/>
            <a:ext cx="1908599" cy="338554"/>
          </a:xfrm>
          <a:prstGeom prst="rect">
            <a:avLst/>
          </a:prstGeom>
        </p:spPr>
        <p:txBody>
          <a:bodyPr wrap="none">
            <a:spAutoFit/>
          </a:bodyPr>
          <a:lstStyle/>
          <a:p>
            <a:r>
              <a:rPr lang="en-IN" sz="1600" b="1" dirty="0"/>
              <a:t>Introducing Analysis</a:t>
            </a:r>
            <a:endParaRPr lang="en-US" sz="1600" b="1" dirty="0"/>
          </a:p>
        </p:txBody>
      </p:sp>
    </p:spTree>
    <p:extLst>
      <p:ext uri="{BB962C8B-B14F-4D97-AF65-F5344CB8AC3E}">
        <p14:creationId xmlns:p14="http://schemas.microsoft.com/office/powerpoint/2010/main" val="25033039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371601"/>
            <a:ext cx="8606987" cy="4800600"/>
          </a:xfrm>
        </p:spPr>
        <p:txBody>
          <a:bodyPr/>
          <a:lstStyle/>
          <a:p>
            <a:pPr marL="0" indent="0">
              <a:buNone/>
            </a:pPr>
            <a:r>
              <a:rPr lang="en-IN" dirty="0">
                <a:ea typeface="Verdana" panose="020B0604030504040204" pitchFamily="34" charset="0"/>
                <a:cs typeface="Verdana" panose="020B0604030504040204" pitchFamily="34" charset="0"/>
              </a:rPr>
              <a:t>After completing this learning component, you will be able to</a:t>
            </a:r>
            <a:r>
              <a:rPr lang="en-IN" dirty="0" smtClean="0">
                <a:ea typeface="Verdana" panose="020B0604030504040204" pitchFamily="34" charset="0"/>
                <a:cs typeface="Verdana" panose="020B0604030504040204" pitchFamily="34" charset="0"/>
              </a:rPr>
              <a:t>:</a:t>
            </a:r>
          </a:p>
          <a:p>
            <a:pPr marL="0" indent="0">
              <a:buNone/>
            </a:pPr>
            <a:endParaRPr lang="en-IN" dirty="0">
              <a:ea typeface="Verdana" panose="020B0604030504040204" pitchFamily="34" charset="0"/>
              <a:cs typeface="Verdana" panose="020B0604030504040204" pitchFamily="34" charset="0"/>
            </a:endParaRPr>
          </a:p>
          <a:p>
            <a:pPr marL="457200" lvl="1" indent="0">
              <a:buNone/>
            </a:pPr>
            <a:r>
              <a:rPr lang="en-IN" dirty="0" smtClean="0"/>
              <a:t>ALM </a:t>
            </a:r>
            <a:r>
              <a:rPr lang="en-IN" dirty="0"/>
              <a:t>Tool </a:t>
            </a:r>
            <a:r>
              <a:rPr lang="en-IN" dirty="0" smtClean="0"/>
              <a:t>– Overview  </a:t>
            </a:r>
          </a:p>
          <a:p>
            <a:pPr marL="457200" lvl="1" indent="0">
              <a:buNone/>
            </a:pPr>
            <a:r>
              <a:rPr lang="en-IN" dirty="0" smtClean="0"/>
              <a:t>ALM </a:t>
            </a:r>
            <a:r>
              <a:rPr lang="en-IN" dirty="0"/>
              <a:t>supports through all phases of Application Life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Release and Test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Requirement  Management and Test Planning</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Test Execution and Defect </a:t>
            </a:r>
            <a:r>
              <a:rPr lang="en-IN" dirty="0" smtClean="0"/>
              <a:t>Management</a:t>
            </a:r>
          </a:p>
          <a:p>
            <a:pPr marL="457200" lvl="1" indent="0">
              <a:buNone/>
            </a:pPr>
            <a:r>
              <a:rPr lang="en-IN" dirty="0" smtClean="0">
                <a:ea typeface="Verdana" panose="020B0604030504040204" pitchFamily="34" charset="0"/>
                <a:cs typeface="Verdana" panose="020B0604030504040204" pitchFamily="34" charset="0"/>
              </a:rPr>
              <a:t>Explain </a:t>
            </a:r>
            <a:r>
              <a:rPr lang="en-IN" dirty="0">
                <a:ea typeface="Verdana" panose="020B0604030504040204" pitchFamily="34" charset="0"/>
                <a:cs typeface="Verdana" panose="020B0604030504040204" pitchFamily="34" charset="0"/>
              </a:rPr>
              <a:t>the Analysis </a:t>
            </a:r>
            <a:r>
              <a:rPr lang="en-IN" dirty="0" smtClean="0">
                <a:ea typeface="Verdana" panose="020B0604030504040204" pitchFamily="34" charset="0"/>
                <a:cs typeface="Verdana" panose="020B0604030504040204" pitchFamily="34" charset="0"/>
              </a:rPr>
              <a:t>Overview</a:t>
            </a:r>
            <a:endParaRPr lang="en-IN" dirty="0">
              <a:ea typeface="Verdana" panose="020B0604030504040204" pitchFamily="34" charset="0"/>
              <a:cs typeface="Verdana" panose="020B0604030504040204" pitchFamily="34" charset="0"/>
            </a:endParaRPr>
          </a:p>
          <a:p>
            <a:pPr marL="457200" lvl="1" indent="0">
              <a:buNone/>
            </a:pPr>
            <a:r>
              <a:rPr lang="en-IN" dirty="0" smtClean="0">
                <a:ea typeface="Verdana" panose="020B0604030504040204" pitchFamily="34" charset="0"/>
                <a:cs typeface="Verdana" panose="020B0604030504040204" pitchFamily="34" charset="0"/>
              </a:rPr>
              <a:t>Define Graphs Analysis</a:t>
            </a:r>
            <a:endParaRPr lang="en-IN" dirty="0">
              <a:ea typeface="Verdana" panose="020B0604030504040204" pitchFamily="34" charset="0"/>
              <a:cs typeface="Verdana" panose="020B0604030504040204" pitchFamily="34" charset="0"/>
            </a:endParaRPr>
          </a:p>
          <a:p>
            <a:pPr marL="457200" lvl="1" indent="0">
              <a:buNone/>
            </a:pPr>
            <a:r>
              <a:rPr lang="en-IN" dirty="0">
                <a:ea typeface="Verdana" panose="020B0604030504040204" pitchFamily="34" charset="0"/>
                <a:cs typeface="Verdana" panose="020B0604030504040204" pitchFamily="34" charset="0"/>
              </a:rPr>
              <a:t>Explain Excel Reports</a:t>
            </a:r>
            <a:endParaRPr lang="en-US" dirty="0"/>
          </a:p>
          <a:p>
            <a:pPr marL="457200" lvl="1" indent="0">
              <a:buNone/>
            </a:pPr>
            <a:r>
              <a:rPr lang="en-IN" dirty="0"/>
              <a:t>Data Analysis via reporting and Dashboard Feature of ALM</a:t>
            </a:r>
            <a:endParaRPr lang="en-US" dirty="0"/>
          </a:p>
          <a:p>
            <a:pPr marL="457200" lvl="1" indent="0">
              <a:buNone/>
            </a:pPr>
            <a:r>
              <a:rPr lang="en-US" dirty="0" smtClean="0">
                <a:ea typeface="Verdana" panose="020B0604030504040204" pitchFamily="34" charset="0"/>
                <a:cs typeface="Verdana" panose="020B0604030504040204" pitchFamily="34" charset="0"/>
              </a:rPr>
              <a:t>What </a:t>
            </a:r>
            <a:r>
              <a:rPr lang="en-US" dirty="0">
                <a:ea typeface="Verdana" panose="020B0604030504040204" pitchFamily="34" charset="0"/>
                <a:cs typeface="Verdana" panose="020B0604030504040204" pitchFamily="34" charset="0"/>
              </a:rPr>
              <a:t>is HP Sprinter</a:t>
            </a:r>
          </a:p>
          <a:p>
            <a:pPr marL="457200" lvl="1" indent="0">
              <a:buNone/>
            </a:pPr>
            <a:r>
              <a:rPr lang="en-IN" dirty="0">
                <a:ea typeface="Verdana" panose="020B0604030504040204" pitchFamily="34" charset="0"/>
                <a:cs typeface="Verdana" panose="020B0604030504040204" pitchFamily="34" charset="0"/>
              </a:rPr>
              <a:t>	</a:t>
            </a:r>
            <a:r>
              <a:rPr lang="en-US" dirty="0">
                <a:ea typeface="Verdana" panose="020B0604030504040204" pitchFamily="34" charset="0"/>
                <a:cs typeface="Verdana" panose="020B0604030504040204" pitchFamily="34" charset="0"/>
              </a:rPr>
              <a:t>Test Execution</a:t>
            </a:r>
          </a:p>
          <a:p>
            <a:pPr marL="457200" lvl="1" indent="0">
              <a:buNone/>
            </a:pPr>
            <a:r>
              <a:rPr lang="en-US" dirty="0">
                <a:ea typeface="Verdana" panose="020B0604030504040204" pitchFamily="34" charset="0"/>
                <a:cs typeface="Verdana" panose="020B0604030504040204" pitchFamily="34" charset="0"/>
              </a:rPr>
              <a:t>	Screen Annotation &amp; Tools</a:t>
            </a:r>
          </a:p>
          <a:p>
            <a:pPr marL="457200" lvl="1" indent="0">
              <a:buNone/>
            </a:pPr>
            <a:r>
              <a:rPr lang="en-US" dirty="0">
                <a:ea typeface="Verdana" panose="020B0604030504040204" pitchFamily="34" charset="0"/>
                <a:cs typeface="Verdana" panose="020B0604030504040204" pitchFamily="34" charset="0"/>
              </a:rPr>
              <a:t>	Defect logging from </a:t>
            </a:r>
            <a:r>
              <a:rPr lang="en-US" dirty="0" smtClean="0">
                <a:ea typeface="Verdana" panose="020B0604030504040204" pitchFamily="34" charset="0"/>
                <a:cs typeface="Verdana" panose="020B0604030504040204" pitchFamily="34" charset="0"/>
              </a:rPr>
              <a:t>Sprinter</a:t>
            </a:r>
          </a:p>
          <a:p>
            <a:pPr marL="457200" lvl="1" indent="0">
              <a:buNone/>
            </a:pPr>
            <a:r>
              <a:rPr lang="en-US" dirty="0">
                <a:ea typeface="Verdana" panose="020B0604030504040204" pitchFamily="34" charset="0"/>
                <a:cs typeface="Verdana" panose="020B0604030504040204" pitchFamily="34" charset="0"/>
              </a:rPr>
              <a:t>	Power Mode Features</a:t>
            </a:r>
          </a:p>
          <a:p>
            <a:pPr marL="457200" lvl="1" indent="0">
              <a:buNone/>
            </a:pPr>
            <a:endParaRPr lang="en-IN" dirty="0" smtClean="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endParaRPr lang="en-IN" dirty="0"/>
          </a:p>
        </p:txBody>
      </p:sp>
      <p:sp>
        <p:nvSpPr>
          <p:cNvPr id="3" name="Title 2"/>
          <p:cNvSpPr>
            <a:spLocks noGrp="1"/>
          </p:cNvSpPr>
          <p:nvPr>
            <p:ph type="title"/>
            <p:custDataLst>
              <p:tags r:id="rId2"/>
            </p:custDataLst>
          </p:nvPr>
        </p:nvSpPr>
        <p:spPr>
          <a:xfrm>
            <a:off x="1295400" y="76200"/>
            <a:ext cx="7848600" cy="1143000"/>
          </a:xfrm>
        </p:spPr>
        <p:txBody>
          <a:bodyPr/>
          <a:lstStyle/>
          <a:p>
            <a:r>
              <a:rPr lang="en-IN" dirty="0" smtClean="0"/>
              <a:t>Learning Objective</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21</a:t>
            </a:fld>
            <a:endParaRPr lang="en-US" dirty="0"/>
          </a:p>
        </p:txBody>
      </p:sp>
      <p:sp>
        <p:nvSpPr>
          <p:cNvPr id="18" name="Oval 17"/>
          <p:cNvSpPr/>
          <p:nvPr>
            <p:custDataLst>
              <p:tags r:id="rId4"/>
            </p:custDataLst>
          </p:nvPr>
        </p:nvSpPr>
        <p:spPr>
          <a:xfrm>
            <a:off x="482958" y="4090042"/>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3" name="Oval 12"/>
          <p:cNvSpPr/>
          <p:nvPr>
            <p:custDataLst>
              <p:tags r:id="rId5"/>
            </p:custDataLst>
          </p:nvPr>
        </p:nvSpPr>
        <p:spPr>
          <a:xfrm>
            <a:off x="491358" y="4369084"/>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2" name="Title 2"/>
          <p:cNvSpPr txBox="1">
            <a:spLocks/>
          </p:cNvSpPr>
          <p:nvPr>
            <p:custDataLst>
              <p:tags r:id="rId6"/>
            </p:custDataLst>
          </p:nvPr>
        </p:nvSpPr>
        <p:spPr>
          <a:xfrm>
            <a:off x="1295400" y="76200"/>
            <a:ext cx="7848600" cy="1143000"/>
          </a:xfrm>
          <a:prstGeom prst="rect">
            <a:avLst/>
          </a:prstGeom>
          <a:noFill/>
          <a:ln w="25400" cap="flat" cmpd="sng" algn="ctr">
            <a:noFill/>
            <a:prstDash val="solid"/>
          </a:ln>
          <a:effectLst/>
        </p:spPr>
        <p:txBody>
          <a:bodyPr anchor="ctr"/>
          <a:lstStyle>
            <a:lvl1pPr algn="l" rtl="0" eaLnBrk="1" fontAlgn="base" hangingPunct="1">
              <a:spcBef>
                <a:spcPct val="0"/>
              </a:spcBef>
              <a:spcAft>
                <a:spcPct val="0"/>
              </a:spcAft>
              <a:defRPr lang="en-GB" sz="3200" kern="1200">
                <a:solidFill>
                  <a:schemeClr val="tx1"/>
                </a:solidFill>
                <a:latin typeface="+mj-lt"/>
                <a:ea typeface="+mn-ea"/>
                <a:cs typeface="+mn-cs"/>
              </a:defRPr>
            </a:lvl1pPr>
            <a:lvl2pPr algn="l" rtl="0" eaLnBrk="1" fontAlgn="base" hangingPunct="1">
              <a:spcBef>
                <a:spcPct val="0"/>
              </a:spcBef>
              <a:spcAft>
                <a:spcPct val="0"/>
              </a:spcAft>
              <a:defRPr sz="3600">
                <a:solidFill>
                  <a:schemeClr val="lt1"/>
                </a:solidFill>
                <a:latin typeface="+mn-lt"/>
                <a:ea typeface="+mn-ea"/>
                <a:cs typeface="+mn-cs"/>
              </a:defRPr>
            </a:lvl2pPr>
            <a:lvl3pPr algn="l" rtl="0" eaLnBrk="1" fontAlgn="base" hangingPunct="1">
              <a:spcBef>
                <a:spcPct val="0"/>
              </a:spcBef>
              <a:spcAft>
                <a:spcPct val="0"/>
              </a:spcAft>
              <a:defRPr sz="3600">
                <a:solidFill>
                  <a:schemeClr val="lt1"/>
                </a:solidFill>
                <a:latin typeface="+mn-lt"/>
                <a:ea typeface="+mn-ea"/>
                <a:cs typeface="+mn-cs"/>
              </a:defRPr>
            </a:lvl3pPr>
            <a:lvl4pPr algn="l" rtl="0" eaLnBrk="1" fontAlgn="base" hangingPunct="1">
              <a:spcBef>
                <a:spcPct val="0"/>
              </a:spcBef>
              <a:spcAft>
                <a:spcPct val="0"/>
              </a:spcAft>
              <a:defRPr sz="3600">
                <a:solidFill>
                  <a:schemeClr val="lt1"/>
                </a:solidFill>
                <a:latin typeface="+mn-lt"/>
                <a:ea typeface="+mn-ea"/>
                <a:cs typeface="+mn-cs"/>
              </a:defRPr>
            </a:lvl4pPr>
            <a:lvl5pPr algn="l" rtl="0" eaLnBrk="1" fontAlgn="base" hangingPunct="1">
              <a:spcBef>
                <a:spcPct val="0"/>
              </a:spcBef>
              <a:spcAft>
                <a:spcPct val="0"/>
              </a:spcAft>
              <a:defRPr sz="3600">
                <a:solidFill>
                  <a:schemeClr val="lt1"/>
                </a:solidFill>
                <a:latin typeface="+mn-lt"/>
                <a:ea typeface="+mn-ea"/>
                <a:cs typeface="+mn-cs"/>
              </a:defRPr>
            </a:lvl5pPr>
            <a:lvl6pPr marL="457200" algn="l" rtl="0" eaLnBrk="1" fontAlgn="base" hangingPunct="1">
              <a:spcBef>
                <a:spcPct val="0"/>
              </a:spcBef>
              <a:spcAft>
                <a:spcPct val="0"/>
              </a:spcAft>
              <a:defRPr sz="3600">
                <a:solidFill>
                  <a:schemeClr val="lt1"/>
                </a:solidFill>
                <a:latin typeface="+mn-lt"/>
                <a:ea typeface="+mn-ea"/>
                <a:cs typeface="+mn-cs"/>
              </a:defRPr>
            </a:lvl6pPr>
            <a:lvl7pPr marL="914400" algn="l" rtl="0" eaLnBrk="1" fontAlgn="base" hangingPunct="1">
              <a:spcBef>
                <a:spcPct val="0"/>
              </a:spcBef>
              <a:spcAft>
                <a:spcPct val="0"/>
              </a:spcAft>
              <a:defRPr sz="3600">
                <a:solidFill>
                  <a:schemeClr val="lt1"/>
                </a:solidFill>
                <a:latin typeface="+mn-lt"/>
                <a:ea typeface="+mn-ea"/>
                <a:cs typeface="+mn-cs"/>
              </a:defRPr>
            </a:lvl7pPr>
            <a:lvl8pPr marL="1371600" algn="l" rtl="0" eaLnBrk="1" fontAlgn="base" hangingPunct="1">
              <a:spcBef>
                <a:spcPct val="0"/>
              </a:spcBef>
              <a:spcAft>
                <a:spcPct val="0"/>
              </a:spcAft>
              <a:defRPr sz="3600">
                <a:solidFill>
                  <a:schemeClr val="lt1"/>
                </a:solidFill>
                <a:latin typeface="+mn-lt"/>
                <a:ea typeface="+mn-ea"/>
                <a:cs typeface="+mn-cs"/>
              </a:defRPr>
            </a:lvl8pPr>
            <a:lvl9pPr marL="1828800" algn="l" rtl="0" eaLnBrk="1" fontAlgn="base" hangingPunct="1">
              <a:spcBef>
                <a:spcPct val="0"/>
              </a:spcBef>
              <a:spcAft>
                <a:spcPct val="0"/>
              </a:spcAft>
              <a:defRPr sz="3600">
                <a:solidFill>
                  <a:schemeClr val="lt1"/>
                </a:solidFill>
                <a:latin typeface="+mn-lt"/>
                <a:ea typeface="+mn-ea"/>
                <a:cs typeface="+mn-cs"/>
              </a:defRPr>
            </a:lvl9pPr>
          </a:lstStyle>
          <a:p>
            <a:r>
              <a:rPr lang="en-IN" dirty="0" smtClean="0"/>
              <a:t>Learning Objectives</a:t>
            </a:r>
            <a:endParaRPr lang="en-IN" dirty="0"/>
          </a:p>
        </p:txBody>
      </p:sp>
      <p:sp>
        <p:nvSpPr>
          <p:cNvPr id="14" name="Oval 13"/>
          <p:cNvSpPr/>
          <p:nvPr>
            <p:custDataLst>
              <p:tags r:id="rId7"/>
            </p:custDataLst>
          </p:nvPr>
        </p:nvSpPr>
        <p:spPr>
          <a:xfrm>
            <a:off x="5735982" y="5433536"/>
            <a:ext cx="1584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9" name="Oval 18"/>
          <p:cNvSpPr/>
          <p:nvPr>
            <p:custDataLst>
              <p:tags r:id="rId8"/>
            </p:custDataLst>
          </p:nvPr>
        </p:nvSpPr>
        <p:spPr>
          <a:xfrm>
            <a:off x="5750382" y="567053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1" name="Oval 20"/>
          <p:cNvSpPr/>
          <p:nvPr>
            <p:custDataLst>
              <p:tags r:id="rId9"/>
            </p:custDataLst>
          </p:nvPr>
        </p:nvSpPr>
        <p:spPr>
          <a:xfrm>
            <a:off x="5750382" y="5899136"/>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2" name="Rectangle 21"/>
          <p:cNvSpPr/>
          <p:nvPr>
            <p:custDataLst>
              <p:tags r:id="rId10"/>
            </p:custDataLst>
          </p:nvPr>
        </p:nvSpPr>
        <p:spPr>
          <a:xfrm>
            <a:off x="6199182" y="5357336"/>
            <a:ext cx="2640018" cy="738664"/>
          </a:xfrm>
          <a:prstGeom prst="rect">
            <a:avLst/>
          </a:prstGeom>
        </p:spPr>
        <p:txBody>
          <a:bodyPr wrap="none">
            <a:spAutoFit/>
          </a:bodyPr>
          <a:lstStyle/>
          <a:p>
            <a:r>
              <a:rPr lang="en-US" sz="1400" dirty="0"/>
              <a:t>Indicates the topic in </a:t>
            </a:r>
            <a:r>
              <a:rPr lang="en-US" sz="1400" dirty="0" smtClean="0"/>
              <a:t>discussion</a:t>
            </a:r>
          </a:p>
          <a:p>
            <a:r>
              <a:rPr lang="en-US" sz="1400" dirty="0"/>
              <a:t>Indicates the topics to be </a:t>
            </a:r>
            <a:r>
              <a:rPr lang="en-US" sz="1400" dirty="0" smtClean="0"/>
              <a:t>covered</a:t>
            </a:r>
          </a:p>
          <a:p>
            <a:r>
              <a:rPr lang="en-US" sz="1400" dirty="0"/>
              <a:t>Indicates the topics </a:t>
            </a:r>
            <a:r>
              <a:rPr lang="en-US" sz="1400" dirty="0" smtClean="0"/>
              <a:t>covered</a:t>
            </a:r>
            <a:endParaRPr lang="en-US" sz="1400" dirty="0"/>
          </a:p>
        </p:txBody>
      </p:sp>
      <p:sp>
        <p:nvSpPr>
          <p:cNvPr id="23" name="Oval 22"/>
          <p:cNvSpPr/>
          <p:nvPr>
            <p:custDataLst>
              <p:tags r:id="rId11"/>
            </p:custDataLst>
          </p:nvPr>
        </p:nvSpPr>
        <p:spPr>
          <a:xfrm>
            <a:off x="489210" y="4663153"/>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5" name="Oval 24"/>
          <p:cNvSpPr/>
          <p:nvPr>
            <p:custDataLst>
              <p:tags r:id="rId12"/>
            </p:custDataLst>
          </p:nvPr>
        </p:nvSpPr>
        <p:spPr>
          <a:xfrm>
            <a:off x="518241" y="2048231"/>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6" name="Oval 25"/>
          <p:cNvSpPr/>
          <p:nvPr>
            <p:custDataLst>
              <p:tags r:id="rId13"/>
            </p:custDataLst>
          </p:nvPr>
        </p:nvSpPr>
        <p:spPr>
          <a:xfrm>
            <a:off x="510384" y="2360199"/>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0" name="Oval 19"/>
          <p:cNvSpPr/>
          <p:nvPr>
            <p:custDataLst>
              <p:tags r:id="rId14"/>
            </p:custDataLst>
          </p:nvPr>
        </p:nvSpPr>
        <p:spPr>
          <a:xfrm>
            <a:off x="490335" y="3786316"/>
            <a:ext cx="1440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27" name="Oval 26"/>
          <p:cNvSpPr/>
          <p:nvPr>
            <p:custDataLst>
              <p:tags r:id="rId15"/>
            </p:custDataLst>
          </p:nvPr>
        </p:nvSpPr>
        <p:spPr>
          <a:xfrm>
            <a:off x="507642" y="3516822"/>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Tree>
    <p:extLst>
      <p:ext uri="{BB962C8B-B14F-4D97-AF65-F5344CB8AC3E}">
        <p14:creationId xmlns:p14="http://schemas.microsoft.com/office/powerpoint/2010/main" val="1484518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784684"/>
            <a:ext cx="8606987" cy="3733800"/>
          </a:xfrm>
        </p:spPr>
        <p:txBody>
          <a:bodyPr/>
          <a:lstStyle/>
          <a:p>
            <a:pPr>
              <a:buFont typeface="Wingdings" pitchFamily="2" charset="2"/>
              <a:buChar char="Ø"/>
            </a:pPr>
            <a:r>
              <a:rPr lang="en-IN" sz="1400" dirty="0" smtClean="0"/>
              <a:t>ALM graphs helps you analyse and view the relationships between different types of data.</a:t>
            </a:r>
          </a:p>
          <a:p>
            <a:pPr>
              <a:buFont typeface="Wingdings" pitchFamily="2" charset="2"/>
              <a:buChar char="Ø"/>
            </a:pPr>
            <a:r>
              <a:rPr lang="en-IN" sz="1400" dirty="0" smtClean="0"/>
              <a:t>You can create the following types of graphs in ALM:</a:t>
            </a:r>
          </a:p>
          <a:p>
            <a:pPr lvl="1">
              <a:buFont typeface="Wingdings" pitchFamily="2" charset="2"/>
              <a:buChar char="Ø"/>
            </a:pPr>
            <a:r>
              <a:rPr lang="en-IN" sz="1400" dirty="0" smtClean="0"/>
              <a:t>Entity Graphs</a:t>
            </a:r>
          </a:p>
          <a:p>
            <a:pPr lvl="1">
              <a:buFont typeface="Wingdings" pitchFamily="2" charset="2"/>
              <a:buChar char="Ø"/>
            </a:pPr>
            <a:r>
              <a:rPr lang="en-IN" sz="1400" dirty="0" smtClean="0"/>
              <a:t>Business View Graphs</a:t>
            </a:r>
          </a:p>
          <a:p>
            <a:pPr>
              <a:buFont typeface="Wingdings" pitchFamily="2" charset="2"/>
              <a:buChar char="Ø"/>
            </a:pPr>
            <a:r>
              <a:rPr lang="en-IN" sz="1400" dirty="0" smtClean="0"/>
              <a:t>In Entity Graph, each graph is based on a single entity only such as requirements , tests or defects and enables you to view any of the entity’s attributes</a:t>
            </a:r>
          </a:p>
          <a:p>
            <a:pPr>
              <a:buFont typeface="Wingdings" pitchFamily="2" charset="2"/>
              <a:buChar char="Ø"/>
            </a:pPr>
            <a:r>
              <a:rPr lang="en-IN" sz="1400" dirty="0" smtClean="0"/>
              <a:t>In Business View Graph, each graph is based on a business view i.e., reflects business value information only that can represent either a single entity such as requirements which others can represent more complex relationship between multiple entities </a:t>
            </a:r>
            <a:r>
              <a:rPr lang="en-IN" sz="1400" dirty="0"/>
              <a:t>(for example, defects, requirements, and tests</a:t>
            </a:r>
            <a:r>
              <a:rPr lang="en-IN" sz="1400" dirty="0" smtClean="0"/>
              <a:t>) , such as Defects with Linked </a:t>
            </a:r>
            <a:r>
              <a:rPr lang="en-IN" sz="1400" dirty="0"/>
              <a:t>R</a:t>
            </a:r>
            <a:r>
              <a:rPr lang="en-IN" sz="1400" dirty="0" smtClean="0"/>
              <a:t>equirements.</a:t>
            </a:r>
            <a:endParaRPr lang="en-IN" dirty="0" smtClean="0"/>
          </a:p>
          <a:p>
            <a:pPr>
              <a:buFont typeface="Wingdings" pitchFamily="2" charset="2"/>
              <a:buChar char="Ø"/>
            </a:pPr>
            <a:r>
              <a:rPr lang="en-IN" sz="1400" dirty="0" smtClean="0"/>
              <a:t>Business View Graphs ensures a standardization across graphs. Different </a:t>
            </a:r>
            <a:r>
              <a:rPr lang="en-IN" sz="1400" dirty="0"/>
              <a:t>graphs based on the same business view reflect a common frame of reference</a:t>
            </a:r>
            <a:r>
              <a:rPr lang="en-IN" sz="1400" dirty="0" smtClean="0"/>
              <a:t>.</a:t>
            </a:r>
            <a:r>
              <a:rPr lang="en-IN" sz="1400" dirty="0"/>
              <a:t> This provides genuine business value to the reports consumer, thereby making the reports more meaningful</a:t>
            </a:r>
            <a:r>
              <a:rPr lang="en-IN" sz="1400" dirty="0" smtClean="0"/>
              <a:t>.</a:t>
            </a:r>
          </a:p>
          <a:p>
            <a:pPr>
              <a:buFont typeface="Wingdings" pitchFamily="2" charset="2"/>
              <a:buChar char="Ø"/>
            </a:pPr>
            <a:r>
              <a:rPr lang="en-IN" sz="1400" dirty="0"/>
              <a:t>ALM provides a set of pre-defined business views that are available for selection</a:t>
            </a:r>
            <a:r>
              <a:rPr lang="en-IN" sz="1400" dirty="0" smtClean="0"/>
              <a:t>. </a:t>
            </a:r>
            <a:r>
              <a:rPr lang="en-IN" sz="1400" dirty="0"/>
              <a:t>Business View graphs are always the Summary graph type.</a:t>
            </a:r>
          </a:p>
        </p:txBody>
      </p:sp>
      <p:sp>
        <p:nvSpPr>
          <p:cNvPr id="3" name="Title 2"/>
          <p:cNvSpPr>
            <a:spLocks noGrp="1"/>
          </p:cNvSpPr>
          <p:nvPr>
            <p:ph type="title"/>
            <p:custDataLst>
              <p:tags r:id="rId2"/>
            </p:custDataLst>
          </p:nvPr>
        </p:nvSpPr>
        <p:spPr>
          <a:xfrm>
            <a:off x="1295400" y="152400"/>
            <a:ext cx="7543800" cy="1066800"/>
          </a:xfrm>
        </p:spPr>
        <p:txBody>
          <a:bodyPr/>
          <a:lstStyle/>
          <a:p>
            <a:r>
              <a:rPr lang="en-IN" dirty="0"/>
              <a:t>Graphs Analysis </a:t>
            </a:r>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22</a:t>
            </a:fld>
            <a:endParaRPr lang="en-US" dirty="0"/>
          </a:p>
        </p:txBody>
      </p:sp>
      <p:sp>
        <p:nvSpPr>
          <p:cNvPr id="5" name="Rectangle 4"/>
          <p:cNvSpPr/>
          <p:nvPr>
            <p:custDataLst>
              <p:tags r:id="rId4"/>
            </p:custDataLst>
          </p:nvPr>
        </p:nvSpPr>
        <p:spPr>
          <a:xfrm>
            <a:off x="457200" y="1371600"/>
            <a:ext cx="1531830" cy="338554"/>
          </a:xfrm>
          <a:prstGeom prst="rect">
            <a:avLst/>
          </a:prstGeom>
        </p:spPr>
        <p:txBody>
          <a:bodyPr wrap="none">
            <a:spAutoFit/>
          </a:bodyPr>
          <a:lstStyle/>
          <a:p>
            <a:r>
              <a:rPr lang="en-IN" sz="1600" b="1" dirty="0" smtClean="0"/>
              <a:t>Graphs </a:t>
            </a:r>
            <a:r>
              <a:rPr lang="en-IN" sz="1600" b="1" dirty="0"/>
              <a:t>Analysis</a:t>
            </a:r>
            <a:endParaRPr lang="en-US" sz="1600" b="1" dirty="0"/>
          </a:p>
        </p:txBody>
      </p:sp>
    </p:spTree>
    <p:extLst>
      <p:ext uri="{BB962C8B-B14F-4D97-AF65-F5344CB8AC3E}">
        <p14:creationId xmlns:p14="http://schemas.microsoft.com/office/powerpoint/2010/main" val="25430068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219200"/>
            <a:ext cx="8606987" cy="4672065"/>
          </a:xfrm>
        </p:spPr>
        <p:txBody>
          <a:bodyPr/>
          <a:lstStyle/>
          <a:p>
            <a:pPr marL="0" indent="0">
              <a:buNone/>
            </a:pPr>
            <a:endParaRPr lang="en-IN" b="1" dirty="0" smtClean="0"/>
          </a:p>
          <a:p>
            <a:pPr marL="0" indent="0">
              <a:buNone/>
            </a:pPr>
            <a:r>
              <a:rPr lang="en-IN" b="1" dirty="0" smtClean="0"/>
              <a:t>Entity </a:t>
            </a:r>
            <a:r>
              <a:rPr lang="en-IN" b="1" dirty="0" smtClean="0"/>
              <a:t>Graph</a:t>
            </a:r>
            <a:r>
              <a:rPr lang="en-IN" b="1" dirty="0" smtClean="0"/>
              <a:t>:</a:t>
            </a:r>
          </a:p>
          <a:p>
            <a:pPr marL="0" indent="0">
              <a:buNone/>
            </a:pPr>
            <a:endParaRPr lang="en-IN" b="1" dirty="0" smtClean="0"/>
          </a:p>
          <a:p>
            <a:pPr marL="0" indent="0">
              <a:buNone/>
            </a:pPr>
            <a:r>
              <a:rPr lang="en-IN" sz="1400" dirty="0"/>
              <a:t>ALM enables users to generate graphs </a:t>
            </a:r>
            <a:r>
              <a:rPr lang="en-IN" sz="1400" dirty="0" smtClean="0"/>
              <a:t>for requirements</a:t>
            </a:r>
            <a:r>
              <a:rPr lang="en-IN" sz="1400" dirty="0"/>
              <a:t>, tests, test instances, test runs or </a:t>
            </a:r>
            <a:r>
              <a:rPr lang="en-IN" sz="1400" dirty="0" smtClean="0"/>
              <a:t>defects. When creating an entity graph, you can use several graph types. For </a:t>
            </a:r>
            <a:r>
              <a:rPr lang="en-IN" sz="1400" dirty="0"/>
              <a:t>each entity, different graph types are available that are listed </a:t>
            </a:r>
            <a:r>
              <a:rPr lang="en-IN" sz="1400" dirty="0" smtClean="0"/>
              <a:t>below</a:t>
            </a:r>
            <a:r>
              <a:rPr lang="en-IN" sz="1400" dirty="0" smtClean="0"/>
              <a:t>.</a:t>
            </a:r>
          </a:p>
          <a:p>
            <a:pPr marL="0" indent="0">
              <a:buNone/>
            </a:pPr>
            <a:endParaRPr lang="en-IN" sz="1400" dirty="0"/>
          </a:p>
          <a:p>
            <a:pPr marL="0" indent="0">
              <a:buNone/>
            </a:pPr>
            <a:endParaRPr lang="en-IN" sz="1400" dirty="0" smtClean="0"/>
          </a:p>
        </p:txBody>
      </p:sp>
      <p:sp>
        <p:nvSpPr>
          <p:cNvPr id="3" name="Title 2"/>
          <p:cNvSpPr>
            <a:spLocks noGrp="1"/>
          </p:cNvSpPr>
          <p:nvPr>
            <p:ph type="title"/>
            <p:custDataLst>
              <p:tags r:id="rId2"/>
            </p:custDataLst>
          </p:nvPr>
        </p:nvSpPr>
        <p:spPr>
          <a:xfrm>
            <a:off x="1295400" y="152400"/>
            <a:ext cx="7848600" cy="1066800"/>
          </a:xfrm>
        </p:spPr>
        <p:txBody>
          <a:bodyPr/>
          <a:lstStyle/>
          <a:p>
            <a:r>
              <a:rPr lang="en-IN" dirty="0" smtClean="0"/>
              <a:t>Analysis using Graphs – Entity Graph Types</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23</a:t>
            </a:fld>
            <a:endParaRPr lang="en-US" dirty="0"/>
          </a:p>
        </p:txBody>
      </p:sp>
      <p:graphicFrame>
        <p:nvGraphicFramePr>
          <p:cNvPr id="10" name="Table 9"/>
          <p:cNvGraphicFramePr>
            <a:graphicFrameLocks noGrp="1"/>
          </p:cNvGraphicFramePr>
          <p:nvPr>
            <p:custDataLst>
              <p:tags r:id="rId4"/>
            </p:custDataLst>
            <p:extLst>
              <p:ext uri="{D42A27DB-BD31-4B8C-83A1-F6EECF244321}">
                <p14:modId xmlns:p14="http://schemas.microsoft.com/office/powerpoint/2010/main" val="126232049"/>
              </p:ext>
            </p:extLst>
          </p:nvPr>
        </p:nvGraphicFramePr>
        <p:xfrm>
          <a:off x="457200" y="2966720"/>
          <a:ext cx="7696200" cy="2443480"/>
        </p:xfrm>
        <a:graphic>
          <a:graphicData uri="http://schemas.openxmlformats.org/drawingml/2006/table">
            <a:tbl>
              <a:tblPr firstRow="1" bandRow="1">
                <a:tableStyleId>{5C22544A-7EE6-4342-B048-85BDC9FD1C3A}</a:tableStyleId>
              </a:tblPr>
              <a:tblGrid>
                <a:gridCol w="1154430"/>
                <a:gridCol w="1924050"/>
                <a:gridCol w="1539240"/>
                <a:gridCol w="1539240"/>
                <a:gridCol w="1539240"/>
              </a:tblGrid>
              <a:tr h="370840">
                <a:tc>
                  <a:txBody>
                    <a:bodyPr/>
                    <a:lstStyle/>
                    <a:p>
                      <a:r>
                        <a:rPr lang="en-IN" sz="1400" dirty="0" smtClean="0"/>
                        <a:t>Entity Types</a:t>
                      </a:r>
                      <a:endParaRPr lang="en-IN" sz="1400" dirty="0"/>
                    </a:p>
                  </a:txBody>
                  <a:tcPr/>
                </a:tc>
                <a:tc>
                  <a:txBody>
                    <a:bodyPr/>
                    <a:lstStyle/>
                    <a:p>
                      <a:r>
                        <a:rPr lang="en-IN" sz="1400" dirty="0" smtClean="0"/>
                        <a:t>Requirement</a:t>
                      </a:r>
                      <a:endParaRPr lang="en-IN" sz="1400" dirty="0"/>
                    </a:p>
                  </a:txBody>
                  <a:tcPr/>
                </a:tc>
                <a:tc>
                  <a:txBody>
                    <a:bodyPr/>
                    <a:lstStyle/>
                    <a:p>
                      <a:r>
                        <a:rPr lang="en-IN" sz="1400" dirty="0" smtClean="0"/>
                        <a:t>Test Plan</a:t>
                      </a:r>
                      <a:endParaRPr lang="en-IN" sz="1400" dirty="0"/>
                    </a:p>
                  </a:txBody>
                  <a:tcPr/>
                </a:tc>
                <a:tc>
                  <a:txBody>
                    <a:bodyPr/>
                    <a:lstStyle/>
                    <a:p>
                      <a:r>
                        <a:rPr lang="en-IN" sz="1400" dirty="0" smtClean="0"/>
                        <a:t>Test Lab/Test</a:t>
                      </a:r>
                      <a:r>
                        <a:rPr lang="en-IN" sz="1400" baseline="0" dirty="0" smtClean="0"/>
                        <a:t> Run</a:t>
                      </a:r>
                      <a:endParaRPr lang="en-IN" sz="1400" dirty="0"/>
                    </a:p>
                  </a:txBody>
                  <a:tcPr/>
                </a:tc>
                <a:tc>
                  <a:txBody>
                    <a:bodyPr/>
                    <a:lstStyle/>
                    <a:p>
                      <a:r>
                        <a:rPr lang="en-IN" sz="1400" dirty="0" smtClean="0"/>
                        <a:t>Defects</a:t>
                      </a:r>
                      <a:endParaRPr lang="en-IN" sz="1400" dirty="0"/>
                    </a:p>
                  </a:txBody>
                  <a:tcPr/>
                </a:tc>
              </a:tr>
              <a:tr h="370840">
                <a:tc rowSpan="4">
                  <a:txBody>
                    <a:bodyPr/>
                    <a:lstStyle/>
                    <a:p>
                      <a:pPr lvl="0" algn="ctr"/>
                      <a:r>
                        <a:rPr lang="en-IN" sz="1400" b="1" spc="300" dirty="0" smtClean="0"/>
                        <a:t>Graph</a:t>
                      </a:r>
                      <a:r>
                        <a:rPr lang="en-IN" sz="1400" b="1" spc="300" baseline="0" dirty="0" smtClean="0"/>
                        <a:t> Types</a:t>
                      </a:r>
                      <a:endParaRPr lang="en-IN" sz="1400" b="1" spc="300" dirty="0"/>
                    </a:p>
                  </a:txBody>
                  <a:tcPr vert="vert270" anchor="ctr"/>
                </a:tc>
                <a:tc>
                  <a:txBody>
                    <a:bodyPr/>
                    <a:lstStyle/>
                    <a:p>
                      <a:r>
                        <a:rPr lang="en-IN" sz="1400" dirty="0" smtClean="0"/>
                        <a:t>Requirements Coverage Graph</a:t>
                      </a:r>
                      <a:endParaRPr lang="en-IN" sz="1400" dirty="0"/>
                    </a:p>
                  </a:txBody>
                  <a:tcPr/>
                </a:tc>
                <a:tc>
                  <a:txBody>
                    <a:bodyPr/>
                    <a:lstStyle/>
                    <a:p>
                      <a:r>
                        <a:rPr lang="en-IN" sz="1400" dirty="0" smtClean="0"/>
                        <a:t>Test Plan Progress</a:t>
                      </a:r>
                      <a:r>
                        <a:rPr lang="en-IN" sz="1400" baseline="0" dirty="0" smtClean="0"/>
                        <a:t> Graph</a:t>
                      </a:r>
                      <a:endParaRPr lang="en-IN" sz="1400" dirty="0"/>
                    </a:p>
                  </a:txBody>
                  <a:tcPr/>
                </a:tc>
                <a:tc>
                  <a:txBody>
                    <a:bodyPr/>
                    <a:lstStyle/>
                    <a:p>
                      <a:r>
                        <a:rPr lang="en-IN" sz="1400" dirty="0" smtClean="0"/>
                        <a:t>Test Set Progress Graph</a:t>
                      </a:r>
                      <a:endParaRPr lang="en-IN" sz="1400" dirty="0"/>
                    </a:p>
                  </a:txBody>
                  <a:tcPr/>
                </a:tc>
                <a:tc>
                  <a:txBody>
                    <a:bodyPr/>
                    <a:lstStyle/>
                    <a:p>
                      <a:r>
                        <a:rPr lang="en-IN" sz="1400" dirty="0" smtClean="0"/>
                        <a:t>Defects Age</a:t>
                      </a:r>
                      <a:r>
                        <a:rPr lang="en-IN" sz="1400" baseline="0" dirty="0" smtClean="0"/>
                        <a:t> Graph</a:t>
                      </a:r>
                      <a:endParaRPr lang="en-IN" sz="1400" dirty="0"/>
                    </a:p>
                  </a:txBody>
                  <a:tcPr/>
                </a:tc>
              </a:tr>
              <a:tr h="370840">
                <a:tc vMerge="1">
                  <a:txBody>
                    <a:bodyPr/>
                    <a:lstStyle/>
                    <a:p>
                      <a:endParaRPr lang="en-IN"/>
                    </a:p>
                  </a:txBody>
                  <a:tcPr/>
                </a:tc>
                <a:tc>
                  <a:txBody>
                    <a:bodyPr/>
                    <a:lstStyle/>
                    <a:p>
                      <a:r>
                        <a:rPr lang="en-IN" sz="1400" dirty="0" smtClean="0"/>
                        <a:t>Requirements Progress Graph</a:t>
                      </a:r>
                      <a:endParaRPr lang="en-IN" sz="1400" dirty="0"/>
                    </a:p>
                  </a:txBody>
                  <a:tcPr/>
                </a:tc>
                <a:tc>
                  <a:txBody>
                    <a:bodyPr/>
                    <a:lstStyle/>
                    <a:p>
                      <a:r>
                        <a:rPr lang="en-IN" sz="1400" dirty="0" smtClean="0"/>
                        <a:t>Test Plan Summary Graph</a:t>
                      </a:r>
                      <a:endParaRPr lang="en-IN" sz="1400" dirty="0"/>
                    </a:p>
                  </a:txBody>
                  <a:tcPr/>
                </a:tc>
                <a:tc>
                  <a:txBody>
                    <a:bodyPr/>
                    <a:lstStyle/>
                    <a:p>
                      <a:r>
                        <a:rPr lang="en-IN" sz="1400" dirty="0" smtClean="0"/>
                        <a:t>Test Set Summary Graph</a:t>
                      </a:r>
                      <a:endParaRPr lang="en-IN" sz="1400" dirty="0"/>
                    </a:p>
                  </a:txBody>
                  <a:tcPr/>
                </a:tc>
                <a:tc>
                  <a:txBody>
                    <a:bodyPr/>
                    <a:lstStyle/>
                    <a:p>
                      <a:r>
                        <a:rPr lang="en-IN" sz="1400" dirty="0" smtClean="0"/>
                        <a:t>Defects Progress</a:t>
                      </a:r>
                      <a:r>
                        <a:rPr lang="en-IN" sz="1400" baseline="0" dirty="0" smtClean="0"/>
                        <a:t> Graph</a:t>
                      </a:r>
                      <a:endParaRPr lang="en-IN" sz="1400" dirty="0"/>
                    </a:p>
                  </a:txBody>
                  <a:tcPr/>
                </a:tc>
              </a:tr>
              <a:tr h="370840">
                <a:tc vMerge="1">
                  <a:txBody>
                    <a:bodyPr/>
                    <a:lstStyle/>
                    <a:p>
                      <a:endParaRPr lang="en-IN" dirty="0"/>
                    </a:p>
                  </a:txBody>
                  <a:tcPr/>
                </a:tc>
                <a:tc>
                  <a:txBody>
                    <a:bodyPr/>
                    <a:lstStyle/>
                    <a:p>
                      <a:r>
                        <a:rPr lang="en-IN" sz="1400" dirty="0" smtClean="0"/>
                        <a:t>Requirements Summary Graph</a:t>
                      </a:r>
                      <a:endParaRPr lang="en-IN" sz="1400" dirty="0"/>
                    </a:p>
                  </a:txBody>
                  <a:tcPr/>
                </a:tc>
                <a:tc>
                  <a:txBody>
                    <a:bodyPr/>
                    <a:lstStyle/>
                    <a:p>
                      <a:r>
                        <a:rPr lang="en-IN" sz="1400" dirty="0" smtClean="0"/>
                        <a:t>Test Plan Trend Graph</a:t>
                      </a:r>
                      <a:endParaRPr lang="en-IN" sz="1400" dirty="0"/>
                    </a:p>
                  </a:txBody>
                  <a:tcPr/>
                </a:tc>
                <a:tc>
                  <a:txBody>
                    <a:bodyPr/>
                    <a:lstStyle/>
                    <a:p>
                      <a:r>
                        <a:rPr lang="en-IN" sz="1400" dirty="0" smtClean="0"/>
                        <a:t>Test Run Summary Graph</a:t>
                      </a:r>
                      <a:endParaRPr lang="en-IN" sz="1400" dirty="0"/>
                    </a:p>
                  </a:txBody>
                  <a:tcPr/>
                </a:tc>
                <a:tc>
                  <a:txBody>
                    <a:bodyPr/>
                    <a:lstStyle/>
                    <a:p>
                      <a:r>
                        <a:rPr lang="en-IN" sz="1400" dirty="0" smtClean="0"/>
                        <a:t>Defects Summary Graph</a:t>
                      </a:r>
                      <a:endParaRPr lang="en-IN" sz="1400" dirty="0"/>
                    </a:p>
                  </a:txBody>
                  <a:tcPr/>
                </a:tc>
              </a:tr>
              <a:tr h="370840">
                <a:tc vMerge="1">
                  <a:txBody>
                    <a:bodyPr/>
                    <a:lstStyle/>
                    <a:p>
                      <a:endParaRPr lang="en-IN" dirty="0"/>
                    </a:p>
                  </a:txBody>
                  <a:tcPr/>
                </a:tc>
                <a:tc>
                  <a:txBody>
                    <a:bodyPr/>
                    <a:lstStyle/>
                    <a:p>
                      <a:r>
                        <a:rPr lang="en-IN" sz="1400" dirty="0" smtClean="0"/>
                        <a:t>Requirements Trend Graph</a:t>
                      </a:r>
                      <a:endParaRPr lang="en-IN" sz="1400" dirty="0"/>
                    </a:p>
                  </a:txBody>
                  <a:tcPr/>
                </a:tc>
                <a:tc>
                  <a:txBody>
                    <a:bodyPr/>
                    <a:lstStyle/>
                    <a:p>
                      <a:endParaRPr lang="en-IN" sz="1400" dirty="0"/>
                    </a:p>
                  </a:txBody>
                  <a:tcPr/>
                </a:tc>
                <a:tc>
                  <a:txBody>
                    <a:bodyPr/>
                    <a:lstStyle/>
                    <a:p>
                      <a:endParaRPr lang="en-IN" sz="1400" dirty="0"/>
                    </a:p>
                  </a:txBody>
                  <a:tcPr/>
                </a:tc>
                <a:tc>
                  <a:txBody>
                    <a:bodyPr/>
                    <a:lstStyle/>
                    <a:p>
                      <a:r>
                        <a:rPr lang="en-IN" sz="1400" dirty="0" smtClean="0"/>
                        <a:t>Defects Trend Graph</a:t>
                      </a:r>
                      <a:endParaRPr lang="en-IN" sz="1400" dirty="0"/>
                    </a:p>
                  </a:txBody>
                  <a:tcPr/>
                </a:tc>
              </a:tr>
            </a:tbl>
          </a:graphicData>
        </a:graphic>
      </p:graphicFrame>
    </p:spTree>
    <p:extLst>
      <p:ext uri="{BB962C8B-B14F-4D97-AF65-F5344CB8AC3E}">
        <p14:creationId xmlns:p14="http://schemas.microsoft.com/office/powerpoint/2010/main" val="2919302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custDataLst>
              <p:tags r:id="rId1"/>
            </p:custDataLst>
            <p:extLst/>
          </p:nvPr>
        </p:nvGraphicFramePr>
        <p:xfrm>
          <a:off x="243204" y="1976120"/>
          <a:ext cx="8607426" cy="2443480"/>
        </p:xfrm>
        <a:graphic>
          <a:graphicData uri="http://schemas.openxmlformats.org/drawingml/2006/table">
            <a:tbl>
              <a:tblPr firstRow="1" bandRow="1">
                <a:tableStyleId>{5C22544A-7EE6-4342-B048-85BDC9FD1C3A}</a:tableStyleId>
              </a:tblPr>
              <a:tblGrid>
                <a:gridCol w="1509396"/>
                <a:gridCol w="7098030"/>
              </a:tblGrid>
              <a:tr h="370840">
                <a:tc>
                  <a:txBody>
                    <a:bodyPr/>
                    <a:lstStyle/>
                    <a:p>
                      <a:pPr algn="ctr"/>
                      <a:r>
                        <a:rPr lang="en-IN" sz="1400" dirty="0" smtClean="0"/>
                        <a:t>Graphs</a:t>
                      </a:r>
                      <a:endParaRPr lang="en-IN" sz="1400" dirty="0"/>
                    </a:p>
                  </a:txBody>
                  <a:tcPr/>
                </a:tc>
                <a:tc>
                  <a:txBody>
                    <a:bodyPr/>
                    <a:lstStyle/>
                    <a:p>
                      <a:pPr algn="ctr"/>
                      <a:r>
                        <a:rPr lang="en-IN" sz="1400" dirty="0" smtClean="0"/>
                        <a:t>Description</a:t>
                      </a:r>
                      <a:endParaRPr lang="en-IN" sz="1400" dirty="0"/>
                    </a:p>
                  </a:txBody>
                  <a:tcPr/>
                </a:tc>
              </a:tr>
              <a:tr h="370840">
                <a:tc>
                  <a:txBody>
                    <a:bodyPr/>
                    <a:lstStyle/>
                    <a:p>
                      <a:r>
                        <a:rPr lang="en-IN" sz="1400" dirty="0" smtClean="0"/>
                        <a:t>Requirements Coverage Graph</a:t>
                      </a:r>
                      <a:endParaRPr lang="en-IN" sz="1400" dirty="0"/>
                    </a:p>
                  </a:txBody>
                  <a:tcPr/>
                </a:tc>
                <a:tc>
                  <a:txBody>
                    <a:bodyPr/>
                    <a:lstStyle/>
                    <a:p>
                      <a:r>
                        <a:rPr lang="en-IN" sz="1400" dirty="0" smtClean="0"/>
                        <a:t>Shows how requirements</a:t>
                      </a:r>
                      <a:r>
                        <a:rPr lang="en-IN" sz="1400" baseline="0" dirty="0" smtClean="0"/>
                        <a:t> are currently in an ALM project </a:t>
                      </a:r>
                      <a:r>
                        <a:rPr lang="en-IN" sz="1400" b="0" i="0" kern="1200" dirty="0" smtClean="0">
                          <a:solidFill>
                            <a:schemeClr val="dk1"/>
                          </a:solidFill>
                          <a:effectLst/>
                          <a:latin typeface="+mn-lt"/>
                          <a:ea typeface="+mn-ea"/>
                          <a:cs typeface="+mn-cs"/>
                        </a:rPr>
                        <a:t>according to their </a:t>
                      </a:r>
                      <a:r>
                        <a:rPr lang="en-IN" sz="1400" b="0" i="0" u="none" strike="noStrike" kern="1200" dirty="0" smtClean="0">
                          <a:solidFill>
                            <a:schemeClr val="dk1"/>
                          </a:solidFill>
                          <a:effectLst/>
                          <a:latin typeface="+mn-lt"/>
                          <a:ea typeface="+mn-ea"/>
                          <a:cs typeface="+mn-cs"/>
                        </a:rPr>
                        <a:t>test coverage</a:t>
                      </a:r>
                      <a:r>
                        <a:rPr lang="en-IN" sz="1400" b="0" i="0" kern="1200" dirty="0" smtClean="0">
                          <a:solidFill>
                            <a:schemeClr val="dk1"/>
                          </a:solidFill>
                          <a:effectLst/>
                          <a:latin typeface="+mn-lt"/>
                          <a:ea typeface="+mn-ea"/>
                          <a:cs typeface="+mn-cs"/>
                        </a:rPr>
                        <a:t> status.</a:t>
                      </a:r>
                      <a:endParaRPr lang="en-IN" sz="1400" dirty="0"/>
                    </a:p>
                  </a:txBody>
                  <a:tcPr/>
                </a:tc>
              </a:tr>
              <a:tr h="370840">
                <a:tc>
                  <a:txBody>
                    <a:bodyPr/>
                    <a:lstStyle/>
                    <a:p>
                      <a:r>
                        <a:rPr lang="en-IN" sz="1400" dirty="0" smtClean="0"/>
                        <a:t>Requirements Progress Graph</a:t>
                      </a:r>
                      <a:endParaRPr lang="en-IN" sz="1400" dirty="0"/>
                    </a:p>
                  </a:txBody>
                  <a:tcPr/>
                </a:tc>
                <a:tc>
                  <a:txBody>
                    <a:bodyPr/>
                    <a:lstStyle/>
                    <a:p>
                      <a:r>
                        <a:rPr lang="en-IN" sz="1400" b="0" i="0" kern="1200" dirty="0" smtClean="0">
                          <a:solidFill>
                            <a:schemeClr val="dk1"/>
                          </a:solidFill>
                          <a:effectLst/>
                          <a:latin typeface="+mn-lt"/>
                          <a:ea typeface="+mn-ea"/>
                          <a:cs typeface="+mn-cs"/>
                        </a:rPr>
                        <a:t>Shows how many requirements accumulated in an ALM project at specific points during a period of time.</a:t>
                      </a:r>
                      <a:endParaRPr lang="en-IN" sz="1400" dirty="0"/>
                    </a:p>
                  </a:txBody>
                  <a:tcPr/>
                </a:tc>
              </a:tr>
              <a:tr h="370840">
                <a:tc>
                  <a:txBody>
                    <a:bodyPr/>
                    <a:lstStyle/>
                    <a:p>
                      <a:r>
                        <a:rPr lang="en-IN" sz="1400" dirty="0" smtClean="0"/>
                        <a:t>Requirements Summary Graph</a:t>
                      </a:r>
                      <a:endParaRPr lang="en-IN" sz="1400" dirty="0"/>
                    </a:p>
                  </a:txBody>
                  <a:tcPr/>
                </a:tc>
                <a:tc>
                  <a:txBody>
                    <a:bodyPr/>
                    <a:lstStyle/>
                    <a:p>
                      <a:r>
                        <a:rPr lang="en-IN" sz="1400" b="0" i="0" kern="1200" dirty="0" smtClean="0">
                          <a:solidFill>
                            <a:schemeClr val="dk1"/>
                          </a:solidFill>
                          <a:effectLst/>
                          <a:latin typeface="+mn-lt"/>
                          <a:ea typeface="+mn-ea"/>
                          <a:cs typeface="+mn-cs"/>
                        </a:rPr>
                        <a:t>Shows how many requirements are currently in an ALM project.</a:t>
                      </a:r>
                      <a:endParaRPr lang="en-IN" sz="1400" dirty="0"/>
                    </a:p>
                  </a:txBody>
                  <a:tcPr/>
                </a:tc>
              </a:tr>
              <a:tr h="370840">
                <a:tc>
                  <a:txBody>
                    <a:bodyPr/>
                    <a:lstStyle/>
                    <a:p>
                      <a:r>
                        <a:rPr lang="en-IN" sz="1400" dirty="0" smtClean="0"/>
                        <a:t>Requirements Trend Graph</a:t>
                      </a:r>
                      <a:endParaRPr lang="en-IN" sz="1400" dirty="0"/>
                    </a:p>
                  </a:txBody>
                  <a:tcPr/>
                </a:tc>
                <a:tc>
                  <a:txBody>
                    <a:bodyPr/>
                    <a:lstStyle/>
                    <a:p>
                      <a:r>
                        <a:rPr lang="en-IN" sz="1400" b="0" i="0" kern="1200" dirty="0" smtClean="0">
                          <a:solidFill>
                            <a:schemeClr val="dk1"/>
                          </a:solidFill>
                          <a:effectLst/>
                          <a:latin typeface="+mn-lt"/>
                          <a:ea typeface="+mn-ea"/>
                          <a:cs typeface="+mn-cs"/>
                        </a:rPr>
                        <a:t>Shows the history of changes to specific requirement fields in an ALM project, for each time interval displayed.</a:t>
                      </a:r>
                      <a:endParaRPr lang="en-IN" sz="1400" dirty="0"/>
                    </a:p>
                  </a:txBody>
                  <a:tcPr/>
                </a:tc>
              </a:tr>
            </a:tbl>
          </a:graphicData>
        </a:graphic>
      </p:graphicFrame>
      <p:sp>
        <p:nvSpPr>
          <p:cNvPr id="3" name="Title 2"/>
          <p:cNvSpPr>
            <a:spLocks noGrp="1"/>
          </p:cNvSpPr>
          <p:nvPr>
            <p:ph type="title"/>
            <p:custDataLst>
              <p:tags r:id="rId2"/>
            </p:custDataLst>
          </p:nvPr>
        </p:nvSpPr>
        <p:spPr>
          <a:xfrm>
            <a:off x="1306830" y="152400"/>
            <a:ext cx="7543800" cy="1066800"/>
          </a:xfrm>
        </p:spPr>
        <p:txBody>
          <a:bodyPr/>
          <a:lstStyle/>
          <a:p>
            <a:r>
              <a:rPr lang="en-IN" dirty="0"/>
              <a:t>Analysis using Graphs – Entity Graph </a:t>
            </a:r>
            <a:r>
              <a:rPr lang="en-IN" dirty="0" smtClean="0"/>
              <a:t>Types (Contd.)</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24</a:t>
            </a:fld>
            <a:endParaRPr lang="en-US" dirty="0"/>
          </a:p>
        </p:txBody>
      </p:sp>
      <p:sp>
        <p:nvSpPr>
          <p:cNvPr id="6" name="TextBox 5"/>
          <p:cNvSpPr txBox="1"/>
          <p:nvPr>
            <p:custDataLst>
              <p:tags r:id="rId4"/>
            </p:custDataLst>
          </p:nvPr>
        </p:nvSpPr>
        <p:spPr>
          <a:xfrm>
            <a:off x="685800" y="1521023"/>
            <a:ext cx="2362200" cy="307777"/>
          </a:xfrm>
          <a:prstGeom prst="rect">
            <a:avLst/>
          </a:prstGeom>
          <a:noFill/>
        </p:spPr>
        <p:txBody>
          <a:bodyPr wrap="square" rtlCol="0">
            <a:spAutoFit/>
          </a:bodyPr>
          <a:lstStyle/>
          <a:p>
            <a:r>
              <a:rPr lang="en-IN" sz="1400" b="1" dirty="0" smtClean="0"/>
              <a:t>Requirement Graphs:</a:t>
            </a:r>
            <a:endParaRPr lang="en-IN" sz="1400" b="1" dirty="0"/>
          </a:p>
        </p:txBody>
      </p:sp>
    </p:spTree>
    <p:extLst>
      <p:ext uri="{BB962C8B-B14F-4D97-AF65-F5344CB8AC3E}">
        <p14:creationId xmlns:p14="http://schemas.microsoft.com/office/powerpoint/2010/main" val="2461831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custDataLst>
              <p:tags r:id="rId1"/>
            </p:custDataLst>
          </p:nvPr>
        </p:nvSpPr>
        <p:spPr>
          <a:xfrm>
            <a:off x="76200" y="6427787"/>
            <a:ext cx="457200" cy="277813"/>
          </a:xfrm>
        </p:spPr>
        <p:txBody>
          <a:bodyPr/>
          <a:lstStyle/>
          <a:p>
            <a:fld id="{47ED8886-DB3B-44F4-9A80-E6A224679F20}" type="slidenum">
              <a:rPr lang="en-US" smtClean="0"/>
              <a:pPr/>
              <a:t>25</a:t>
            </a:fld>
            <a:endParaRPr lang="en-US" dirty="0"/>
          </a:p>
        </p:txBody>
      </p:sp>
      <p:graphicFrame>
        <p:nvGraphicFramePr>
          <p:cNvPr id="7" name="Content Placeholder 4"/>
          <p:cNvGraphicFramePr>
            <a:graphicFrameLocks/>
          </p:cNvGraphicFramePr>
          <p:nvPr>
            <p:custDataLst>
              <p:tags r:id="rId2"/>
            </p:custDataLst>
            <p:extLst>
              <p:ext uri="{D42A27DB-BD31-4B8C-83A1-F6EECF244321}">
                <p14:modId xmlns:p14="http://schemas.microsoft.com/office/powerpoint/2010/main" val="624107784"/>
              </p:ext>
            </p:extLst>
          </p:nvPr>
        </p:nvGraphicFramePr>
        <p:xfrm>
          <a:off x="243204" y="1722120"/>
          <a:ext cx="8607426" cy="1925320"/>
        </p:xfrm>
        <a:graphic>
          <a:graphicData uri="http://schemas.openxmlformats.org/drawingml/2006/table">
            <a:tbl>
              <a:tblPr firstRow="1" bandRow="1">
                <a:tableStyleId>{5C22544A-7EE6-4342-B048-85BDC9FD1C3A}</a:tableStyleId>
              </a:tblPr>
              <a:tblGrid>
                <a:gridCol w="1509396"/>
                <a:gridCol w="7098030"/>
              </a:tblGrid>
              <a:tr h="370840">
                <a:tc>
                  <a:txBody>
                    <a:bodyPr/>
                    <a:lstStyle/>
                    <a:p>
                      <a:pPr algn="ctr"/>
                      <a:r>
                        <a:rPr lang="en-IN" sz="1400" dirty="0" smtClean="0"/>
                        <a:t>Graphs</a:t>
                      </a:r>
                      <a:endParaRPr lang="en-IN" sz="1400" dirty="0"/>
                    </a:p>
                  </a:txBody>
                  <a:tcPr/>
                </a:tc>
                <a:tc>
                  <a:txBody>
                    <a:bodyPr/>
                    <a:lstStyle/>
                    <a:p>
                      <a:pPr algn="ctr"/>
                      <a:r>
                        <a:rPr lang="en-IN" sz="1400" dirty="0" smtClean="0"/>
                        <a:t>Description</a:t>
                      </a:r>
                      <a:endParaRPr lang="en-IN" sz="1400" dirty="0"/>
                    </a:p>
                  </a:txBody>
                  <a:tcPr/>
                </a:tc>
              </a:tr>
              <a:tr h="370840">
                <a:tc>
                  <a:txBody>
                    <a:bodyPr/>
                    <a:lstStyle/>
                    <a:p>
                      <a:r>
                        <a:rPr lang="en-IN" sz="1400" dirty="0" smtClean="0"/>
                        <a:t>Test Plan Progress Graph</a:t>
                      </a:r>
                      <a:endParaRPr lang="en-IN" sz="1400" dirty="0"/>
                    </a:p>
                  </a:txBody>
                  <a:tcPr/>
                </a:tc>
                <a:tc>
                  <a:txBody>
                    <a:bodyPr/>
                    <a:lstStyle/>
                    <a:p>
                      <a:r>
                        <a:rPr lang="en-IN" sz="1400" b="0" i="0" kern="1200" dirty="0" smtClean="0">
                          <a:solidFill>
                            <a:schemeClr val="dk1"/>
                          </a:solidFill>
                          <a:effectLst/>
                          <a:latin typeface="+mn-lt"/>
                          <a:ea typeface="+mn-ea"/>
                          <a:cs typeface="+mn-cs"/>
                        </a:rPr>
                        <a:t>Shows how many tests accumulated in an ALM project at specific points during a period of time.</a:t>
                      </a:r>
                      <a:endParaRPr lang="en-IN" sz="1400" dirty="0"/>
                    </a:p>
                  </a:txBody>
                  <a:tcPr/>
                </a:tc>
              </a:tr>
              <a:tr h="370840">
                <a:tc>
                  <a:txBody>
                    <a:bodyPr/>
                    <a:lstStyle/>
                    <a:p>
                      <a:r>
                        <a:rPr lang="en-IN" sz="1400" dirty="0" smtClean="0"/>
                        <a:t>Test Plan Summary Graph</a:t>
                      </a:r>
                      <a:endParaRPr lang="en-IN" sz="1400" dirty="0"/>
                    </a:p>
                  </a:txBody>
                  <a:tcPr/>
                </a:tc>
                <a:tc>
                  <a:txBody>
                    <a:bodyPr/>
                    <a:lstStyle/>
                    <a:p>
                      <a:r>
                        <a:rPr lang="en-IN" sz="1400" b="0" i="0" kern="1200" dirty="0" smtClean="0">
                          <a:solidFill>
                            <a:schemeClr val="dk1"/>
                          </a:solidFill>
                          <a:effectLst/>
                          <a:latin typeface="+mn-lt"/>
                          <a:ea typeface="+mn-ea"/>
                          <a:cs typeface="+mn-cs"/>
                        </a:rPr>
                        <a:t>Shows how many tests are currently in an ALM project.</a:t>
                      </a:r>
                      <a:endParaRPr lang="en-IN" sz="1400" dirty="0"/>
                    </a:p>
                  </a:txBody>
                  <a:tcPr/>
                </a:tc>
              </a:tr>
              <a:tr h="370840">
                <a:tc>
                  <a:txBody>
                    <a:bodyPr/>
                    <a:lstStyle/>
                    <a:p>
                      <a:r>
                        <a:rPr lang="en-IN" sz="1400" dirty="0" smtClean="0"/>
                        <a:t>Test Plan Trend Graph</a:t>
                      </a:r>
                      <a:endParaRPr lang="en-IN" sz="1400" dirty="0"/>
                    </a:p>
                  </a:txBody>
                  <a:tcPr/>
                </a:tc>
                <a:tc>
                  <a:txBody>
                    <a:bodyPr/>
                    <a:lstStyle/>
                    <a:p>
                      <a:r>
                        <a:rPr lang="en-IN" sz="1400" b="0" i="0" kern="1200" dirty="0" smtClean="0">
                          <a:solidFill>
                            <a:schemeClr val="dk1"/>
                          </a:solidFill>
                          <a:effectLst/>
                          <a:latin typeface="+mn-lt"/>
                          <a:ea typeface="+mn-ea"/>
                          <a:cs typeface="+mn-cs"/>
                        </a:rPr>
                        <a:t>Shows the history of changes to specific Test Plan fields in an ALM project, for each time interval displayed.</a:t>
                      </a:r>
                      <a:endParaRPr lang="en-IN" sz="1400" dirty="0"/>
                    </a:p>
                  </a:txBody>
                  <a:tcPr/>
                </a:tc>
              </a:tr>
            </a:tbl>
          </a:graphicData>
        </a:graphic>
      </p:graphicFrame>
      <p:sp>
        <p:nvSpPr>
          <p:cNvPr id="8" name="TextBox 7"/>
          <p:cNvSpPr txBox="1"/>
          <p:nvPr>
            <p:custDataLst>
              <p:tags r:id="rId3"/>
            </p:custDataLst>
          </p:nvPr>
        </p:nvSpPr>
        <p:spPr>
          <a:xfrm>
            <a:off x="152400" y="1368623"/>
            <a:ext cx="2362200" cy="338554"/>
          </a:xfrm>
          <a:prstGeom prst="rect">
            <a:avLst/>
          </a:prstGeom>
          <a:noFill/>
        </p:spPr>
        <p:txBody>
          <a:bodyPr wrap="square" rtlCol="0">
            <a:spAutoFit/>
          </a:bodyPr>
          <a:lstStyle/>
          <a:p>
            <a:r>
              <a:rPr lang="en-IN" sz="1600" b="1" dirty="0" smtClean="0"/>
              <a:t>Test Plan Graphs:</a:t>
            </a:r>
            <a:endParaRPr lang="en-IN" sz="1600" b="1" dirty="0"/>
          </a:p>
        </p:txBody>
      </p:sp>
      <p:graphicFrame>
        <p:nvGraphicFramePr>
          <p:cNvPr id="9" name="Content Placeholder 4"/>
          <p:cNvGraphicFramePr>
            <a:graphicFrameLocks/>
          </p:cNvGraphicFramePr>
          <p:nvPr>
            <p:custDataLst>
              <p:tags r:id="rId4"/>
            </p:custDataLst>
            <p:extLst>
              <p:ext uri="{D42A27DB-BD31-4B8C-83A1-F6EECF244321}">
                <p14:modId xmlns:p14="http://schemas.microsoft.com/office/powerpoint/2010/main" val="1062277062"/>
              </p:ext>
            </p:extLst>
          </p:nvPr>
        </p:nvGraphicFramePr>
        <p:xfrm>
          <a:off x="228600" y="4084320"/>
          <a:ext cx="8607426" cy="1859280"/>
        </p:xfrm>
        <a:graphic>
          <a:graphicData uri="http://schemas.openxmlformats.org/drawingml/2006/table">
            <a:tbl>
              <a:tblPr firstRow="1" bandRow="1">
                <a:tableStyleId>{5C22544A-7EE6-4342-B048-85BDC9FD1C3A}</a:tableStyleId>
              </a:tblPr>
              <a:tblGrid>
                <a:gridCol w="1509396"/>
                <a:gridCol w="7098030"/>
              </a:tblGrid>
              <a:tr h="240675">
                <a:tc>
                  <a:txBody>
                    <a:bodyPr/>
                    <a:lstStyle/>
                    <a:p>
                      <a:pPr algn="ctr"/>
                      <a:r>
                        <a:rPr lang="en-IN" sz="1400" dirty="0" smtClean="0"/>
                        <a:t>Graphs</a:t>
                      </a:r>
                      <a:endParaRPr lang="en-IN" sz="1400" dirty="0"/>
                    </a:p>
                  </a:txBody>
                  <a:tcPr/>
                </a:tc>
                <a:tc>
                  <a:txBody>
                    <a:bodyPr/>
                    <a:lstStyle/>
                    <a:p>
                      <a:pPr algn="ctr"/>
                      <a:r>
                        <a:rPr lang="en-IN" sz="1400" dirty="0" smtClean="0"/>
                        <a:t>Description</a:t>
                      </a:r>
                      <a:endParaRPr lang="en-IN" sz="1400" dirty="0"/>
                    </a:p>
                  </a:txBody>
                  <a:tcPr/>
                </a:tc>
              </a:tr>
              <a:tr h="409148">
                <a:tc>
                  <a:txBody>
                    <a:bodyPr/>
                    <a:lstStyle/>
                    <a:p>
                      <a:r>
                        <a:rPr lang="en-IN" sz="1400" dirty="0" smtClean="0"/>
                        <a:t>Test Set Progress Graph</a:t>
                      </a:r>
                      <a:endParaRPr lang="en-IN" sz="1400" dirty="0"/>
                    </a:p>
                  </a:txBody>
                  <a:tcPr/>
                </a:tc>
                <a:tc>
                  <a:txBody>
                    <a:bodyPr/>
                    <a:lstStyle/>
                    <a:p>
                      <a:r>
                        <a:rPr lang="en-IN" sz="1400" b="0" i="0" kern="1200" dirty="0" smtClean="0">
                          <a:solidFill>
                            <a:schemeClr val="dk1"/>
                          </a:solidFill>
                          <a:effectLst/>
                          <a:latin typeface="+mn-lt"/>
                          <a:ea typeface="+mn-ea"/>
                          <a:cs typeface="+mn-cs"/>
                        </a:rPr>
                        <a:t>Shows how many test sets accumulated in an ALM project at specific points during a period of time.</a:t>
                      </a:r>
                      <a:endParaRPr lang="en-IN" sz="1400" dirty="0"/>
                    </a:p>
                  </a:txBody>
                  <a:tcPr/>
                </a:tc>
              </a:tr>
              <a:tr h="409148">
                <a:tc>
                  <a:txBody>
                    <a:bodyPr/>
                    <a:lstStyle/>
                    <a:p>
                      <a:r>
                        <a:rPr lang="en-IN" sz="1400" dirty="0" smtClean="0"/>
                        <a:t>Test Set Summary Graph</a:t>
                      </a:r>
                      <a:endParaRPr lang="en-IN" sz="1400" dirty="0"/>
                    </a:p>
                  </a:txBody>
                  <a:tcPr/>
                </a:tc>
                <a:tc>
                  <a:txBody>
                    <a:bodyPr/>
                    <a:lstStyle/>
                    <a:p>
                      <a:r>
                        <a:rPr lang="en-IN" sz="1400" b="0" i="0" kern="1200" dirty="0" smtClean="0">
                          <a:solidFill>
                            <a:schemeClr val="dk1"/>
                          </a:solidFill>
                          <a:effectLst/>
                          <a:latin typeface="+mn-lt"/>
                          <a:ea typeface="+mn-ea"/>
                          <a:cs typeface="+mn-cs"/>
                        </a:rPr>
                        <a:t>Shows how many tests in</a:t>
                      </a:r>
                      <a:r>
                        <a:rPr lang="en-IN" sz="1400" b="0" i="0" kern="1200" baseline="0" dirty="0" smtClean="0">
                          <a:solidFill>
                            <a:schemeClr val="dk1"/>
                          </a:solidFill>
                          <a:effectLst/>
                          <a:latin typeface="+mn-lt"/>
                          <a:ea typeface="+mn-ea"/>
                          <a:cs typeface="+mn-cs"/>
                        </a:rPr>
                        <a:t> </a:t>
                      </a:r>
                      <a:r>
                        <a:rPr lang="en-IN" sz="1400" b="0" i="0" kern="1200" dirty="0" smtClean="0">
                          <a:solidFill>
                            <a:schemeClr val="dk1"/>
                          </a:solidFill>
                          <a:effectLst/>
                          <a:latin typeface="+mn-lt"/>
                          <a:ea typeface="+mn-ea"/>
                          <a:cs typeface="+mn-cs"/>
                        </a:rPr>
                        <a:t>an ALM project</a:t>
                      </a:r>
                      <a:r>
                        <a:rPr lang="en-IN" sz="1400" b="0" i="0" kern="1200" baseline="0" dirty="0" smtClean="0">
                          <a:solidFill>
                            <a:schemeClr val="dk1"/>
                          </a:solidFill>
                          <a:effectLst/>
                          <a:latin typeface="+mn-lt"/>
                          <a:ea typeface="+mn-ea"/>
                          <a:cs typeface="+mn-cs"/>
                        </a:rPr>
                        <a:t> belong to test sets.</a:t>
                      </a:r>
                      <a:endParaRPr lang="en-IN" sz="1400" dirty="0"/>
                    </a:p>
                  </a:txBody>
                  <a:tcPr/>
                </a:tc>
              </a:tr>
              <a:tr h="409148">
                <a:tc>
                  <a:txBody>
                    <a:bodyPr/>
                    <a:lstStyle/>
                    <a:p>
                      <a:r>
                        <a:rPr lang="en-IN" sz="1400" dirty="0" smtClean="0"/>
                        <a:t>Test Run Summary Graph</a:t>
                      </a:r>
                      <a:endParaRPr lang="en-IN" sz="1400" dirty="0"/>
                    </a:p>
                  </a:txBody>
                  <a:tcPr/>
                </a:tc>
                <a:tc>
                  <a:txBody>
                    <a:bodyPr/>
                    <a:lstStyle/>
                    <a:p>
                      <a:r>
                        <a:rPr lang="en-IN" sz="1400" b="0" i="0" kern="1200" dirty="0" smtClean="0">
                          <a:solidFill>
                            <a:schemeClr val="dk1"/>
                          </a:solidFill>
                          <a:effectLst/>
                          <a:latin typeface="+mn-lt"/>
                          <a:ea typeface="+mn-ea"/>
                          <a:cs typeface="+mn-cs"/>
                        </a:rPr>
                        <a:t>Shows the status of runs in the project, grouped by Tester.</a:t>
                      </a:r>
                      <a:endParaRPr lang="en-IN" sz="1400" dirty="0"/>
                    </a:p>
                  </a:txBody>
                  <a:tcPr/>
                </a:tc>
              </a:tr>
            </a:tbl>
          </a:graphicData>
        </a:graphic>
      </p:graphicFrame>
      <p:sp>
        <p:nvSpPr>
          <p:cNvPr id="10" name="TextBox 9"/>
          <p:cNvSpPr txBox="1"/>
          <p:nvPr>
            <p:custDataLst>
              <p:tags r:id="rId5"/>
            </p:custDataLst>
          </p:nvPr>
        </p:nvSpPr>
        <p:spPr>
          <a:xfrm>
            <a:off x="152400" y="3703320"/>
            <a:ext cx="3048000" cy="338554"/>
          </a:xfrm>
          <a:prstGeom prst="rect">
            <a:avLst/>
          </a:prstGeom>
          <a:noFill/>
        </p:spPr>
        <p:txBody>
          <a:bodyPr wrap="square" rtlCol="0">
            <a:spAutoFit/>
          </a:bodyPr>
          <a:lstStyle/>
          <a:p>
            <a:r>
              <a:rPr lang="en-IN" sz="1600" b="1" dirty="0" smtClean="0"/>
              <a:t>Test Instance/ Run Graphs:</a:t>
            </a:r>
            <a:endParaRPr lang="en-IN" sz="1600" b="1" dirty="0"/>
          </a:p>
        </p:txBody>
      </p:sp>
      <p:sp>
        <p:nvSpPr>
          <p:cNvPr id="11" name="Title 2"/>
          <p:cNvSpPr>
            <a:spLocks noGrp="1"/>
          </p:cNvSpPr>
          <p:nvPr>
            <p:ph type="title"/>
            <p:custDataLst>
              <p:tags r:id="rId6"/>
            </p:custDataLst>
          </p:nvPr>
        </p:nvSpPr>
        <p:spPr>
          <a:xfrm>
            <a:off x="1306830" y="152400"/>
            <a:ext cx="7543800" cy="1066800"/>
          </a:xfrm>
        </p:spPr>
        <p:txBody>
          <a:bodyPr/>
          <a:lstStyle/>
          <a:p>
            <a:r>
              <a:rPr lang="en-IN" dirty="0"/>
              <a:t>Analysis using Graphs – Entity Graph </a:t>
            </a:r>
            <a:r>
              <a:rPr lang="en-IN" dirty="0" smtClean="0"/>
              <a:t>Types (Contd.)</a:t>
            </a:r>
            <a:endParaRPr lang="en-IN" dirty="0"/>
          </a:p>
        </p:txBody>
      </p:sp>
    </p:spTree>
    <p:extLst>
      <p:ext uri="{BB962C8B-B14F-4D97-AF65-F5344CB8AC3E}">
        <p14:creationId xmlns:p14="http://schemas.microsoft.com/office/powerpoint/2010/main" val="2842259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a:xfrm>
            <a:off x="1295400" y="152400"/>
            <a:ext cx="7543800" cy="1066800"/>
          </a:xfrm>
        </p:spPr>
        <p:txBody>
          <a:bodyPr/>
          <a:lstStyle/>
          <a:p>
            <a:r>
              <a:rPr lang="en-IN" dirty="0"/>
              <a:t>Analysis using Graphs – Entity Graph </a:t>
            </a:r>
            <a:r>
              <a:rPr lang="en-IN" dirty="0" smtClean="0"/>
              <a:t>Types (Contd.)</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26</a:t>
            </a:fld>
            <a:endParaRPr lang="en-US" dirty="0"/>
          </a:p>
        </p:txBody>
      </p:sp>
      <p:graphicFrame>
        <p:nvGraphicFramePr>
          <p:cNvPr id="5" name="Content Placeholder 4"/>
          <p:cNvGraphicFramePr>
            <a:graphicFrameLocks/>
          </p:cNvGraphicFramePr>
          <p:nvPr>
            <p:custDataLst>
              <p:tags r:id="rId3"/>
            </p:custDataLst>
            <p:extLst/>
          </p:nvPr>
        </p:nvGraphicFramePr>
        <p:xfrm>
          <a:off x="243204" y="1899920"/>
          <a:ext cx="8607426" cy="2443480"/>
        </p:xfrm>
        <a:graphic>
          <a:graphicData uri="http://schemas.openxmlformats.org/drawingml/2006/table">
            <a:tbl>
              <a:tblPr firstRow="1" bandRow="1">
                <a:tableStyleId>{5C22544A-7EE6-4342-B048-85BDC9FD1C3A}</a:tableStyleId>
              </a:tblPr>
              <a:tblGrid>
                <a:gridCol w="1509396"/>
                <a:gridCol w="7098030"/>
              </a:tblGrid>
              <a:tr h="370840">
                <a:tc>
                  <a:txBody>
                    <a:bodyPr/>
                    <a:lstStyle/>
                    <a:p>
                      <a:pPr algn="ctr"/>
                      <a:r>
                        <a:rPr lang="en-IN" sz="1400" dirty="0" smtClean="0"/>
                        <a:t>Graphs</a:t>
                      </a:r>
                      <a:endParaRPr lang="en-IN" sz="1400" dirty="0"/>
                    </a:p>
                  </a:txBody>
                  <a:tcPr/>
                </a:tc>
                <a:tc>
                  <a:txBody>
                    <a:bodyPr/>
                    <a:lstStyle/>
                    <a:p>
                      <a:pPr algn="ctr"/>
                      <a:r>
                        <a:rPr lang="en-IN" sz="1400" dirty="0" smtClean="0"/>
                        <a:t>Description</a:t>
                      </a:r>
                      <a:endParaRPr lang="en-IN" sz="1400" dirty="0"/>
                    </a:p>
                  </a:txBody>
                  <a:tcPr/>
                </a:tc>
              </a:tr>
              <a:tr h="370840">
                <a:tc>
                  <a:txBody>
                    <a:bodyPr/>
                    <a:lstStyle/>
                    <a:p>
                      <a:r>
                        <a:rPr lang="en-IN" sz="1400" dirty="0" smtClean="0"/>
                        <a:t>Defects Age Graph</a:t>
                      </a:r>
                      <a:endParaRPr lang="en-IN" sz="1400" dirty="0"/>
                    </a:p>
                  </a:txBody>
                  <a:tcPr/>
                </a:tc>
                <a:tc>
                  <a:txBody>
                    <a:bodyPr/>
                    <a:lstStyle/>
                    <a:p>
                      <a:r>
                        <a:rPr lang="en-IN" sz="1400" b="0" i="0" kern="1200" dirty="0" smtClean="0">
                          <a:solidFill>
                            <a:schemeClr val="dk1"/>
                          </a:solidFill>
                          <a:effectLst/>
                          <a:latin typeface="+mn-lt"/>
                          <a:ea typeface="+mn-ea"/>
                          <a:cs typeface="+mn-cs"/>
                        </a:rPr>
                        <a:t>Shows the lifetime of defects in an ALM project. The lifetime of a </a:t>
                      </a:r>
                      <a:r>
                        <a:rPr lang="en-IN" sz="1400" b="0" i="0" u="none" strike="noStrike" kern="1200" dirty="0" smtClean="0">
                          <a:solidFill>
                            <a:schemeClr val="dk1"/>
                          </a:solidFill>
                          <a:effectLst/>
                          <a:latin typeface="+mn-lt"/>
                          <a:ea typeface="+mn-ea"/>
                          <a:cs typeface="+mn-cs"/>
                        </a:rPr>
                        <a:t>defect</a:t>
                      </a:r>
                      <a:r>
                        <a:rPr lang="en-IN" sz="1400" b="0" i="0" kern="1200" dirty="0" smtClean="0">
                          <a:solidFill>
                            <a:schemeClr val="dk1"/>
                          </a:solidFill>
                          <a:effectLst/>
                          <a:latin typeface="+mn-lt"/>
                          <a:ea typeface="+mn-ea"/>
                          <a:cs typeface="+mn-cs"/>
                        </a:rPr>
                        <a:t> begins when it is reported, and ends when it is closed.</a:t>
                      </a:r>
                      <a:endParaRPr lang="en-IN" sz="1400" dirty="0"/>
                    </a:p>
                  </a:txBody>
                  <a:tcPr/>
                </a:tc>
              </a:tr>
              <a:tr h="370840">
                <a:tc>
                  <a:txBody>
                    <a:bodyPr/>
                    <a:lstStyle/>
                    <a:p>
                      <a:r>
                        <a:rPr lang="en-IN" sz="1400" dirty="0" smtClean="0"/>
                        <a:t>Defects Progress Graph</a:t>
                      </a:r>
                      <a:endParaRPr lang="en-IN" sz="1400" dirty="0"/>
                    </a:p>
                  </a:txBody>
                  <a:tcPr/>
                </a:tc>
                <a:tc>
                  <a:txBody>
                    <a:bodyPr/>
                    <a:lstStyle/>
                    <a:p>
                      <a:r>
                        <a:rPr lang="en-IN" sz="1400" b="0" i="0" kern="1200" dirty="0" smtClean="0">
                          <a:solidFill>
                            <a:schemeClr val="dk1"/>
                          </a:solidFill>
                          <a:effectLst/>
                          <a:latin typeface="+mn-lt"/>
                          <a:ea typeface="+mn-ea"/>
                          <a:cs typeface="+mn-cs"/>
                        </a:rPr>
                        <a:t>Shows the accumulation of defects in an ALM project, or the estimated/actual amount of time taken to fix these defects, at specific points during a period of time.</a:t>
                      </a:r>
                      <a:endParaRPr lang="en-IN" sz="1400" dirty="0"/>
                    </a:p>
                  </a:txBody>
                  <a:tcPr/>
                </a:tc>
              </a:tr>
              <a:tr h="370840">
                <a:tc>
                  <a:txBody>
                    <a:bodyPr/>
                    <a:lstStyle/>
                    <a:p>
                      <a:r>
                        <a:rPr lang="en-IN" sz="1400" dirty="0" smtClean="0"/>
                        <a:t>Defects Summary Graph</a:t>
                      </a:r>
                      <a:endParaRPr lang="en-IN" sz="1400" dirty="0"/>
                    </a:p>
                  </a:txBody>
                  <a:tcPr/>
                </a:tc>
                <a:tc>
                  <a:txBody>
                    <a:bodyPr/>
                    <a:lstStyle/>
                    <a:p>
                      <a:r>
                        <a:rPr lang="en-IN" sz="1400" b="0" i="0" kern="1200" dirty="0" smtClean="0">
                          <a:solidFill>
                            <a:schemeClr val="dk1"/>
                          </a:solidFill>
                          <a:effectLst/>
                          <a:latin typeface="+mn-lt"/>
                          <a:ea typeface="+mn-ea"/>
                          <a:cs typeface="+mn-cs"/>
                        </a:rPr>
                        <a:t>Shows a summary of the number of defects in an ALM project, or the estimated/actual amount of time taken to fix these defects.</a:t>
                      </a:r>
                      <a:endParaRPr lang="en-IN" sz="1400" dirty="0"/>
                    </a:p>
                  </a:txBody>
                  <a:tcPr/>
                </a:tc>
              </a:tr>
              <a:tr h="370840">
                <a:tc>
                  <a:txBody>
                    <a:bodyPr/>
                    <a:lstStyle/>
                    <a:p>
                      <a:r>
                        <a:rPr lang="en-IN" sz="1400" dirty="0" smtClean="0"/>
                        <a:t>Defects Trend Graph</a:t>
                      </a:r>
                      <a:endParaRPr lang="en-IN" sz="1400" dirty="0"/>
                    </a:p>
                  </a:txBody>
                  <a:tcPr/>
                </a:tc>
                <a:tc>
                  <a:txBody>
                    <a:bodyPr/>
                    <a:lstStyle/>
                    <a:p>
                      <a:r>
                        <a:rPr lang="en-IN" sz="1400" b="0" i="0" kern="1200" dirty="0" smtClean="0">
                          <a:solidFill>
                            <a:schemeClr val="dk1"/>
                          </a:solidFill>
                          <a:effectLst/>
                          <a:latin typeface="+mn-lt"/>
                          <a:ea typeface="+mn-ea"/>
                          <a:cs typeface="+mn-cs"/>
                        </a:rPr>
                        <a:t>Shows the history of changes to specific defect fields in an ALM project, for each time interval displayed.</a:t>
                      </a:r>
                      <a:endParaRPr lang="en-IN" sz="1400" dirty="0"/>
                    </a:p>
                  </a:txBody>
                  <a:tcPr/>
                </a:tc>
              </a:tr>
            </a:tbl>
          </a:graphicData>
        </a:graphic>
      </p:graphicFrame>
      <p:sp>
        <p:nvSpPr>
          <p:cNvPr id="6" name="TextBox 5"/>
          <p:cNvSpPr txBox="1"/>
          <p:nvPr>
            <p:custDataLst>
              <p:tags r:id="rId4"/>
            </p:custDataLst>
          </p:nvPr>
        </p:nvSpPr>
        <p:spPr>
          <a:xfrm>
            <a:off x="152400" y="1439743"/>
            <a:ext cx="2362200" cy="307777"/>
          </a:xfrm>
          <a:prstGeom prst="rect">
            <a:avLst/>
          </a:prstGeom>
          <a:noFill/>
        </p:spPr>
        <p:txBody>
          <a:bodyPr wrap="square" rtlCol="0">
            <a:spAutoFit/>
          </a:bodyPr>
          <a:lstStyle/>
          <a:p>
            <a:r>
              <a:rPr lang="en-IN" sz="1400" b="1" dirty="0" smtClean="0">
                <a:solidFill>
                  <a:prstClr val="black"/>
                </a:solidFill>
              </a:rPr>
              <a:t>Defects Graphs:</a:t>
            </a:r>
            <a:endParaRPr lang="en-IN" sz="1400" b="1" dirty="0">
              <a:solidFill>
                <a:prstClr val="black"/>
              </a:solidFill>
            </a:endParaRPr>
          </a:p>
        </p:txBody>
      </p:sp>
    </p:spTree>
    <p:extLst>
      <p:ext uri="{BB962C8B-B14F-4D97-AF65-F5344CB8AC3E}">
        <p14:creationId xmlns:p14="http://schemas.microsoft.com/office/powerpoint/2010/main" val="24473059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guru99.com/images/hpalm/071114_1000_AllAboutDas3.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57200" y="1524002"/>
            <a:ext cx="5269230" cy="223692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
            </p:custDataLst>
          </p:nvPr>
        </p:nvSpPr>
        <p:spPr>
          <a:xfrm>
            <a:off x="1295400" y="38100"/>
            <a:ext cx="7837170" cy="1066800"/>
          </a:xfrm>
        </p:spPr>
        <p:txBody>
          <a:bodyPr/>
          <a:lstStyle/>
          <a:p>
            <a:r>
              <a:rPr lang="en-IN" dirty="0" smtClean="0"/>
              <a:t>Analysis using Graphs – Create an Entity Graph</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27</a:t>
            </a:fld>
            <a:endParaRPr lang="en-US" dirty="0"/>
          </a:p>
        </p:txBody>
      </p:sp>
      <p:pic>
        <p:nvPicPr>
          <p:cNvPr id="1030" name="Picture 6" descr="http://cdn.guru99.com/images/hpalm/071114_1000_AllAboutDas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3886200"/>
            <a:ext cx="3967226" cy="192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322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dn.guru99.com/images/hpalm/071114_1000_AllAboutDas5.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81150" y="1447800"/>
            <a:ext cx="5962650" cy="235839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
            </p:custDataLst>
          </p:nvPr>
        </p:nvSpPr>
        <p:spPr>
          <a:xfrm>
            <a:off x="1295400" y="152400"/>
            <a:ext cx="7696200" cy="1066800"/>
          </a:xfrm>
        </p:spPr>
        <p:txBody>
          <a:bodyPr/>
          <a:lstStyle/>
          <a:p>
            <a:r>
              <a:rPr lang="en-IN" dirty="0"/>
              <a:t>Analysis using Graphs – Create </a:t>
            </a:r>
            <a:r>
              <a:rPr lang="en-IN" dirty="0" smtClean="0"/>
              <a:t>an </a:t>
            </a:r>
            <a:r>
              <a:rPr lang="en-IN" dirty="0"/>
              <a:t>Entity </a:t>
            </a:r>
            <a:r>
              <a:rPr lang="en-IN" dirty="0" smtClean="0"/>
              <a:t>Graph (Contd.)</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28</a:t>
            </a:fld>
            <a:endParaRPr lang="en-US" dirty="0"/>
          </a:p>
        </p:txBody>
      </p:sp>
      <p:pic>
        <p:nvPicPr>
          <p:cNvPr id="2052" name="Picture 4" descr="http://cdn.guru99.com/images/hpalm/071114_1000_AllAboutDas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1150" y="3958591"/>
            <a:ext cx="596265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888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cdn.guru99.com/images/hpalm/071114_1000_AllAboutDas7.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447800" y="1676401"/>
            <a:ext cx="5962650" cy="20573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
            </p:custDataLst>
          </p:nvPr>
        </p:nvSpPr>
        <p:spPr>
          <a:xfrm>
            <a:off x="1295400" y="152400"/>
            <a:ext cx="7848600" cy="1066800"/>
          </a:xfrm>
        </p:spPr>
        <p:txBody>
          <a:bodyPr/>
          <a:lstStyle/>
          <a:p>
            <a:r>
              <a:rPr lang="en-IN" dirty="0"/>
              <a:t>Analysis using Graphs – Create </a:t>
            </a:r>
            <a:r>
              <a:rPr lang="en-IN" dirty="0" smtClean="0"/>
              <a:t>an </a:t>
            </a:r>
            <a:r>
              <a:rPr lang="en-IN" dirty="0"/>
              <a:t>Entity </a:t>
            </a:r>
            <a:r>
              <a:rPr lang="en-IN" dirty="0" smtClean="0"/>
              <a:t>Graph (Contd.)</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29</a:t>
            </a:fld>
            <a:endParaRPr lang="en-US" dirty="0"/>
          </a:p>
        </p:txBody>
      </p:sp>
      <p:pic>
        <p:nvPicPr>
          <p:cNvPr id="3076" name="Picture 4" descr="http://cdn.guru99.com/images/hpalm/071114_1000_AllAboutDas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850" y="3962400"/>
            <a:ext cx="59436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744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447800"/>
            <a:ext cx="8606987" cy="4800600"/>
          </a:xfrm>
        </p:spPr>
        <p:txBody>
          <a:bodyPr/>
          <a:lstStyle/>
          <a:p>
            <a:pPr marL="0" indent="0">
              <a:buNone/>
            </a:pPr>
            <a:r>
              <a:rPr lang="en-IN" dirty="0" smtClean="0">
                <a:ea typeface="Verdana" panose="020B0604030504040204" pitchFamily="34" charset="0"/>
                <a:cs typeface="Verdana" panose="020B0604030504040204" pitchFamily="34" charset="0"/>
              </a:rPr>
              <a:t>After </a:t>
            </a:r>
            <a:r>
              <a:rPr lang="en-IN" dirty="0">
                <a:ea typeface="Verdana" panose="020B0604030504040204" pitchFamily="34" charset="0"/>
                <a:cs typeface="Verdana" panose="020B0604030504040204" pitchFamily="34" charset="0"/>
              </a:rPr>
              <a:t>completing this learning component, you will be able to</a:t>
            </a:r>
            <a:r>
              <a:rPr lang="en-IN" dirty="0" smtClean="0">
                <a:ea typeface="Verdana" panose="020B0604030504040204" pitchFamily="34" charset="0"/>
                <a:cs typeface="Verdana" panose="020B0604030504040204" pitchFamily="34" charset="0"/>
              </a:rPr>
              <a:t>:</a:t>
            </a:r>
          </a:p>
          <a:p>
            <a:pPr marL="0" indent="0">
              <a:buNone/>
            </a:pPr>
            <a:endParaRPr lang="en-IN" dirty="0" smtClean="0">
              <a:ea typeface="Verdana" panose="020B0604030504040204" pitchFamily="34" charset="0"/>
              <a:cs typeface="Verdana" panose="020B0604030504040204" pitchFamily="34" charset="0"/>
            </a:endParaRPr>
          </a:p>
          <a:p>
            <a:pPr marL="457200" lvl="1" indent="0">
              <a:buNone/>
            </a:pPr>
            <a:r>
              <a:rPr lang="en-IN" dirty="0" smtClean="0"/>
              <a:t>ALM </a:t>
            </a:r>
            <a:r>
              <a:rPr lang="en-IN" dirty="0"/>
              <a:t>Tool </a:t>
            </a:r>
            <a:r>
              <a:rPr lang="en-IN" dirty="0" smtClean="0"/>
              <a:t>– Overview  </a:t>
            </a:r>
          </a:p>
          <a:p>
            <a:pPr marL="457200" lvl="1" indent="0">
              <a:buNone/>
            </a:pPr>
            <a:r>
              <a:rPr lang="en-IN" dirty="0" smtClean="0"/>
              <a:t>ALM </a:t>
            </a:r>
            <a:r>
              <a:rPr lang="en-IN" dirty="0"/>
              <a:t>supports through all phases of Application Life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Release and Test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Requirement  Management and Test Planning</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Test Execution and Defect </a:t>
            </a:r>
            <a:r>
              <a:rPr lang="en-IN" dirty="0" smtClean="0"/>
              <a:t>Management</a:t>
            </a:r>
          </a:p>
          <a:p>
            <a:pPr marL="457200" lvl="1" indent="0">
              <a:buNone/>
            </a:pPr>
            <a:r>
              <a:rPr lang="en-IN" dirty="0" smtClean="0">
                <a:ea typeface="Verdana" panose="020B0604030504040204" pitchFamily="34" charset="0"/>
                <a:cs typeface="Verdana" panose="020B0604030504040204" pitchFamily="34" charset="0"/>
              </a:rPr>
              <a:t>Explain </a:t>
            </a:r>
            <a:r>
              <a:rPr lang="en-IN" dirty="0">
                <a:ea typeface="Verdana" panose="020B0604030504040204" pitchFamily="34" charset="0"/>
                <a:cs typeface="Verdana" panose="020B0604030504040204" pitchFamily="34" charset="0"/>
              </a:rPr>
              <a:t>the Analysis Overview.</a:t>
            </a:r>
          </a:p>
          <a:p>
            <a:pPr marL="457200" lvl="1" indent="0">
              <a:buNone/>
            </a:pPr>
            <a:r>
              <a:rPr lang="en-IN" dirty="0">
                <a:ea typeface="Verdana" panose="020B0604030504040204" pitchFamily="34" charset="0"/>
                <a:cs typeface="Verdana" panose="020B0604030504040204" pitchFamily="34" charset="0"/>
              </a:rPr>
              <a:t>Define Graphs.</a:t>
            </a:r>
          </a:p>
          <a:p>
            <a:pPr marL="457200" lvl="1" indent="0">
              <a:buNone/>
            </a:pPr>
            <a:r>
              <a:rPr lang="en-IN" dirty="0">
                <a:ea typeface="Verdana" panose="020B0604030504040204" pitchFamily="34" charset="0"/>
                <a:cs typeface="Verdana" panose="020B0604030504040204" pitchFamily="34" charset="0"/>
              </a:rPr>
              <a:t>Explain Excel Reports</a:t>
            </a:r>
            <a:endParaRPr lang="en-US" dirty="0"/>
          </a:p>
          <a:p>
            <a:pPr marL="457200" lvl="1" indent="0">
              <a:buNone/>
            </a:pPr>
            <a:r>
              <a:rPr lang="en-IN" dirty="0"/>
              <a:t>Data Analysis via reporting and Dashboard Feature of ALM</a:t>
            </a:r>
            <a:endParaRPr lang="en-US" dirty="0"/>
          </a:p>
          <a:p>
            <a:pPr marL="457200" lvl="1" indent="0">
              <a:buNone/>
            </a:pPr>
            <a:r>
              <a:rPr lang="en-US" dirty="0" smtClean="0">
                <a:ea typeface="Verdana" panose="020B0604030504040204" pitchFamily="34" charset="0"/>
                <a:cs typeface="Verdana" panose="020B0604030504040204" pitchFamily="34" charset="0"/>
              </a:rPr>
              <a:t>What </a:t>
            </a:r>
            <a:r>
              <a:rPr lang="en-US" dirty="0">
                <a:ea typeface="Verdana" panose="020B0604030504040204" pitchFamily="34" charset="0"/>
                <a:cs typeface="Verdana" panose="020B0604030504040204" pitchFamily="34" charset="0"/>
              </a:rPr>
              <a:t>is HP Sprinter</a:t>
            </a:r>
          </a:p>
          <a:p>
            <a:pPr marL="457200" lvl="1" indent="0">
              <a:buNone/>
            </a:pPr>
            <a:r>
              <a:rPr lang="en-IN" dirty="0">
                <a:ea typeface="Verdana" panose="020B0604030504040204" pitchFamily="34" charset="0"/>
                <a:cs typeface="Verdana" panose="020B0604030504040204" pitchFamily="34" charset="0"/>
              </a:rPr>
              <a:t>	</a:t>
            </a:r>
            <a:r>
              <a:rPr lang="en-US" dirty="0">
                <a:ea typeface="Verdana" panose="020B0604030504040204" pitchFamily="34" charset="0"/>
                <a:cs typeface="Verdana" panose="020B0604030504040204" pitchFamily="34" charset="0"/>
              </a:rPr>
              <a:t>Test Execution</a:t>
            </a:r>
          </a:p>
          <a:p>
            <a:pPr marL="457200" lvl="1" indent="0">
              <a:buNone/>
            </a:pPr>
            <a:r>
              <a:rPr lang="en-US" dirty="0">
                <a:ea typeface="Verdana" panose="020B0604030504040204" pitchFamily="34" charset="0"/>
                <a:cs typeface="Verdana" panose="020B0604030504040204" pitchFamily="34" charset="0"/>
              </a:rPr>
              <a:t>	Screen Annotation &amp; Tools</a:t>
            </a:r>
          </a:p>
          <a:p>
            <a:pPr marL="457200" lvl="1" indent="0">
              <a:buNone/>
            </a:pPr>
            <a:r>
              <a:rPr lang="en-US" dirty="0">
                <a:ea typeface="Verdana" panose="020B0604030504040204" pitchFamily="34" charset="0"/>
                <a:cs typeface="Verdana" panose="020B0604030504040204" pitchFamily="34" charset="0"/>
              </a:rPr>
              <a:t>	Defect logging from </a:t>
            </a:r>
            <a:r>
              <a:rPr lang="en-US" dirty="0" smtClean="0">
                <a:ea typeface="Verdana" panose="020B0604030504040204" pitchFamily="34" charset="0"/>
                <a:cs typeface="Verdana" panose="020B0604030504040204" pitchFamily="34" charset="0"/>
              </a:rPr>
              <a:t>Sprinter</a:t>
            </a:r>
          </a:p>
          <a:p>
            <a:pPr marL="457200" lvl="1" indent="0">
              <a:buNone/>
            </a:pPr>
            <a:r>
              <a:rPr lang="en-US" dirty="0">
                <a:ea typeface="Verdana" panose="020B0604030504040204" pitchFamily="34" charset="0"/>
                <a:cs typeface="Verdana" panose="020B0604030504040204" pitchFamily="34" charset="0"/>
              </a:rPr>
              <a:t>	Power Mode Features</a:t>
            </a:r>
          </a:p>
          <a:p>
            <a:pPr marL="457200" lvl="1" indent="0">
              <a:buNone/>
            </a:pPr>
            <a:endParaRPr lang="en-IN" dirty="0" smtClean="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endParaRPr lang="en-IN" dirty="0"/>
          </a:p>
        </p:txBody>
      </p:sp>
      <p:sp>
        <p:nvSpPr>
          <p:cNvPr id="3" name="Title 2"/>
          <p:cNvSpPr>
            <a:spLocks noGrp="1"/>
          </p:cNvSpPr>
          <p:nvPr>
            <p:ph type="title"/>
            <p:custDataLst>
              <p:tags r:id="rId2"/>
            </p:custDataLst>
          </p:nvPr>
        </p:nvSpPr>
        <p:spPr>
          <a:xfrm>
            <a:off x="1295400" y="76200"/>
            <a:ext cx="7848600" cy="1143000"/>
          </a:xfrm>
        </p:spPr>
        <p:txBody>
          <a:bodyPr/>
          <a:lstStyle/>
          <a:p>
            <a:r>
              <a:rPr lang="en-IN" dirty="0" smtClean="0"/>
              <a:t>Learning Objective</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3</a:t>
            </a:fld>
            <a:endParaRPr lang="en-US" dirty="0"/>
          </a:p>
        </p:txBody>
      </p:sp>
      <p:sp>
        <p:nvSpPr>
          <p:cNvPr id="16" name="Oval 15"/>
          <p:cNvSpPr/>
          <p:nvPr>
            <p:custDataLst>
              <p:tags r:id="rId4"/>
            </p:custDataLst>
          </p:nvPr>
        </p:nvSpPr>
        <p:spPr>
          <a:xfrm>
            <a:off x="482958" y="3614483"/>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7" name="Oval 16"/>
          <p:cNvSpPr/>
          <p:nvPr>
            <p:custDataLst>
              <p:tags r:id="rId5"/>
            </p:custDataLst>
          </p:nvPr>
        </p:nvSpPr>
        <p:spPr>
          <a:xfrm>
            <a:off x="482958" y="3906404"/>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8" name="Oval 17"/>
          <p:cNvSpPr/>
          <p:nvPr>
            <p:custDataLst>
              <p:tags r:id="rId6"/>
            </p:custDataLst>
          </p:nvPr>
        </p:nvSpPr>
        <p:spPr>
          <a:xfrm>
            <a:off x="482958" y="4198325"/>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3" name="Oval 12"/>
          <p:cNvSpPr/>
          <p:nvPr>
            <p:custDataLst>
              <p:tags r:id="rId7"/>
            </p:custDataLst>
          </p:nvPr>
        </p:nvSpPr>
        <p:spPr>
          <a:xfrm>
            <a:off x="491358" y="449024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2" name="Title 2"/>
          <p:cNvSpPr txBox="1">
            <a:spLocks/>
          </p:cNvSpPr>
          <p:nvPr>
            <p:custDataLst>
              <p:tags r:id="rId8"/>
            </p:custDataLst>
          </p:nvPr>
        </p:nvSpPr>
        <p:spPr>
          <a:xfrm>
            <a:off x="1295400" y="76200"/>
            <a:ext cx="7848600" cy="1143000"/>
          </a:xfrm>
          <a:prstGeom prst="rect">
            <a:avLst/>
          </a:prstGeom>
          <a:noFill/>
          <a:ln w="25400" cap="flat" cmpd="sng" algn="ctr">
            <a:noFill/>
            <a:prstDash val="solid"/>
          </a:ln>
          <a:effectLst/>
        </p:spPr>
        <p:txBody>
          <a:bodyPr anchor="ctr"/>
          <a:lstStyle>
            <a:lvl1pPr algn="l" rtl="0" eaLnBrk="1" fontAlgn="base" hangingPunct="1">
              <a:spcBef>
                <a:spcPct val="0"/>
              </a:spcBef>
              <a:spcAft>
                <a:spcPct val="0"/>
              </a:spcAft>
              <a:defRPr lang="en-GB" sz="3200" kern="1200">
                <a:solidFill>
                  <a:schemeClr val="tx1"/>
                </a:solidFill>
                <a:latin typeface="+mj-lt"/>
                <a:ea typeface="+mn-ea"/>
                <a:cs typeface="+mn-cs"/>
              </a:defRPr>
            </a:lvl1pPr>
            <a:lvl2pPr algn="l" rtl="0" eaLnBrk="1" fontAlgn="base" hangingPunct="1">
              <a:spcBef>
                <a:spcPct val="0"/>
              </a:spcBef>
              <a:spcAft>
                <a:spcPct val="0"/>
              </a:spcAft>
              <a:defRPr sz="3600">
                <a:solidFill>
                  <a:schemeClr val="lt1"/>
                </a:solidFill>
                <a:latin typeface="+mn-lt"/>
                <a:ea typeface="+mn-ea"/>
                <a:cs typeface="+mn-cs"/>
              </a:defRPr>
            </a:lvl2pPr>
            <a:lvl3pPr algn="l" rtl="0" eaLnBrk="1" fontAlgn="base" hangingPunct="1">
              <a:spcBef>
                <a:spcPct val="0"/>
              </a:spcBef>
              <a:spcAft>
                <a:spcPct val="0"/>
              </a:spcAft>
              <a:defRPr sz="3600">
                <a:solidFill>
                  <a:schemeClr val="lt1"/>
                </a:solidFill>
                <a:latin typeface="+mn-lt"/>
                <a:ea typeface="+mn-ea"/>
                <a:cs typeface="+mn-cs"/>
              </a:defRPr>
            </a:lvl3pPr>
            <a:lvl4pPr algn="l" rtl="0" eaLnBrk="1" fontAlgn="base" hangingPunct="1">
              <a:spcBef>
                <a:spcPct val="0"/>
              </a:spcBef>
              <a:spcAft>
                <a:spcPct val="0"/>
              </a:spcAft>
              <a:defRPr sz="3600">
                <a:solidFill>
                  <a:schemeClr val="lt1"/>
                </a:solidFill>
                <a:latin typeface="+mn-lt"/>
                <a:ea typeface="+mn-ea"/>
                <a:cs typeface="+mn-cs"/>
              </a:defRPr>
            </a:lvl4pPr>
            <a:lvl5pPr algn="l" rtl="0" eaLnBrk="1" fontAlgn="base" hangingPunct="1">
              <a:spcBef>
                <a:spcPct val="0"/>
              </a:spcBef>
              <a:spcAft>
                <a:spcPct val="0"/>
              </a:spcAft>
              <a:defRPr sz="3600">
                <a:solidFill>
                  <a:schemeClr val="lt1"/>
                </a:solidFill>
                <a:latin typeface="+mn-lt"/>
                <a:ea typeface="+mn-ea"/>
                <a:cs typeface="+mn-cs"/>
              </a:defRPr>
            </a:lvl5pPr>
            <a:lvl6pPr marL="457200" algn="l" rtl="0" eaLnBrk="1" fontAlgn="base" hangingPunct="1">
              <a:spcBef>
                <a:spcPct val="0"/>
              </a:spcBef>
              <a:spcAft>
                <a:spcPct val="0"/>
              </a:spcAft>
              <a:defRPr sz="3600">
                <a:solidFill>
                  <a:schemeClr val="lt1"/>
                </a:solidFill>
                <a:latin typeface="+mn-lt"/>
                <a:ea typeface="+mn-ea"/>
                <a:cs typeface="+mn-cs"/>
              </a:defRPr>
            </a:lvl6pPr>
            <a:lvl7pPr marL="914400" algn="l" rtl="0" eaLnBrk="1" fontAlgn="base" hangingPunct="1">
              <a:spcBef>
                <a:spcPct val="0"/>
              </a:spcBef>
              <a:spcAft>
                <a:spcPct val="0"/>
              </a:spcAft>
              <a:defRPr sz="3600">
                <a:solidFill>
                  <a:schemeClr val="lt1"/>
                </a:solidFill>
                <a:latin typeface="+mn-lt"/>
                <a:ea typeface="+mn-ea"/>
                <a:cs typeface="+mn-cs"/>
              </a:defRPr>
            </a:lvl7pPr>
            <a:lvl8pPr marL="1371600" algn="l" rtl="0" eaLnBrk="1" fontAlgn="base" hangingPunct="1">
              <a:spcBef>
                <a:spcPct val="0"/>
              </a:spcBef>
              <a:spcAft>
                <a:spcPct val="0"/>
              </a:spcAft>
              <a:defRPr sz="3600">
                <a:solidFill>
                  <a:schemeClr val="lt1"/>
                </a:solidFill>
                <a:latin typeface="+mn-lt"/>
                <a:ea typeface="+mn-ea"/>
                <a:cs typeface="+mn-cs"/>
              </a:defRPr>
            </a:lvl8pPr>
            <a:lvl9pPr marL="1828800" algn="l" rtl="0" eaLnBrk="1" fontAlgn="base" hangingPunct="1">
              <a:spcBef>
                <a:spcPct val="0"/>
              </a:spcBef>
              <a:spcAft>
                <a:spcPct val="0"/>
              </a:spcAft>
              <a:defRPr sz="3600">
                <a:solidFill>
                  <a:schemeClr val="lt1"/>
                </a:solidFill>
                <a:latin typeface="+mn-lt"/>
                <a:ea typeface="+mn-ea"/>
                <a:cs typeface="+mn-cs"/>
              </a:defRPr>
            </a:lvl9pPr>
          </a:lstStyle>
          <a:p>
            <a:r>
              <a:rPr lang="en-IN" dirty="0" smtClean="0"/>
              <a:t>Learning Objectives</a:t>
            </a:r>
            <a:endParaRPr lang="en-IN" dirty="0"/>
          </a:p>
        </p:txBody>
      </p:sp>
      <p:sp>
        <p:nvSpPr>
          <p:cNvPr id="14" name="Oval 13"/>
          <p:cNvSpPr/>
          <p:nvPr>
            <p:custDataLst>
              <p:tags r:id="rId9"/>
            </p:custDataLst>
          </p:nvPr>
        </p:nvSpPr>
        <p:spPr>
          <a:xfrm>
            <a:off x="5735982" y="5509735"/>
            <a:ext cx="1584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9" name="Oval 18"/>
          <p:cNvSpPr/>
          <p:nvPr>
            <p:custDataLst>
              <p:tags r:id="rId10"/>
            </p:custDataLst>
          </p:nvPr>
        </p:nvSpPr>
        <p:spPr>
          <a:xfrm>
            <a:off x="5750382" y="5746735"/>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1" name="Oval 20"/>
          <p:cNvSpPr/>
          <p:nvPr>
            <p:custDataLst>
              <p:tags r:id="rId11"/>
            </p:custDataLst>
          </p:nvPr>
        </p:nvSpPr>
        <p:spPr>
          <a:xfrm>
            <a:off x="5750382" y="5975335"/>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2" name="Rectangle 21"/>
          <p:cNvSpPr/>
          <p:nvPr>
            <p:custDataLst>
              <p:tags r:id="rId12"/>
            </p:custDataLst>
          </p:nvPr>
        </p:nvSpPr>
        <p:spPr>
          <a:xfrm>
            <a:off x="6199182" y="5433535"/>
            <a:ext cx="2640018" cy="738664"/>
          </a:xfrm>
          <a:prstGeom prst="rect">
            <a:avLst/>
          </a:prstGeom>
        </p:spPr>
        <p:txBody>
          <a:bodyPr wrap="none">
            <a:spAutoFit/>
          </a:bodyPr>
          <a:lstStyle/>
          <a:p>
            <a:r>
              <a:rPr lang="en-US" sz="1400" dirty="0"/>
              <a:t>Indicates the topic in </a:t>
            </a:r>
            <a:r>
              <a:rPr lang="en-US" sz="1400" dirty="0" smtClean="0"/>
              <a:t>discussion</a:t>
            </a:r>
          </a:p>
          <a:p>
            <a:r>
              <a:rPr lang="en-US" sz="1400" dirty="0"/>
              <a:t>Indicates the topics to be </a:t>
            </a:r>
            <a:r>
              <a:rPr lang="en-US" sz="1400" dirty="0" smtClean="0"/>
              <a:t>covered</a:t>
            </a:r>
          </a:p>
          <a:p>
            <a:r>
              <a:rPr lang="en-US" sz="1400" dirty="0"/>
              <a:t>Indicates the topics </a:t>
            </a:r>
            <a:r>
              <a:rPr lang="en-US" sz="1400" dirty="0" smtClean="0"/>
              <a:t>covered</a:t>
            </a:r>
            <a:endParaRPr lang="en-US" sz="1400" dirty="0"/>
          </a:p>
        </p:txBody>
      </p:sp>
      <p:sp>
        <p:nvSpPr>
          <p:cNvPr id="23" name="Oval 22"/>
          <p:cNvSpPr/>
          <p:nvPr>
            <p:custDataLst>
              <p:tags r:id="rId13"/>
            </p:custDataLst>
          </p:nvPr>
        </p:nvSpPr>
        <p:spPr>
          <a:xfrm>
            <a:off x="489210" y="4758557"/>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5" name="Oval 24"/>
          <p:cNvSpPr/>
          <p:nvPr>
            <p:custDataLst>
              <p:tags r:id="rId14"/>
            </p:custDataLst>
          </p:nvPr>
        </p:nvSpPr>
        <p:spPr>
          <a:xfrm>
            <a:off x="505362" y="2451534"/>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4" name="Oval 23"/>
          <p:cNvSpPr/>
          <p:nvPr>
            <p:custDataLst>
              <p:tags r:id="rId15"/>
            </p:custDataLst>
          </p:nvPr>
        </p:nvSpPr>
        <p:spPr>
          <a:xfrm>
            <a:off x="513230" y="209320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6120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cdn.guru99.com/images/hpalm/071114_1000_AllAboutDas9.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04800" y="1905000"/>
            <a:ext cx="4038600" cy="37338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
            </p:custDataLst>
          </p:nvPr>
        </p:nvSpPr>
        <p:spPr>
          <a:xfrm>
            <a:off x="1295400" y="76200"/>
            <a:ext cx="7543800" cy="1066800"/>
          </a:xfrm>
        </p:spPr>
        <p:txBody>
          <a:bodyPr/>
          <a:lstStyle/>
          <a:p>
            <a:r>
              <a:rPr lang="en-IN" dirty="0"/>
              <a:t>Analysis using Graphs – Create </a:t>
            </a:r>
            <a:r>
              <a:rPr lang="en-IN" dirty="0" smtClean="0"/>
              <a:t>an </a:t>
            </a:r>
            <a:r>
              <a:rPr lang="en-IN" dirty="0"/>
              <a:t>Entity </a:t>
            </a:r>
            <a:r>
              <a:rPr lang="en-IN" dirty="0" smtClean="0"/>
              <a:t>Graph (Contd.)</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30</a:t>
            </a:fld>
            <a:endParaRPr lang="en-US" dirty="0"/>
          </a:p>
        </p:txBody>
      </p:sp>
      <p:pic>
        <p:nvPicPr>
          <p:cNvPr id="6" name="Picture 2" descr="http://cdn.guru99.com/images/hpalm/071114_1000_AllAboutDas1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931670"/>
            <a:ext cx="44958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2124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cdn.guru99.com/images/hpalm/071114_1000_AllAboutDas11.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428750" y="1981200"/>
            <a:ext cx="596265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
            </p:custDataLst>
          </p:nvPr>
        </p:nvSpPr>
        <p:spPr>
          <a:xfrm>
            <a:off x="1295400" y="76200"/>
            <a:ext cx="7543800" cy="1066800"/>
          </a:xfrm>
        </p:spPr>
        <p:txBody>
          <a:bodyPr/>
          <a:lstStyle/>
          <a:p>
            <a:r>
              <a:rPr lang="en-IN" dirty="0"/>
              <a:t>Analysis using Graphs – Create </a:t>
            </a:r>
            <a:r>
              <a:rPr lang="en-IN" dirty="0" smtClean="0"/>
              <a:t>an </a:t>
            </a:r>
            <a:r>
              <a:rPr lang="en-IN" dirty="0"/>
              <a:t>Entity </a:t>
            </a:r>
            <a:r>
              <a:rPr lang="en-IN" dirty="0" smtClean="0"/>
              <a:t>Graph (Contd.)</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31</a:t>
            </a:fld>
            <a:endParaRPr lang="en-US" dirty="0"/>
          </a:p>
        </p:txBody>
      </p:sp>
    </p:spTree>
    <p:extLst>
      <p:ext uri="{BB962C8B-B14F-4D97-AF65-F5344CB8AC3E}">
        <p14:creationId xmlns:p14="http://schemas.microsoft.com/office/powerpoint/2010/main" val="24555356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593740"/>
            <a:ext cx="8606987" cy="4519665"/>
          </a:xfrm>
        </p:spPr>
        <p:txBody>
          <a:bodyPr/>
          <a:lstStyle/>
          <a:p>
            <a:pPr>
              <a:buFont typeface="Wingdings" pitchFamily="2" charset="2"/>
              <a:buChar char="Ø"/>
            </a:pPr>
            <a:r>
              <a:rPr lang="en-IN" dirty="0" smtClean="0"/>
              <a:t>You </a:t>
            </a:r>
            <a:r>
              <a:rPr lang="en-IN" dirty="0"/>
              <a:t>can allow ALM users or others to view read-only versions of graphs outside ALM. Each time</a:t>
            </a:r>
          </a:p>
          <a:p>
            <a:pPr>
              <a:buFont typeface="Wingdings" pitchFamily="2" charset="2"/>
              <a:buChar char="Ø"/>
            </a:pPr>
            <a:r>
              <a:rPr lang="en-IN" dirty="0"/>
              <a:t>you access the graph outside ALM, it displays the most up-to-date information</a:t>
            </a:r>
            <a:endParaRPr lang="en-IN" dirty="0" smtClean="0"/>
          </a:p>
          <a:p>
            <a:pPr>
              <a:buFont typeface="Wingdings" pitchFamily="2" charset="2"/>
              <a:buChar char="Ø"/>
            </a:pPr>
            <a:r>
              <a:rPr lang="en-IN" dirty="0" smtClean="0"/>
              <a:t>You </a:t>
            </a:r>
            <a:r>
              <a:rPr lang="en-IN" dirty="0"/>
              <a:t>can share a graph or a project for view outside ALM Client</a:t>
            </a:r>
          </a:p>
          <a:p>
            <a:endParaRPr lang="en-IN" dirty="0" smtClean="0"/>
          </a:p>
          <a:p>
            <a:endParaRPr lang="en-IN" dirty="0" smtClean="0"/>
          </a:p>
        </p:txBody>
      </p:sp>
      <p:sp>
        <p:nvSpPr>
          <p:cNvPr id="3" name="Title 2"/>
          <p:cNvSpPr>
            <a:spLocks noGrp="1"/>
          </p:cNvSpPr>
          <p:nvPr>
            <p:ph type="title"/>
            <p:custDataLst>
              <p:tags r:id="rId2"/>
            </p:custDataLst>
          </p:nvPr>
        </p:nvSpPr>
        <p:spPr>
          <a:xfrm>
            <a:off x="1295400" y="76200"/>
            <a:ext cx="7543800" cy="1066800"/>
          </a:xfrm>
        </p:spPr>
        <p:txBody>
          <a:bodyPr/>
          <a:lstStyle/>
          <a:p>
            <a:r>
              <a:rPr lang="en-IN" dirty="0" smtClean="0"/>
              <a:t>Share a Graph or a Project Report for view outside ALM</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32</a:t>
            </a:fld>
            <a:endParaRPr lang="en-US" dirty="0"/>
          </a:p>
        </p:txBody>
      </p:sp>
      <p:pic>
        <p:nvPicPr>
          <p:cNvPr id="5" name="Picture 4"/>
          <p:cNvPicPr>
            <a:picLocks noChangeAspect="1"/>
          </p:cNvPicPr>
          <p:nvPr/>
        </p:nvPicPr>
        <p:blipFill>
          <a:blip r:embed="rId6"/>
          <a:stretch>
            <a:fillRect/>
          </a:stretch>
        </p:blipFill>
        <p:spPr>
          <a:xfrm>
            <a:off x="1767840" y="2590800"/>
            <a:ext cx="5394960" cy="3474876"/>
          </a:xfrm>
          <a:prstGeom prst="rect">
            <a:avLst/>
          </a:prstGeom>
        </p:spPr>
      </p:pic>
    </p:spTree>
    <p:extLst>
      <p:ext uri="{BB962C8B-B14F-4D97-AF65-F5344CB8AC3E}">
        <p14:creationId xmlns:p14="http://schemas.microsoft.com/office/powerpoint/2010/main" val="2953776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524000"/>
            <a:ext cx="8606987" cy="4589405"/>
          </a:xfrm>
        </p:spPr>
        <p:txBody>
          <a:bodyPr/>
          <a:lstStyle/>
          <a:p>
            <a:pPr marL="0" indent="0">
              <a:buNone/>
            </a:pPr>
            <a:r>
              <a:rPr lang="en-IN" b="1" dirty="0" smtClean="0"/>
              <a:t>Business View Graph</a:t>
            </a:r>
            <a:r>
              <a:rPr lang="en-IN" b="1" dirty="0" smtClean="0"/>
              <a:t>:</a:t>
            </a:r>
          </a:p>
          <a:p>
            <a:pPr marL="0" indent="0">
              <a:buNone/>
            </a:pPr>
            <a:endParaRPr lang="en-IN" b="1" dirty="0" smtClean="0"/>
          </a:p>
          <a:p>
            <a:r>
              <a:rPr lang="en-IN" sz="1400" dirty="0" smtClean="0"/>
              <a:t>A </a:t>
            </a:r>
            <a:r>
              <a:rPr lang="en-IN" sz="1400" dirty="0"/>
              <a:t>business view graph involves only those project entity fields that represent information which is useful from a business perspective.</a:t>
            </a:r>
          </a:p>
          <a:p>
            <a:r>
              <a:rPr lang="en-IN" sz="1400" dirty="0"/>
              <a:t>Business views can either be based on single entities such as Requirement or Defects, or it can be based on more complex relationships between entities such as Defects with Linked Requirements/defects with linked tests.</a:t>
            </a:r>
          </a:p>
          <a:p>
            <a:r>
              <a:rPr lang="en-IN" sz="1400" dirty="0"/>
              <a:t>Though on a high level, both business view graph and entity graph look at the same, at this juncture let us understand basic different between entity graph and business view graph</a:t>
            </a:r>
            <a:r>
              <a:rPr lang="en-IN" sz="1400" dirty="0" smtClean="0"/>
              <a:t>.</a:t>
            </a:r>
          </a:p>
          <a:p>
            <a:endParaRPr lang="en-IN" sz="1400" dirty="0"/>
          </a:p>
          <a:p>
            <a:endParaRPr lang="en-IN" sz="1400" dirty="0"/>
          </a:p>
          <a:p>
            <a:endParaRPr lang="en-IN" dirty="0"/>
          </a:p>
        </p:txBody>
      </p:sp>
      <p:sp>
        <p:nvSpPr>
          <p:cNvPr id="3" name="Title 2"/>
          <p:cNvSpPr>
            <a:spLocks noGrp="1"/>
          </p:cNvSpPr>
          <p:nvPr>
            <p:ph type="title"/>
            <p:custDataLst>
              <p:tags r:id="rId2"/>
            </p:custDataLst>
          </p:nvPr>
        </p:nvSpPr>
        <p:spPr>
          <a:xfrm>
            <a:off x="1295400" y="76200"/>
            <a:ext cx="7848600" cy="1066800"/>
          </a:xfrm>
        </p:spPr>
        <p:txBody>
          <a:bodyPr/>
          <a:lstStyle/>
          <a:p>
            <a:r>
              <a:rPr lang="en-IN" dirty="0"/>
              <a:t>Analysis using Graphs – </a:t>
            </a:r>
            <a:r>
              <a:rPr lang="en-IN" dirty="0" smtClean="0"/>
              <a:t>Business View Graph</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33</a:t>
            </a:fld>
            <a:endParaRPr lang="en-US" dirty="0"/>
          </a:p>
        </p:txBody>
      </p:sp>
      <p:graphicFrame>
        <p:nvGraphicFramePr>
          <p:cNvPr id="5" name="Table 4"/>
          <p:cNvGraphicFramePr>
            <a:graphicFrameLocks noGrp="1"/>
          </p:cNvGraphicFramePr>
          <p:nvPr>
            <p:custDataLst>
              <p:tags r:id="rId4"/>
            </p:custDataLst>
            <p:extLst>
              <p:ext uri="{D42A27DB-BD31-4B8C-83A1-F6EECF244321}">
                <p14:modId xmlns:p14="http://schemas.microsoft.com/office/powerpoint/2010/main" val="3111713899"/>
              </p:ext>
            </p:extLst>
          </p:nvPr>
        </p:nvGraphicFramePr>
        <p:xfrm>
          <a:off x="762000" y="4033520"/>
          <a:ext cx="8077200" cy="1757680"/>
        </p:xfrm>
        <a:graphic>
          <a:graphicData uri="http://schemas.openxmlformats.org/drawingml/2006/table">
            <a:tbl>
              <a:tblPr firstRow="1" bandRow="1">
                <a:tableStyleId>{5C22544A-7EE6-4342-B048-85BDC9FD1C3A}</a:tableStyleId>
              </a:tblPr>
              <a:tblGrid>
                <a:gridCol w="4117788"/>
                <a:gridCol w="3959412"/>
              </a:tblGrid>
              <a:tr h="508000">
                <a:tc>
                  <a:txBody>
                    <a:bodyPr/>
                    <a:lstStyle/>
                    <a:p>
                      <a:pPr algn="ctr"/>
                      <a:r>
                        <a:rPr lang="en-IN" sz="1400" dirty="0" smtClean="0"/>
                        <a:t>Entity Graph</a:t>
                      </a:r>
                      <a:endParaRPr lang="en-IN" sz="1400" dirty="0"/>
                    </a:p>
                  </a:txBody>
                  <a:tcPr/>
                </a:tc>
                <a:tc>
                  <a:txBody>
                    <a:bodyPr/>
                    <a:lstStyle/>
                    <a:p>
                      <a:pPr algn="ctr"/>
                      <a:r>
                        <a:rPr lang="en-IN" sz="1400" dirty="0" smtClean="0"/>
                        <a:t>Business View Graph</a:t>
                      </a:r>
                      <a:endParaRPr lang="en-IN" sz="1400" dirty="0"/>
                    </a:p>
                  </a:txBody>
                  <a:tcPr/>
                </a:tc>
              </a:tr>
              <a:tr h="508000">
                <a:tc>
                  <a:txBody>
                    <a:bodyPr/>
                    <a:lstStyle/>
                    <a:p>
                      <a:r>
                        <a:rPr lang="en-IN" sz="1400" dirty="0" smtClean="0"/>
                        <a:t>This graph is strictly associated</a:t>
                      </a:r>
                      <a:r>
                        <a:rPr lang="en-IN" sz="1400" baseline="0" dirty="0" smtClean="0"/>
                        <a:t> with only one type of entity (Requirement / Test / Defect) in ALM</a:t>
                      </a:r>
                      <a:endParaRPr lang="en-IN" sz="1400" dirty="0"/>
                    </a:p>
                  </a:txBody>
                  <a:tcPr/>
                </a:tc>
                <a:tc>
                  <a:txBody>
                    <a:bodyPr/>
                    <a:lstStyle/>
                    <a:p>
                      <a:r>
                        <a:rPr lang="en-IN" sz="1400" dirty="0" smtClean="0"/>
                        <a:t>This graph</a:t>
                      </a:r>
                      <a:r>
                        <a:rPr lang="en-IN" sz="1400" baseline="0" dirty="0" smtClean="0"/>
                        <a:t> is either based on single entity or based on relationship between defects and requirement or defects and tests.</a:t>
                      </a:r>
                      <a:endParaRPr lang="en-IN" sz="1400" dirty="0"/>
                    </a:p>
                  </a:txBody>
                  <a:tcPr/>
                </a:tc>
              </a:tr>
              <a:tr h="508000">
                <a:tc>
                  <a:txBody>
                    <a:bodyPr/>
                    <a:lstStyle/>
                    <a:p>
                      <a:r>
                        <a:rPr lang="en-IN" sz="1400" dirty="0" smtClean="0"/>
                        <a:t>The fields involved</a:t>
                      </a:r>
                      <a:r>
                        <a:rPr lang="en-IN" sz="1400" baseline="0" dirty="0" smtClean="0"/>
                        <a:t> are those that are contained with in that specific entity</a:t>
                      </a:r>
                      <a:endParaRPr lang="en-IN" sz="1400" dirty="0"/>
                    </a:p>
                  </a:txBody>
                  <a:tcPr/>
                </a:tc>
                <a:tc>
                  <a:txBody>
                    <a:bodyPr/>
                    <a:lstStyle/>
                    <a:p>
                      <a:r>
                        <a:rPr lang="en-IN" sz="1400" dirty="0" smtClean="0"/>
                        <a:t>The fields involved are those that represent useful</a:t>
                      </a:r>
                      <a:r>
                        <a:rPr lang="en-IN" sz="1400" baseline="0" dirty="0" smtClean="0"/>
                        <a:t> information from a business perspective</a:t>
                      </a:r>
                      <a:endParaRPr lang="en-IN" sz="1400" dirty="0"/>
                    </a:p>
                  </a:txBody>
                  <a:tcPr/>
                </a:tc>
              </a:tr>
            </a:tbl>
          </a:graphicData>
        </a:graphic>
      </p:graphicFrame>
    </p:spTree>
    <p:extLst>
      <p:ext uri="{BB962C8B-B14F-4D97-AF65-F5344CB8AC3E}">
        <p14:creationId xmlns:p14="http://schemas.microsoft.com/office/powerpoint/2010/main" val="2684304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dn.guru99.com/images/hpalm/071114_1000_AllAboutDas12.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303520" y="1600200"/>
            <a:ext cx="3840480" cy="214494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
            </p:custDataLst>
          </p:nvPr>
        </p:nvSpPr>
        <p:spPr>
          <a:xfrm>
            <a:off x="1295400" y="38100"/>
            <a:ext cx="7543800" cy="1066800"/>
          </a:xfrm>
        </p:spPr>
        <p:txBody>
          <a:bodyPr/>
          <a:lstStyle/>
          <a:p>
            <a:r>
              <a:rPr lang="en-IN" dirty="0"/>
              <a:t>Analysis using Graphs – Create a </a:t>
            </a:r>
            <a:r>
              <a:rPr lang="en-IN" dirty="0" smtClean="0"/>
              <a:t>Business View Graph</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34</a:t>
            </a:fld>
            <a:endParaRPr lang="en-US" dirty="0"/>
          </a:p>
        </p:txBody>
      </p:sp>
      <p:pic>
        <p:nvPicPr>
          <p:cNvPr id="5126" name="Picture 6" descr="http://cdn.guru99.com/images/hpalm/071114_1000_AllAboutDas1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734" y="1600200"/>
            <a:ext cx="5105400" cy="355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9487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cdn.guru99.com/images/hpalm/071114_1000_AllAboutDas14.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604010" y="1600200"/>
            <a:ext cx="5634990"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
            </p:custDataLst>
          </p:nvPr>
        </p:nvSpPr>
        <p:spPr>
          <a:xfrm>
            <a:off x="1295400" y="76200"/>
            <a:ext cx="7848600" cy="1066800"/>
          </a:xfrm>
        </p:spPr>
        <p:txBody>
          <a:bodyPr/>
          <a:lstStyle/>
          <a:p>
            <a:r>
              <a:rPr lang="en-IN" dirty="0"/>
              <a:t>Analysis using Graphs – Create a Business View </a:t>
            </a:r>
            <a:r>
              <a:rPr lang="en-IN" dirty="0" smtClean="0"/>
              <a:t>Graph (Contd.)</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35</a:t>
            </a:fld>
            <a:endParaRPr lang="en-US" dirty="0"/>
          </a:p>
        </p:txBody>
      </p:sp>
      <p:pic>
        <p:nvPicPr>
          <p:cNvPr id="7172" name="Picture 4" descr="http://cdn.guru99.com/images/hpalm/071114_1000_AllAboutDas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4010" y="3733800"/>
            <a:ext cx="563499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9851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cdn.guru99.com/images/hpalm/071114_1000_AllAboutDas16.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600200" y="1592262"/>
            <a:ext cx="5943600"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
            </p:custDataLst>
          </p:nvPr>
        </p:nvSpPr>
        <p:spPr>
          <a:xfrm>
            <a:off x="1295400" y="76200"/>
            <a:ext cx="7543800" cy="1066800"/>
          </a:xfrm>
        </p:spPr>
        <p:txBody>
          <a:bodyPr/>
          <a:lstStyle/>
          <a:p>
            <a:r>
              <a:rPr lang="en-IN" dirty="0"/>
              <a:t>Analysis using Graphs – Create a Business View </a:t>
            </a:r>
            <a:r>
              <a:rPr lang="en-IN" dirty="0" smtClean="0"/>
              <a:t>Graph (Contd.)</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36</a:t>
            </a:fld>
            <a:endParaRPr lang="en-US" dirty="0"/>
          </a:p>
        </p:txBody>
      </p:sp>
      <p:pic>
        <p:nvPicPr>
          <p:cNvPr id="8196" name="Picture 4" descr="http://cdn.guru99.com/images/hpalm/071114_1000_AllAboutDas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1150" y="3725862"/>
            <a:ext cx="5962650" cy="214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9387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cdn.guru99.com/images/hpalm/071114_1000_AllAboutDas18.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81000" y="1676400"/>
            <a:ext cx="4724400" cy="37338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
            </p:custDataLst>
          </p:nvPr>
        </p:nvSpPr>
        <p:spPr>
          <a:xfrm>
            <a:off x="1295400" y="76200"/>
            <a:ext cx="7848600" cy="1066800"/>
          </a:xfrm>
        </p:spPr>
        <p:txBody>
          <a:bodyPr/>
          <a:lstStyle/>
          <a:p>
            <a:r>
              <a:rPr lang="en-IN" dirty="0"/>
              <a:t>Analysis using Graphs – Create a Business View </a:t>
            </a:r>
            <a:r>
              <a:rPr lang="en-IN" dirty="0" smtClean="0"/>
              <a:t>Graph (Contd.)</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37</a:t>
            </a:fld>
            <a:endParaRPr lang="en-US" dirty="0"/>
          </a:p>
        </p:txBody>
      </p:sp>
      <p:pic>
        <p:nvPicPr>
          <p:cNvPr id="9220" name="Picture 4" descr="http://cdn.guru99.com/images/hpalm/071114_1000_AllAboutDas1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676400"/>
            <a:ext cx="363474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2692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cdn.guru99.com/images/hpalm/071114_1000_AllAboutDas20.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81150" y="2152650"/>
            <a:ext cx="5962650" cy="31813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
            </p:custDataLst>
          </p:nvPr>
        </p:nvSpPr>
        <p:spPr>
          <a:xfrm>
            <a:off x="1295400" y="76200"/>
            <a:ext cx="7543800" cy="1066800"/>
          </a:xfrm>
        </p:spPr>
        <p:txBody>
          <a:bodyPr/>
          <a:lstStyle/>
          <a:p>
            <a:r>
              <a:rPr lang="en-IN" dirty="0"/>
              <a:t>Analysis using Graphs – Create a Business View </a:t>
            </a:r>
            <a:r>
              <a:rPr lang="en-IN" dirty="0" smtClean="0"/>
              <a:t>Graph (Contd.)</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38</a:t>
            </a:fld>
            <a:endParaRPr lang="en-US" dirty="0"/>
          </a:p>
        </p:txBody>
      </p:sp>
    </p:spTree>
    <p:extLst>
      <p:ext uri="{BB962C8B-B14F-4D97-AF65-F5344CB8AC3E}">
        <p14:creationId xmlns:p14="http://schemas.microsoft.com/office/powerpoint/2010/main" val="36649659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cdn.guru99.com/images/hpalm/071114_1000_AllAboutDas21.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85800" y="1428751"/>
            <a:ext cx="3705225" cy="193357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
            </p:custDataLst>
          </p:nvPr>
        </p:nvSpPr>
        <p:spPr>
          <a:xfrm>
            <a:off x="1295400" y="76200"/>
            <a:ext cx="7848600" cy="1066800"/>
          </a:xfrm>
        </p:spPr>
        <p:txBody>
          <a:bodyPr/>
          <a:lstStyle/>
          <a:p>
            <a:r>
              <a:rPr lang="en-IN" dirty="0" smtClean="0"/>
              <a:t>Analysis using Graphs – Another Approach to Create an Entity Graph </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39</a:t>
            </a:fld>
            <a:endParaRPr lang="en-US" dirty="0"/>
          </a:p>
        </p:txBody>
      </p:sp>
      <p:pic>
        <p:nvPicPr>
          <p:cNvPr id="11270" name="Picture 6" descr="http://cdn.guru99.com/images/hpalm/071114_1000_AllAboutDas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5689" y="1400175"/>
            <a:ext cx="274320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cdn.guru99.com/images/hpalm/071114_1000_AllAboutDas2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1150" y="3559967"/>
            <a:ext cx="5962650" cy="238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9433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371601"/>
            <a:ext cx="8606987" cy="4800600"/>
          </a:xfrm>
        </p:spPr>
        <p:txBody>
          <a:bodyPr/>
          <a:lstStyle/>
          <a:p>
            <a:pPr marL="0" indent="0">
              <a:buNone/>
            </a:pPr>
            <a:r>
              <a:rPr lang="en-IN" dirty="0">
                <a:ea typeface="Verdana" panose="020B0604030504040204" pitchFamily="34" charset="0"/>
                <a:cs typeface="Verdana" panose="020B0604030504040204" pitchFamily="34" charset="0"/>
              </a:rPr>
              <a:t>After completing this learning component, you will be able to</a:t>
            </a:r>
            <a:r>
              <a:rPr lang="en-IN" dirty="0" smtClean="0">
                <a:ea typeface="Verdana" panose="020B0604030504040204" pitchFamily="34" charset="0"/>
                <a:cs typeface="Verdana" panose="020B0604030504040204" pitchFamily="34" charset="0"/>
              </a:rPr>
              <a:t>:</a:t>
            </a:r>
          </a:p>
          <a:p>
            <a:pPr marL="0" indent="0">
              <a:buNone/>
            </a:pPr>
            <a:endParaRPr lang="en-IN" dirty="0">
              <a:ea typeface="Verdana" panose="020B0604030504040204" pitchFamily="34" charset="0"/>
              <a:cs typeface="Verdana" panose="020B0604030504040204" pitchFamily="34" charset="0"/>
            </a:endParaRPr>
          </a:p>
          <a:p>
            <a:pPr marL="457200" lvl="1" indent="0">
              <a:buNone/>
            </a:pPr>
            <a:r>
              <a:rPr lang="en-IN" dirty="0" smtClean="0"/>
              <a:t>ALM </a:t>
            </a:r>
            <a:r>
              <a:rPr lang="en-IN" dirty="0"/>
              <a:t>Tool </a:t>
            </a:r>
            <a:r>
              <a:rPr lang="en-IN" dirty="0" smtClean="0"/>
              <a:t>– Overview  </a:t>
            </a:r>
          </a:p>
          <a:p>
            <a:pPr marL="457200" lvl="1" indent="0">
              <a:buNone/>
            </a:pPr>
            <a:r>
              <a:rPr lang="en-IN" dirty="0" smtClean="0"/>
              <a:t>ALM </a:t>
            </a:r>
            <a:r>
              <a:rPr lang="en-IN" dirty="0"/>
              <a:t>supports through all phases of Application Life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Release and Test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Requirement  Management and Test Planning</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Test Execution and Defect </a:t>
            </a:r>
            <a:r>
              <a:rPr lang="en-IN" dirty="0" smtClean="0"/>
              <a:t>Management</a:t>
            </a:r>
          </a:p>
          <a:p>
            <a:pPr marL="457200" lvl="1" indent="0">
              <a:buNone/>
            </a:pPr>
            <a:r>
              <a:rPr lang="en-IN" dirty="0" smtClean="0">
                <a:ea typeface="Verdana" panose="020B0604030504040204" pitchFamily="34" charset="0"/>
                <a:cs typeface="Verdana" panose="020B0604030504040204" pitchFamily="34" charset="0"/>
              </a:rPr>
              <a:t>Explain </a:t>
            </a:r>
            <a:r>
              <a:rPr lang="en-IN" dirty="0">
                <a:ea typeface="Verdana" panose="020B0604030504040204" pitchFamily="34" charset="0"/>
                <a:cs typeface="Verdana" panose="020B0604030504040204" pitchFamily="34" charset="0"/>
              </a:rPr>
              <a:t>the Analysis Overview.</a:t>
            </a:r>
          </a:p>
          <a:p>
            <a:pPr marL="457200" lvl="1" indent="0">
              <a:buNone/>
            </a:pPr>
            <a:r>
              <a:rPr lang="en-IN" dirty="0">
                <a:ea typeface="Verdana" panose="020B0604030504040204" pitchFamily="34" charset="0"/>
                <a:cs typeface="Verdana" panose="020B0604030504040204" pitchFamily="34" charset="0"/>
              </a:rPr>
              <a:t>Define Graphs.</a:t>
            </a:r>
          </a:p>
          <a:p>
            <a:pPr marL="457200" lvl="1" indent="0">
              <a:buNone/>
            </a:pPr>
            <a:r>
              <a:rPr lang="en-IN" dirty="0">
                <a:ea typeface="Verdana" panose="020B0604030504040204" pitchFamily="34" charset="0"/>
                <a:cs typeface="Verdana" panose="020B0604030504040204" pitchFamily="34" charset="0"/>
              </a:rPr>
              <a:t>Explain Excel Reports</a:t>
            </a:r>
            <a:endParaRPr lang="en-US" dirty="0"/>
          </a:p>
          <a:p>
            <a:pPr marL="457200" lvl="1" indent="0">
              <a:buNone/>
            </a:pPr>
            <a:r>
              <a:rPr lang="en-IN" dirty="0"/>
              <a:t>Data Analysis via reporting and Dashboard Feature of ALM</a:t>
            </a:r>
            <a:endParaRPr lang="en-US" dirty="0"/>
          </a:p>
          <a:p>
            <a:pPr marL="457200" lvl="1" indent="0">
              <a:buNone/>
            </a:pPr>
            <a:r>
              <a:rPr lang="en-US" dirty="0" smtClean="0">
                <a:ea typeface="Verdana" panose="020B0604030504040204" pitchFamily="34" charset="0"/>
                <a:cs typeface="Verdana" panose="020B0604030504040204" pitchFamily="34" charset="0"/>
              </a:rPr>
              <a:t>What </a:t>
            </a:r>
            <a:r>
              <a:rPr lang="en-US" dirty="0">
                <a:ea typeface="Verdana" panose="020B0604030504040204" pitchFamily="34" charset="0"/>
                <a:cs typeface="Verdana" panose="020B0604030504040204" pitchFamily="34" charset="0"/>
              </a:rPr>
              <a:t>is HP Sprinter</a:t>
            </a:r>
          </a:p>
          <a:p>
            <a:pPr marL="457200" lvl="1" indent="0">
              <a:buNone/>
            </a:pPr>
            <a:r>
              <a:rPr lang="en-IN" dirty="0">
                <a:ea typeface="Verdana" panose="020B0604030504040204" pitchFamily="34" charset="0"/>
                <a:cs typeface="Verdana" panose="020B0604030504040204" pitchFamily="34" charset="0"/>
              </a:rPr>
              <a:t>	</a:t>
            </a:r>
            <a:r>
              <a:rPr lang="en-US" dirty="0">
                <a:ea typeface="Verdana" panose="020B0604030504040204" pitchFamily="34" charset="0"/>
                <a:cs typeface="Verdana" panose="020B0604030504040204" pitchFamily="34" charset="0"/>
              </a:rPr>
              <a:t>Test Execution</a:t>
            </a:r>
          </a:p>
          <a:p>
            <a:pPr marL="457200" lvl="1" indent="0">
              <a:buNone/>
            </a:pPr>
            <a:r>
              <a:rPr lang="en-US" dirty="0">
                <a:ea typeface="Verdana" panose="020B0604030504040204" pitchFamily="34" charset="0"/>
                <a:cs typeface="Verdana" panose="020B0604030504040204" pitchFamily="34" charset="0"/>
              </a:rPr>
              <a:t>	Screen Annotation &amp; Tools</a:t>
            </a:r>
          </a:p>
          <a:p>
            <a:pPr marL="457200" lvl="1" indent="0">
              <a:buNone/>
            </a:pPr>
            <a:r>
              <a:rPr lang="en-US" dirty="0">
                <a:ea typeface="Verdana" panose="020B0604030504040204" pitchFamily="34" charset="0"/>
                <a:cs typeface="Verdana" panose="020B0604030504040204" pitchFamily="34" charset="0"/>
              </a:rPr>
              <a:t>	Defect logging from </a:t>
            </a:r>
            <a:r>
              <a:rPr lang="en-US" dirty="0" smtClean="0">
                <a:ea typeface="Verdana" panose="020B0604030504040204" pitchFamily="34" charset="0"/>
                <a:cs typeface="Verdana" panose="020B0604030504040204" pitchFamily="34" charset="0"/>
              </a:rPr>
              <a:t>Sprinter</a:t>
            </a:r>
          </a:p>
          <a:p>
            <a:pPr marL="457200" lvl="1" indent="0">
              <a:buNone/>
            </a:pPr>
            <a:r>
              <a:rPr lang="en-US" dirty="0">
                <a:ea typeface="Verdana" panose="020B0604030504040204" pitchFamily="34" charset="0"/>
                <a:cs typeface="Verdana" panose="020B0604030504040204" pitchFamily="34" charset="0"/>
              </a:rPr>
              <a:t>	Power Mode Features</a:t>
            </a:r>
          </a:p>
          <a:p>
            <a:pPr marL="457200" lvl="1" indent="0">
              <a:buNone/>
            </a:pPr>
            <a:endParaRPr lang="en-IN" dirty="0" smtClean="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endParaRPr lang="en-IN" dirty="0"/>
          </a:p>
        </p:txBody>
      </p:sp>
      <p:sp>
        <p:nvSpPr>
          <p:cNvPr id="3" name="Title 2"/>
          <p:cNvSpPr>
            <a:spLocks noGrp="1"/>
          </p:cNvSpPr>
          <p:nvPr>
            <p:ph type="title"/>
            <p:custDataLst>
              <p:tags r:id="rId2"/>
            </p:custDataLst>
          </p:nvPr>
        </p:nvSpPr>
        <p:spPr>
          <a:xfrm>
            <a:off x="1295400" y="76200"/>
            <a:ext cx="7848600" cy="1143000"/>
          </a:xfrm>
        </p:spPr>
        <p:txBody>
          <a:bodyPr/>
          <a:lstStyle/>
          <a:p>
            <a:r>
              <a:rPr lang="en-IN" dirty="0" smtClean="0"/>
              <a:t>Learning Objective</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4</a:t>
            </a:fld>
            <a:endParaRPr lang="en-US" dirty="0"/>
          </a:p>
        </p:txBody>
      </p:sp>
      <p:sp>
        <p:nvSpPr>
          <p:cNvPr id="16" name="Oval 15"/>
          <p:cNvSpPr/>
          <p:nvPr>
            <p:custDataLst>
              <p:tags r:id="rId4"/>
            </p:custDataLst>
          </p:nvPr>
        </p:nvSpPr>
        <p:spPr>
          <a:xfrm>
            <a:off x="482958" y="3538284"/>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7" name="Oval 16"/>
          <p:cNvSpPr/>
          <p:nvPr>
            <p:custDataLst>
              <p:tags r:id="rId5"/>
            </p:custDataLst>
          </p:nvPr>
        </p:nvSpPr>
        <p:spPr>
          <a:xfrm>
            <a:off x="482958" y="3830205"/>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8" name="Oval 17"/>
          <p:cNvSpPr/>
          <p:nvPr>
            <p:custDataLst>
              <p:tags r:id="rId6"/>
            </p:custDataLst>
          </p:nvPr>
        </p:nvSpPr>
        <p:spPr>
          <a:xfrm>
            <a:off x="482958" y="412212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3" name="Oval 12"/>
          <p:cNvSpPr/>
          <p:nvPr>
            <p:custDataLst>
              <p:tags r:id="rId7"/>
            </p:custDataLst>
          </p:nvPr>
        </p:nvSpPr>
        <p:spPr>
          <a:xfrm>
            <a:off x="491358" y="4414047"/>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0" name="Oval 19"/>
          <p:cNvSpPr/>
          <p:nvPr>
            <p:custDataLst>
              <p:tags r:id="rId8"/>
            </p:custDataLst>
          </p:nvPr>
        </p:nvSpPr>
        <p:spPr>
          <a:xfrm>
            <a:off x="505362" y="2030672"/>
            <a:ext cx="1440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2" name="Title 2"/>
          <p:cNvSpPr txBox="1">
            <a:spLocks/>
          </p:cNvSpPr>
          <p:nvPr>
            <p:custDataLst>
              <p:tags r:id="rId9"/>
            </p:custDataLst>
          </p:nvPr>
        </p:nvSpPr>
        <p:spPr>
          <a:xfrm>
            <a:off x="1295400" y="76200"/>
            <a:ext cx="7848600" cy="1143000"/>
          </a:xfrm>
          <a:prstGeom prst="rect">
            <a:avLst/>
          </a:prstGeom>
          <a:noFill/>
          <a:ln w="25400" cap="flat" cmpd="sng" algn="ctr">
            <a:noFill/>
            <a:prstDash val="solid"/>
          </a:ln>
          <a:effectLst/>
        </p:spPr>
        <p:txBody>
          <a:bodyPr anchor="ctr"/>
          <a:lstStyle>
            <a:lvl1pPr algn="l" rtl="0" eaLnBrk="1" fontAlgn="base" hangingPunct="1">
              <a:spcBef>
                <a:spcPct val="0"/>
              </a:spcBef>
              <a:spcAft>
                <a:spcPct val="0"/>
              </a:spcAft>
              <a:defRPr lang="en-GB" sz="3200" kern="1200">
                <a:solidFill>
                  <a:schemeClr val="tx1"/>
                </a:solidFill>
                <a:latin typeface="+mj-lt"/>
                <a:ea typeface="+mn-ea"/>
                <a:cs typeface="+mn-cs"/>
              </a:defRPr>
            </a:lvl1pPr>
            <a:lvl2pPr algn="l" rtl="0" eaLnBrk="1" fontAlgn="base" hangingPunct="1">
              <a:spcBef>
                <a:spcPct val="0"/>
              </a:spcBef>
              <a:spcAft>
                <a:spcPct val="0"/>
              </a:spcAft>
              <a:defRPr sz="3600">
                <a:solidFill>
                  <a:schemeClr val="lt1"/>
                </a:solidFill>
                <a:latin typeface="+mn-lt"/>
                <a:ea typeface="+mn-ea"/>
                <a:cs typeface="+mn-cs"/>
              </a:defRPr>
            </a:lvl2pPr>
            <a:lvl3pPr algn="l" rtl="0" eaLnBrk="1" fontAlgn="base" hangingPunct="1">
              <a:spcBef>
                <a:spcPct val="0"/>
              </a:spcBef>
              <a:spcAft>
                <a:spcPct val="0"/>
              </a:spcAft>
              <a:defRPr sz="3600">
                <a:solidFill>
                  <a:schemeClr val="lt1"/>
                </a:solidFill>
                <a:latin typeface="+mn-lt"/>
                <a:ea typeface="+mn-ea"/>
                <a:cs typeface="+mn-cs"/>
              </a:defRPr>
            </a:lvl3pPr>
            <a:lvl4pPr algn="l" rtl="0" eaLnBrk="1" fontAlgn="base" hangingPunct="1">
              <a:spcBef>
                <a:spcPct val="0"/>
              </a:spcBef>
              <a:spcAft>
                <a:spcPct val="0"/>
              </a:spcAft>
              <a:defRPr sz="3600">
                <a:solidFill>
                  <a:schemeClr val="lt1"/>
                </a:solidFill>
                <a:latin typeface="+mn-lt"/>
                <a:ea typeface="+mn-ea"/>
                <a:cs typeface="+mn-cs"/>
              </a:defRPr>
            </a:lvl4pPr>
            <a:lvl5pPr algn="l" rtl="0" eaLnBrk="1" fontAlgn="base" hangingPunct="1">
              <a:spcBef>
                <a:spcPct val="0"/>
              </a:spcBef>
              <a:spcAft>
                <a:spcPct val="0"/>
              </a:spcAft>
              <a:defRPr sz="3600">
                <a:solidFill>
                  <a:schemeClr val="lt1"/>
                </a:solidFill>
                <a:latin typeface="+mn-lt"/>
                <a:ea typeface="+mn-ea"/>
                <a:cs typeface="+mn-cs"/>
              </a:defRPr>
            </a:lvl5pPr>
            <a:lvl6pPr marL="457200" algn="l" rtl="0" eaLnBrk="1" fontAlgn="base" hangingPunct="1">
              <a:spcBef>
                <a:spcPct val="0"/>
              </a:spcBef>
              <a:spcAft>
                <a:spcPct val="0"/>
              </a:spcAft>
              <a:defRPr sz="3600">
                <a:solidFill>
                  <a:schemeClr val="lt1"/>
                </a:solidFill>
                <a:latin typeface="+mn-lt"/>
                <a:ea typeface="+mn-ea"/>
                <a:cs typeface="+mn-cs"/>
              </a:defRPr>
            </a:lvl6pPr>
            <a:lvl7pPr marL="914400" algn="l" rtl="0" eaLnBrk="1" fontAlgn="base" hangingPunct="1">
              <a:spcBef>
                <a:spcPct val="0"/>
              </a:spcBef>
              <a:spcAft>
                <a:spcPct val="0"/>
              </a:spcAft>
              <a:defRPr sz="3600">
                <a:solidFill>
                  <a:schemeClr val="lt1"/>
                </a:solidFill>
                <a:latin typeface="+mn-lt"/>
                <a:ea typeface="+mn-ea"/>
                <a:cs typeface="+mn-cs"/>
              </a:defRPr>
            </a:lvl7pPr>
            <a:lvl8pPr marL="1371600" algn="l" rtl="0" eaLnBrk="1" fontAlgn="base" hangingPunct="1">
              <a:spcBef>
                <a:spcPct val="0"/>
              </a:spcBef>
              <a:spcAft>
                <a:spcPct val="0"/>
              </a:spcAft>
              <a:defRPr sz="3600">
                <a:solidFill>
                  <a:schemeClr val="lt1"/>
                </a:solidFill>
                <a:latin typeface="+mn-lt"/>
                <a:ea typeface="+mn-ea"/>
                <a:cs typeface="+mn-cs"/>
              </a:defRPr>
            </a:lvl8pPr>
            <a:lvl9pPr marL="1828800" algn="l" rtl="0" eaLnBrk="1" fontAlgn="base" hangingPunct="1">
              <a:spcBef>
                <a:spcPct val="0"/>
              </a:spcBef>
              <a:spcAft>
                <a:spcPct val="0"/>
              </a:spcAft>
              <a:defRPr sz="3600">
                <a:solidFill>
                  <a:schemeClr val="lt1"/>
                </a:solidFill>
                <a:latin typeface="+mn-lt"/>
                <a:ea typeface="+mn-ea"/>
                <a:cs typeface="+mn-cs"/>
              </a:defRPr>
            </a:lvl9pPr>
          </a:lstStyle>
          <a:p>
            <a:r>
              <a:rPr lang="en-IN" dirty="0" smtClean="0"/>
              <a:t>Learning Objectives</a:t>
            </a:r>
            <a:endParaRPr lang="en-IN" dirty="0"/>
          </a:p>
        </p:txBody>
      </p:sp>
      <p:sp>
        <p:nvSpPr>
          <p:cNvPr id="14" name="Oval 13"/>
          <p:cNvSpPr/>
          <p:nvPr>
            <p:custDataLst>
              <p:tags r:id="rId10"/>
            </p:custDataLst>
          </p:nvPr>
        </p:nvSpPr>
        <p:spPr>
          <a:xfrm>
            <a:off x="5735982" y="5433536"/>
            <a:ext cx="1584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9" name="Oval 18"/>
          <p:cNvSpPr/>
          <p:nvPr>
            <p:custDataLst>
              <p:tags r:id="rId11"/>
            </p:custDataLst>
          </p:nvPr>
        </p:nvSpPr>
        <p:spPr>
          <a:xfrm>
            <a:off x="5750382" y="567053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1" name="Oval 20"/>
          <p:cNvSpPr/>
          <p:nvPr>
            <p:custDataLst>
              <p:tags r:id="rId12"/>
            </p:custDataLst>
          </p:nvPr>
        </p:nvSpPr>
        <p:spPr>
          <a:xfrm>
            <a:off x="5750382" y="5899136"/>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2" name="Rectangle 21"/>
          <p:cNvSpPr/>
          <p:nvPr>
            <p:custDataLst>
              <p:tags r:id="rId13"/>
            </p:custDataLst>
          </p:nvPr>
        </p:nvSpPr>
        <p:spPr>
          <a:xfrm>
            <a:off x="6199182" y="5357336"/>
            <a:ext cx="2640018" cy="738664"/>
          </a:xfrm>
          <a:prstGeom prst="rect">
            <a:avLst/>
          </a:prstGeom>
        </p:spPr>
        <p:txBody>
          <a:bodyPr wrap="none">
            <a:spAutoFit/>
          </a:bodyPr>
          <a:lstStyle/>
          <a:p>
            <a:r>
              <a:rPr lang="en-US" sz="1400" dirty="0"/>
              <a:t>Indicates the topic in </a:t>
            </a:r>
            <a:r>
              <a:rPr lang="en-US" sz="1400" dirty="0" smtClean="0"/>
              <a:t>discussion</a:t>
            </a:r>
          </a:p>
          <a:p>
            <a:r>
              <a:rPr lang="en-US" sz="1400" dirty="0"/>
              <a:t>Indicates the topics to be </a:t>
            </a:r>
            <a:r>
              <a:rPr lang="en-US" sz="1400" dirty="0" smtClean="0"/>
              <a:t>covered</a:t>
            </a:r>
          </a:p>
          <a:p>
            <a:r>
              <a:rPr lang="en-US" sz="1400" dirty="0"/>
              <a:t>Indicates the topics </a:t>
            </a:r>
            <a:r>
              <a:rPr lang="en-US" sz="1400" dirty="0" smtClean="0"/>
              <a:t>covered</a:t>
            </a:r>
            <a:endParaRPr lang="en-US" sz="1400" dirty="0"/>
          </a:p>
        </p:txBody>
      </p:sp>
      <p:sp>
        <p:nvSpPr>
          <p:cNvPr id="23" name="Oval 22"/>
          <p:cNvSpPr/>
          <p:nvPr>
            <p:custDataLst>
              <p:tags r:id="rId14"/>
            </p:custDataLst>
          </p:nvPr>
        </p:nvSpPr>
        <p:spPr>
          <a:xfrm>
            <a:off x="489210" y="4682358"/>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5" name="Oval 24"/>
          <p:cNvSpPr/>
          <p:nvPr>
            <p:custDataLst>
              <p:tags r:id="rId15"/>
            </p:custDataLst>
          </p:nvPr>
        </p:nvSpPr>
        <p:spPr>
          <a:xfrm>
            <a:off x="505362" y="2375335"/>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6837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a:xfrm>
            <a:off x="1295400" y="76200"/>
            <a:ext cx="7848600" cy="1066800"/>
          </a:xfrm>
        </p:spPr>
        <p:txBody>
          <a:bodyPr/>
          <a:lstStyle/>
          <a:p>
            <a:r>
              <a:rPr lang="en-IN" dirty="0"/>
              <a:t>Analysis using Graphs – Another </a:t>
            </a:r>
            <a:r>
              <a:rPr lang="en-IN" dirty="0" smtClean="0"/>
              <a:t>Approach </a:t>
            </a:r>
            <a:r>
              <a:rPr lang="en-IN" dirty="0"/>
              <a:t>to </a:t>
            </a:r>
            <a:r>
              <a:rPr lang="en-IN" dirty="0" smtClean="0"/>
              <a:t>Create </a:t>
            </a:r>
            <a:r>
              <a:rPr lang="en-IN" dirty="0"/>
              <a:t>an Entity Graph </a:t>
            </a:r>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40</a:t>
            </a:fld>
            <a:endParaRPr lang="en-US" dirty="0"/>
          </a:p>
        </p:txBody>
      </p:sp>
      <p:pic>
        <p:nvPicPr>
          <p:cNvPr id="12290" name="Picture 2" descr="http://cdn.guru99.com/images/hpalm/071114_1000_AllAboutDas2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3550" y="2000250"/>
            <a:ext cx="59626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5091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371601"/>
            <a:ext cx="8606987" cy="4800600"/>
          </a:xfrm>
        </p:spPr>
        <p:txBody>
          <a:bodyPr/>
          <a:lstStyle/>
          <a:p>
            <a:pPr marL="0" indent="0">
              <a:buNone/>
            </a:pPr>
            <a:r>
              <a:rPr lang="en-IN" dirty="0">
                <a:ea typeface="Verdana" panose="020B0604030504040204" pitchFamily="34" charset="0"/>
                <a:cs typeface="Verdana" panose="020B0604030504040204" pitchFamily="34" charset="0"/>
              </a:rPr>
              <a:t>After completing this learning component, you will be able to</a:t>
            </a:r>
            <a:r>
              <a:rPr lang="en-IN" dirty="0" smtClean="0">
                <a:ea typeface="Verdana" panose="020B0604030504040204" pitchFamily="34" charset="0"/>
                <a:cs typeface="Verdana" panose="020B0604030504040204" pitchFamily="34" charset="0"/>
              </a:rPr>
              <a:t>:</a:t>
            </a:r>
          </a:p>
          <a:p>
            <a:pPr marL="0" indent="0">
              <a:buNone/>
            </a:pPr>
            <a:endParaRPr lang="en-IN" dirty="0">
              <a:ea typeface="Verdana" panose="020B0604030504040204" pitchFamily="34" charset="0"/>
              <a:cs typeface="Verdana" panose="020B0604030504040204" pitchFamily="34" charset="0"/>
            </a:endParaRPr>
          </a:p>
          <a:p>
            <a:pPr marL="457200" lvl="1" indent="0">
              <a:buNone/>
            </a:pPr>
            <a:r>
              <a:rPr lang="en-IN" dirty="0" smtClean="0"/>
              <a:t>ALM </a:t>
            </a:r>
            <a:r>
              <a:rPr lang="en-IN" dirty="0"/>
              <a:t>Tool </a:t>
            </a:r>
            <a:r>
              <a:rPr lang="en-IN" dirty="0" smtClean="0"/>
              <a:t>– Overview  </a:t>
            </a:r>
          </a:p>
          <a:p>
            <a:pPr marL="457200" lvl="1" indent="0">
              <a:buNone/>
            </a:pPr>
            <a:r>
              <a:rPr lang="en-IN" dirty="0" smtClean="0"/>
              <a:t>ALM </a:t>
            </a:r>
            <a:r>
              <a:rPr lang="en-IN" dirty="0"/>
              <a:t>supports through all phases of Application Life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Release and Test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Requirement  Management and Test Planning</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Test Execution and Defect </a:t>
            </a:r>
            <a:r>
              <a:rPr lang="en-IN" dirty="0" smtClean="0"/>
              <a:t>Management</a:t>
            </a:r>
          </a:p>
          <a:p>
            <a:pPr marL="457200" lvl="1" indent="0">
              <a:buNone/>
            </a:pPr>
            <a:r>
              <a:rPr lang="en-IN" dirty="0" smtClean="0">
                <a:ea typeface="Verdana" panose="020B0604030504040204" pitchFamily="34" charset="0"/>
                <a:cs typeface="Verdana" panose="020B0604030504040204" pitchFamily="34" charset="0"/>
              </a:rPr>
              <a:t>Explain </a:t>
            </a:r>
            <a:r>
              <a:rPr lang="en-IN" dirty="0">
                <a:ea typeface="Verdana" panose="020B0604030504040204" pitchFamily="34" charset="0"/>
                <a:cs typeface="Verdana" panose="020B0604030504040204" pitchFamily="34" charset="0"/>
              </a:rPr>
              <a:t>the Analysis </a:t>
            </a:r>
            <a:r>
              <a:rPr lang="en-IN" dirty="0" smtClean="0">
                <a:ea typeface="Verdana" panose="020B0604030504040204" pitchFamily="34" charset="0"/>
                <a:cs typeface="Verdana" panose="020B0604030504040204" pitchFamily="34" charset="0"/>
              </a:rPr>
              <a:t>Overview</a:t>
            </a:r>
            <a:endParaRPr lang="en-IN" dirty="0">
              <a:ea typeface="Verdana" panose="020B0604030504040204" pitchFamily="34" charset="0"/>
              <a:cs typeface="Verdana" panose="020B0604030504040204" pitchFamily="34" charset="0"/>
            </a:endParaRPr>
          </a:p>
          <a:p>
            <a:pPr marL="457200" lvl="1" indent="0">
              <a:buNone/>
            </a:pPr>
            <a:r>
              <a:rPr lang="en-IN" dirty="0" smtClean="0">
                <a:ea typeface="Verdana" panose="020B0604030504040204" pitchFamily="34" charset="0"/>
                <a:cs typeface="Verdana" panose="020B0604030504040204" pitchFamily="34" charset="0"/>
              </a:rPr>
              <a:t>Define Graphs Analysis</a:t>
            </a:r>
            <a:endParaRPr lang="en-IN" dirty="0">
              <a:ea typeface="Verdana" panose="020B0604030504040204" pitchFamily="34" charset="0"/>
              <a:cs typeface="Verdana" panose="020B0604030504040204" pitchFamily="34" charset="0"/>
            </a:endParaRPr>
          </a:p>
          <a:p>
            <a:pPr marL="457200" lvl="1" indent="0">
              <a:buNone/>
            </a:pPr>
            <a:r>
              <a:rPr lang="en-IN" dirty="0">
                <a:ea typeface="Verdana" panose="020B0604030504040204" pitchFamily="34" charset="0"/>
                <a:cs typeface="Verdana" panose="020B0604030504040204" pitchFamily="34" charset="0"/>
              </a:rPr>
              <a:t>Explain Excel Reports</a:t>
            </a:r>
            <a:endParaRPr lang="en-US" dirty="0"/>
          </a:p>
          <a:p>
            <a:pPr marL="457200" lvl="1" indent="0">
              <a:buNone/>
            </a:pPr>
            <a:r>
              <a:rPr lang="en-IN" dirty="0"/>
              <a:t>Data Analysis via reporting and Dashboard Feature of ALM</a:t>
            </a:r>
            <a:endParaRPr lang="en-US" dirty="0"/>
          </a:p>
          <a:p>
            <a:pPr marL="457200" lvl="1" indent="0">
              <a:buNone/>
            </a:pPr>
            <a:r>
              <a:rPr lang="en-US" dirty="0" smtClean="0">
                <a:ea typeface="Verdana" panose="020B0604030504040204" pitchFamily="34" charset="0"/>
                <a:cs typeface="Verdana" panose="020B0604030504040204" pitchFamily="34" charset="0"/>
              </a:rPr>
              <a:t>What </a:t>
            </a:r>
            <a:r>
              <a:rPr lang="en-US" dirty="0">
                <a:ea typeface="Verdana" panose="020B0604030504040204" pitchFamily="34" charset="0"/>
                <a:cs typeface="Verdana" panose="020B0604030504040204" pitchFamily="34" charset="0"/>
              </a:rPr>
              <a:t>is HP Sprinter</a:t>
            </a:r>
          </a:p>
          <a:p>
            <a:pPr marL="457200" lvl="1" indent="0">
              <a:buNone/>
            </a:pPr>
            <a:r>
              <a:rPr lang="en-IN" dirty="0">
                <a:ea typeface="Verdana" panose="020B0604030504040204" pitchFamily="34" charset="0"/>
                <a:cs typeface="Verdana" panose="020B0604030504040204" pitchFamily="34" charset="0"/>
              </a:rPr>
              <a:t>	</a:t>
            </a:r>
            <a:r>
              <a:rPr lang="en-US" dirty="0">
                <a:ea typeface="Verdana" panose="020B0604030504040204" pitchFamily="34" charset="0"/>
                <a:cs typeface="Verdana" panose="020B0604030504040204" pitchFamily="34" charset="0"/>
              </a:rPr>
              <a:t>Test Execution</a:t>
            </a:r>
          </a:p>
          <a:p>
            <a:pPr marL="457200" lvl="1" indent="0">
              <a:buNone/>
            </a:pPr>
            <a:r>
              <a:rPr lang="en-US" dirty="0">
                <a:ea typeface="Verdana" panose="020B0604030504040204" pitchFamily="34" charset="0"/>
                <a:cs typeface="Verdana" panose="020B0604030504040204" pitchFamily="34" charset="0"/>
              </a:rPr>
              <a:t>	Screen Annotation &amp; Tools</a:t>
            </a:r>
          </a:p>
          <a:p>
            <a:pPr marL="457200" lvl="1" indent="0">
              <a:buNone/>
            </a:pPr>
            <a:r>
              <a:rPr lang="en-US" dirty="0">
                <a:ea typeface="Verdana" panose="020B0604030504040204" pitchFamily="34" charset="0"/>
                <a:cs typeface="Verdana" panose="020B0604030504040204" pitchFamily="34" charset="0"/>
              </a:rPr>
              <a:t>	Defect logging from </a:t>
            </a:r>
            <a:r>
              <a:rPr lang="en-US" dirty="0" smtClean="0">
                <a:ea typeface="Verdana" panose="020B0604030504040204" pitchFamily="34" charset="0"/>
                <a:cs typeface="Verdana" panose="020B0604030504040204" pitchFamily="34" charset="0"/>
              </a:rPr>
              <a:t>Sprinter</a:t>
            </a:r>
          </a:p>
          <a:p>
            <a:pPr marL="457200" lvl="1" indent="0">
              <a:buNone/>
            </a:pPr>
            <a:r>
              <a:rPr lang="en-US" dirty="0">
                <a:ea typeface="Verdana" panose="020B0604030504040204" pitchFamily="34" charset="0"/>
                <a:cs typeface="Verdana" panose="020B0604030504040204" pitchFamily="34" charset="0"/>
              </a:rPr>
              <a:t>	Power Mode Features</a:t>
            </a:r>
          </a:p>
          <a:p>
            <a:pPr marL="457200" lvl="1" indent="0">
              <a:buNone/>
            </a:pPr>
            <a:endParaRPr lang="en-IN" dirty="0" smtClean="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endParaRPr lang="en-IN" dirty="0"/>
          </a:p>
        </p:txBody>
      </p:sp>
      <p:sp>
        <p:nvSpPr>
          <p:cNvPr id="3" name="Title 2"/>
          <p:cNvSpPr>
            <a:spLocks noGrp="1"/>
          </p:cNvSpPr>
          <p:nvPr>
            <p:ph type="title"/>
            <p:custDataLst>
              <p:tags r:id="rId2"/>
            </p:custDataLst>
          </p:nvPr>
        </p:nvSpPr>
        <p:spPr>
          <a:xfrm>
            <a:off x="1295400" y="76200"/>
            <a:ext cx="7848600" cy="1143000"/>
          </a:xfrm>
        </p:spPr>
        <p:txBody>
          <a:bodyPr/>
          <a:lstStyle/>
          <a:p>
            <a:r>
              <a:rPr lang="en-IN" dirty="0" smtClean="0"/>
              <a:t>Learning Objective</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41</a:t>
            </a:fld>
            <a:endParaRPr lang="en-US" dirty="0"/>
          </a:p>
        </p:txBody>
      </p:sp>
      <p:sp>
        <p:nvSpPr>
          <p:cNvPr id="13" name="Oval 12"/>
          <p:cNvSpPr/>
          <p:nvPr>
            <p:custDataLst>
              <p:tags r:id="rId4"/>
            </p:custDataLst>
          </p:nvPr>
        </p:nvSpPr>
        <p:spPr>
          <a:xfrm>
            <a:off x="504237" y="438512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2" name="Title 2"/>
          <p:cNvSpPr txBox="1">
            <a:spLocks/>
          </p:cNvSpPr>
          <p:nvPr>
            <p:custDataLst>
              <p:tags r:id="rId5"/>
            </p:custDataLst>
          </p:nvPr>
        </p:nvSpPr>
        <p:spPr>
          <a:xfrm>
            <a:off x="1295400" y="76200"/>
            <a:ext cx="7848600" cy="1143000"/>
          </a:xfrm>
          <a:prstGeom prst="rect">
            <a:avLst/>
          </a:prstGeom>
          <a:noFill/>
          <a:ln w="25400" cap="flat" cmpd="sng" algn="ctr">
            <a:noFill/>
            <a:prstDash val="solid"/>
          </a:ln>
          <a:effectLst/>
        </p:spPr>
        <p:txBody>
          <a:bodyPr anchor="ctr"/>
          <a:lstStyle>
            <a:lvl1pPr algn="l" rtl="0" eaLnBrk="1" fontAlgn="base" hangingPunct="1">
              <a:spcBef>
                <a:spcPct val="0"/>
              </a:spcBef>
              <a:spcAft>
                <a:spcPct val="0"/>
              </a:spcAft>
              <a:defRPr lang="en-GB" sz="3200" kern="1200">
                <a:solidFill>
                  <a:schemeClr val="tx1"/>
                </a:solidFill>
                <a:latin typeface="+mj-lt"/>
                <a:ea typeface="+mn-ea"/>
                <a:cs typeface="+mn-cs"/>
              </a:defRPr>
            </a:lvl1pPr>
            <a:lvl2pPr algn="l" rtl="0" eaLnBrk="1" fontAlgn="base" hangingPunct="1">
              <a:spcBef>
                <a:spcPct val="0"/>
              </a:spcBef>
              <a:spcAft>
                <a:spcPct val="0"/>
              </a:spcAft>
              <a:defRPr sz="3600">
                <a:solidFill>
                  <a:schemeClr val="lt1"/>
                </a:solidFill>
                <a:latin typeface="+mn-lt"/>
                <a:ea typeface="+mn-ea"/>
                <a:cs typeface="+mn-cs"/>
              </a:defRPr>
            </a:lvl2pPr>
            <a:lvl3pPr algn="l" rtl="0" eaLnBrk="1" fontAlgn="base" hangingPunct="1">
              <a:spcBef>
                <a:spcPct val="0"/>
              </a:spcBef>
              <a:spcAft>
                <a:spcPct val="0"/>
              </a:spcAft>
              <a:defRPr sz="3600">
                <a:solidFill>
                  <a:schemeClr val="lt1"/>
                </a:solidFill>
                <a:latin typeface="+mn-lt"/>
                <a:ea typeface="+mn-ea"/>
                <a:cs typeface="+mn-cs"/>
              </a:defRPr>
            </a:lvl3pPr>
            <a:lvl4pPr algn="l" rtl="0" eaLnBrk="1" fontAlgn="base" hangingPunct="1">
              <a:spcBef>
                <a:spcPct val="0"/>
              </a:spcBef>
              <a:spcAft>
                <a:spcPct val="0"/>
              </a:spcAft>
              <a:defRPr sz="3600">
                <a:solidFill>
                  <a:schemeClr val="lt1"/>
                </a:solidFill>
                <a:latin typeface="+mn-lt"/>
                <a:ea typeface="+mn-ea"/>
                <a:cs typeface="+mn-cs"/>
              </a:defRPr>
            </a:lvl4pPr>
            <a:lvl5pPr algn="l" rtl="0" eaLnBrk="1" fontAlgn="base" hangingPunct="1">
              <a:spcBef>
                <a:spcPct val="0"/>
              </a:spcBef>
              <a:spcAft>
                <a:spcPct val="0"/>
              </a:spcAft>
              <a:defRPr sz="3600">
                <a:solidFill>
                  <a:schemeClr val="lt1"/>
                </a:solidFill>
                <a:latin typeface="+mn-lt"/>
                <a:ea typeface="+mn-ea"/>
                <a:cs typeface="+mn-cs"/>
              </a:defRPr>
            </a:lvl5pPr>
            <a:lvl6pPr marL="457200" algn="l" rtl="0" eaLnBrk="1" fontAlgn="base" hangingPunct="1">
              <a:spcBef>
                <a:spcPct val="0"/>
              </a:spcBef>
              <a:spcAft>
                <a:spcPct val="0"/>
              </a:spcAft>
              <a:defRPr sz="3600">
                <a:solidFill>
                  <a:schemeClr val="lt1"/>
                </a:solidFill>
                <a:latin typeface="+mn-lt"/>
                <a:ea typeface="+mn-ea"/>
                <a:cs typeface="+mn-cs"/>
              </a:defRPr>
            </a:lvl6pPr>
            <a:lvl7pPr marL="914400" algn="l" rtl="0" eaLnBrk="1" fontAlgn="base" hangingPunct="1">
              <a:spcBef>
                <a:spcPct val="0"/>
              </a:spcBef>
              <a:spcAft>
                <a:spcPct val="0"/>
              </a:spcAft>
              <a:defRPr sz="3600">
                <a:solidFill>
                  <a:schemeClr val="lt1"/>
                </a:solidFill>
                <a:latin typeface="+mn-lt"/>
                <a:ea typeface="+mn-ea"/>
                <a:cs typeface="+mn-cs"/>
              </a:defRPr>
            </a:lvl7pPr>
            <a:lvl8pPr marL="1371600" algn="l" rtl="0" eaLnBrk="1" fontAlgn="base" hangingPunct="1">
              <a:spcBef>
                <a:spcPct val="0"/>
              </a:spcBef>
              <a:spcAft>
                <a:spcPct val="0"/>
              </a:spcAft>
              <a:defRPr sz="3600">
                <a:solidFill>
                  <a:schemeClr val="lt1"/>
                </a:solidFill>
                <a:latin typeface="+mn-lt"/>
                <a:ea typeface="+mn-ea"/>
                <a:cs typeface="+mn-cs"/>
              </a:defRPr>
            </a:lvl8pPr>
            <a:lvl9pPr marL="1828800" algn="l" rtl="0" eaLnBrk="1" fontAlgn="base" hangingPunct="1">
              <a:spcBef>
                <a:spcPct val="0"/>
              </a:spcBef>
              <a:spcAft>
                <a:spcPct val="0"/>
              </a:spcAft>
              <a:defRPr sz="3600">
                <a:solidFill>
                  <a:schemeClr val="lt1"/>
                </a:solidFill>
                <a:latin typeface="+mn-lt"/>
                <a:ea typeface="+mn-ea"/>
                <a:cs typeface="+mn-cs"/>
              </a:defRPr>
            </a:lvl9pPr>
          </a:lstStyle>
          <a:p>
            <a:r>
              <a:rPr lang="en-IN" dirty="0" smtClean="0"/>
              <a:t>Learning Objectives</a:t>
            </a:r>
            <a:endParaRPr lang="en-IN" dirty="0"/>
          </a:p>
        </p:txBody>
      </p:sp>
      <p:sp>
        <p:nvSpPr>
          <p:cNvPr id="14" name="Oval 13"/>
          <p:cNvSpPr/>
          <p:nvPr>
            <p:custDataLst>
              <p:tags r:id="rId6"/>
            </p:custDataLst>
          </p:nvPr>
        </p:nvSpPr>
        <p:spPr>
          <a:xfrm>
            <a:off x="5735982" y="5433536"/>
            <a:ext cx="1584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9" name="Oval 18"/>
          <p:cNvSpPr/>
          <p:nvPr>
            <p:custDataLst>
              <p:tags r:id="rId7"/>
            </p:custDataLst>
          </p:nvPr>
        </p:nvSpPr>
        <p:spPr>
          <a:xfrm>
            <a:off x="5750382" y="567053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1" name="Oval 20"/>
          <p:cNvSpPr/>
          <p:nvPr>
            <p:custDataLst>
              <p:tags r:id="rId8"/>
            </p:custDataLst>
          </p:nvPr>
        </p:nvSpPr>
        <p:spPr>
          <a:xfrm>
            <a:off x="5750382" y="5899136"/>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2" name="Rectangle 21"/>
          <p:cNvSpPr/>
          <p:nvPr>
            <p:custDataLst>
              <p:tags r:id="rId9"/>
            </p:custDataLst>
          </p:nvPr>
        </p:nvSpPr>
        <p:spPr>
          <a:xfrm>
            <a:off x="6199182" y="5357336"/>
            <a:ext cx="2640018" cy="738664"/>
          </a:xfrm>
          <a:prstGeom prst="rect">
            <a:avLst/>
          </a:prstGeom>
        </p:spPr>
        <p:txBody>
          <a:bodyPr wrap="none">
            <a:spAutoFit/>
          </a:bodyPr>
          <a:lstStyle/>
          <a:p>
            <a:r>
              <a:rPr lang="en-US" sz="1400" dirty="0"/>
              <a:t>Indicates the topic in </a:t>
            </a:r>
            <a:r>
              <a:rPr lang="en-US" sz="1400" dirty="0" smtClean="0"/>
              <a:t>discussion</a:t>
            </a:r>
          </a:p>
          <a:p>
            <a:r>
              <a:rPr lang="en-US" sz="1400" dirty="0"/>
              <a:t>Indicates the topics to be </a:t>
            </a:r>
            <a:r>
              <a:rPr lang="en-US" sz="1400" dirty="0" smtClean="0"/>
              <a:t>covered</a:t>
            </a:r>
          </a:p>
          <a:p>
            <a:r>
              <a:rPr lang="en-US" sz="1400" dirty="0"/>
              <a:t>Indicates the topics </a:t>
            </a:r>
            <a:r>
              <a:rPr lang="en-US" sz="1400" dirty="0" smtClean="0"/>
              <a:t>covered</a:t>
            </a:r>
            <a:endParaRPr lang="en-US" sz="1400" dirty="0"/>
          </a:p>
        </p:txBody>
      </p:sp>
      <p:sp>
        <p:nvSpPr>
          <p:cNvPr id="23" name="Oval 22"/>
          <p:cNvSpPr/>
          <p:nvPr>
            <p:custDataLst>
              <p:tags r:id="rId10"/>
            </p:custDataLst>
          </p:nvPr>
        </p:nvSpPr>
        <p:spPr>
          <a:xfrm>
            <a:off x="502089" y="4679195"/>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5" name="Oval 24"/>
          <p:cNvSpPr/>
          <p:nvPr>
            <p:custDataLst>
              <p:tags r:id="rId11"/>
            </p:custDataLst>
          </p:nvPr>
        </p:nvSpPr>
        <p:spPr>
          <a:xfrm>
            <a:off x="518241" y="2048231"/>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6" name="Oval 25"/>
          <p:cNvSpPr/>
          <p:nvPr>
            <p:custDataLst>
              <p:tags r:id="rId12"/>
            </p:custDataLst>
          </p:nvPr>
        </p:nvSpPr>
        <p:spPr>
          <a:xfrm>
            <a:off x="510384" y="2360199"/>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0" name="Oval 19"/>
          <p:cNvSpPr/>
          <p:nvPr>
            <p:custDataLst>
              <p:tags r:id="rId13"/>
            </p:custDataLst>
          </p:nvPr>
        </p:nvSpPr>
        <p:spPr>
          <a:xfrm>
            <a:off x="503214" y="4085696"/>
            <a:ext cx="1440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27" name="Oval 26"/>
          <p:cNvSpPr/>
          <p:nvPr>
            <p:custDataLst>
              <p:tags r:id="rId14"/>
            </p:custDataLst>
          </p:nvPr>
        </p:nvSpPr>
        <p:spPr>
          <a:xfrm>
            <a:off x="507642" y="3500780"/>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17" name="Oval 16"/>
          <p:cNvSpPr/>
          <p:nvPr>
            <p:custDataLst>
              <p:tags r:id="rId15"/>
            </p:custDataLst>
          </p:nvPr>
        </p:nvSpPr>
        <p:spPr>
          <a:xfrm>
            <a:off x="507642" y="3790553"/>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Tree>
    <p:extLst>
      <p:ext uri="{BB962C8B-B14F-4D97-AF65-F5344CB8AC3E}">
        <p14:creationId xmlns:p14="http://schemas.microsoft.com/office/powerpoint/2010/main" val="3405321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a:xfrm>
            <a:off x="1295400" y="76200"/>
            <a:ext cx="7848600" cy="1066800"/>
          </a:xfrm>
        </p:spPr>
        <p:txBody>
          <a:bodyPr/>
          <a:lstStyle/>
          <a:p>
            <a:r>
              <a:rPr lang="en-IN" dirty="0" smtClean="0"/>
              <a:t>Customized Excel Reports </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42</a:t>
            </a:fld>
            <a:endParaRPr lang="en-US" dirty="0"/>
          </a:p>
        </p:txBody>
      </p:sp>
      <p:pic>
        <p:nvPicPr>
          <p:cNvPr id="1032" name="Picture 8" descr="dashboard-module-hp-alm6"/>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990600" y="2202605"/>
            <a:ext cx="6675120" cy="26741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custDataLst>
              <p:tags r:id="rId3"/>
            </p:custDataLst>
          </p:nvPr>
        </p:nvSpPr>
        <p:spPr>
          <a:xfrm>
            <a:off x="381000" y="1524000"/>
            <a:ext cx="2670731" cy="369332"/>
          </a:xfrm>
          <a:prstGeom prst="rect">
            <a:avLst/>
          </a:prstGeom>
        </p:spPr>
        <p:txBody>
          <a:bodyPr wrap="none">
            <a:spAutoFit/>
          </a:bodyPr>
          <a:lstStyle/>
          <a:p>
            <a:r>
              <a:rPr lang="en-IN" b="1" dirty="0"/>
              <a:t>Customized Excel Reports </a:t>
            </a:r>
            <a:endParaRPr lang="en-US" b="1" dirty="0"/>
          </a:p>
        </p:txBody>
      </p:sp>
    </p:spTree>
    <p:extLst>
      <p:ext uri="{BB962C8B-B14F-4D97-AF65-F5344CB8AC3E}">
        <p14:creationId xmlns:p14="http://schemas.microsoft.com/office/powerpoint/2010/main" val="2834579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a:xfrm>
            <a:off x="1295400" y="76200"/>
            <a:ext cx="7848600" cy="1066800"/>
          </a:xfrm>
        </p:spPr>
        <p:txBody>
          <a:bodyPr/>
          <a:lstStyle/>
          <a:p>
            <a:r>
              <a:rPr lang="en-IN" dirty="0"/>
              <a:t>Customized Excel Reports </a:t>
            </a:r>
            <a:r>
              <a:rPr lang="en-IN" dirty="0" smtClean="0"/>
              <a:t>(Contd.)</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43</a:t>
            </a:fld>
            <a:endParaRPr lang="en-US" dirty="0"/>
          </a:p>
        </p:txBody>
      </p:sp>
      <p:pic>
        <p:nvPicPr>
          <p:cNvPr id="2050" name="Picture 2" descr="dashboard-module-hp-alm7"/>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04800" y="1593850"/>
            <a:ext cx="8505481" cy="4349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4295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a:xfrm>
            <a:off x="1328191" y="76200"/>
            <a:ext cx="7543800" cy="1066800"/>
          </a:xfrm>
        </p:spPr>
        <p:txBody>
          <a:bodyPr/>
          <a:lstStyle/>
          <a:p>
            <a:r>
              <a:rPr lang="en-IN" dirty="0"/>
              <a:t>Customized Excel Reports </a:t>
            </a:r>
            <a:r>
              <a:rPr lang="en-IN" dirty="0" smtClean="0"/>
              <a:t>(Contd.)</a:t>
            </a:r>
            <a:endParaRPr lang="en-IN" dirty="0"/>
          </a:p>
        </p:txBody>
      </p:sp>
      <p:sp>
        <p:nvSpPr>
          <p:cNvPr id="4" name="Slide Number Placeholder 3"/>
          <p:cNvSpPr>
            <a:spLocks noGrp="1"/>
          </p:cNvSpPr>
          <p:nvPr>
            <p:ph type="sldNum" sz="quarter" idx="10"/>
            <p:custDataLst>
              <p:tags r:id="rId2"/>
            </p:custDataLst>
          </p:nvPr>
        </p:nvSpPr>
        <p:spPr>
          <a:xfrm>
            <a:off x="76200" y="6427787"/>
            <a:ext cx="457200" cy="277813"/>
          </a:xfrm>
        </p:spPr>
        <p:txBody>
          <a:bodyPr/>
          <a:lstStyle/>
          <a:p>
            <a:fld id="{47ED8886-DB3B-44F4-9A80-E6A224679F20}" type="slidenum">
              <a:rPr lang="en-US" smtClean="0"/>
              <a:pPr/>
              <a:t>44</a:t>
            </a:fld>
            <a:endParaRPr lang="en-US" dirty="0"/>
          </a:p>
        </p:txBody>
      </p:sp>
      <p:pic>
        <p:nvPicPr>
          <p:cNvPr id="3074" name="Picture 2" descr="dashboard-module-hp-alm8"/>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37084" y="1593850"/>
            <a:ext cx="8596807" cy="4519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3860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custDataLst>
              <p:tags r:id="rId1"/>
            </p:custDataLst>
          </p:nvPr>
        </p:nvSpPr>
        <p:spPr>
          <a:xfrm>
            <a:off x="76200" y="6427787"/>
            <a:ext cx="457200" cy="277813"/>
          </a:xfrm>
        </p:spPr>
        <p:txBody>
          <a:bodyPr/>
          <a:lstStyle/>
          <a:p>
            <a:fld id="{47ED8886-DB3B-44F4-9A80-E6A224679F20}" type="slidenum">
              <a:rPr lang="en-US" smtClean="0"/>
              <a:pPr/>
              <a:t>45</a:t>
            </a:fld>
            <a:endParaRPr lang="en-US" dirty="0"/>
          </a:p>
        </p:txBody>
      </p:sp>
      <p:pic>
        <p:nvPicPr>
          <p:cNvPr id="4098" name="Picture 2" descr="http://www.learnqualitycenter.com/wp-content/uploads/2011/11/dashboardmodulehpalm9.pn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38606" y="1593851"/>
            <a:ext cx="7993763" cy="43497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a:spLocks noGrp="1"/>
          </p:cNvSpPr>
          <p:nvPr>
            <p:ph type="title"/>
            <p:custDataLst>
              <p:tags r:id="rId2"/>
            </p:custDataLst>
          </p:nvPr>
        </p:nvSpPr>
        <p:spPr>
          <a:xfrm>
            <a:off x="1328191" y="76200"/>
            <a:ext cx="7543800" cy="1066800"/>
          </a:xfrm>
        </p:spPr>
        <p:txBody>
          <a:bodyPr/>
          <a:lstStyle/>
          <a:p>
            <a:r>
              <a:rPr lang="en-IN" dirty="0"/>
              <a:t>Customized Excel Reports </a:t>
            </a:r>
            <a:r>
              <a:rPr lang="en-IN" dirty="0" smtClean="0"/>
              <a:t>(Contd.)</a:t>
            </a:r>
            <a:endParaRPr lang="en-IN" dirty="0"/>
          </a:p>
        </p:txBody>
      </p:sp>
    </p:spTree>
    <p:extLst>
      <p:ext uri="{BB962C8B-B14F-4D97-AF65-F5344CB8AC3E}">
        <p14:creationId xmlns:p14="http://schemas.microsoft.com/office/powerpoint/2010/main" val="7065981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4857751" y="1524000"/>
            <a:ext cx="4286249" cy="2467319"/>
          </a:xfrm>
          <a:prstGeom prst="rect">
            <a:avLst/>
          </a:prstGeom>
          <a:noFill/>
          <a:ln w="9525">
            <a:noFill/>
            <a:miter lim="800000"/>
            <a:headEnd/>
            <a:tailEnd/>
          </a:ln>
        </p:spPr>
      </p:pic>
      <p:sp>
        <p:nvSpPr>
          <p:cNvPr id="4" name="Slide Number Placeholder 3"/>
          <p:cNvSpPr>
            <a:spLocks noGrp="1"/>
          </p:cNvSpPr>
          <p:nvPr>
            <p:ph type="sldNum" sz="quarter" idx="10"/>
            <p:custDataLst>
              <p:tags r:id="rId1"/>
            </p:custDataLst>
          </p:nvPr>
        </p:nvSpPr>
        <p:spPr>
          <a:xfrm>
            <a:off x="76200" y="6427787"/>
            <a:ext cx="457200" cy="277813"/>
          </a:xfrm>
        </p:spPr>
        <p:txBody>
          <a:bodyPr/>
          <a:lstStyle/>
          <a:p>
            <a:fld id="{47ED8886-DB3B-44F4-9A80-E6A224679F20}" type="slidenum">
              <a:rPr lang="en-US" smtClean="0"/>
              <a:pPr/>
              <a:t>46</a:t>
            </a:fld>
            <a:endParaRPr lang="en-US" dirty="0"/>
          </a:p>
        </p:txBody>
      </p:sp>
      <p:pic>
        <p:nvPicPr>
          <p:cNvPr id="5122" name="Picture 2" descr="dashboard-module-hp-alm10"/>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75461" y="1524000"/>
            <a:ext cx="4552949" cy="44481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a:spLocks noGrp="1"/>
          </p:cNvSpPr>
          <p:nvPr>
            <p:ph type="title"/>
            <p:custDataLst>
              <p:tags r:id="rId2"/>
            </p:custDataLst>
          </p:nvPr>
        </p:nvSpPr>
        <p:spPr>
          <a:xfrm>
            <a:off x="1328191" y="76200"/>
            <a:ext cx="7543800" cy="1066800"/>
          </a:xfrm>
        </p:spPr>
        <p:txBody>
          <a:bodyPr/>
          <a:lstStyle/>
          <a:p>
            <a:r>
              <a:rPr lang="en-IN" dirty="0"/>
              <a:t>Customized Excel Reports </a:t>
            </a:r>
            <a:r>
              <a:rPr lang="en-IN" dirty="0" smtClean="0"/>
              <a:t>(Contd.)</a:t>
            </a:r>
            <a:endParaRPr lang="en-IN" dirty="0"/>
          </a:p>
        </p:txBody>
      </p:sp>
    </p:spTree>
    <p:extLst>
      <p:ext uri="{BB962C8B-B14F-4D97-AF65-F5344CB8AC3E}">
        <p14:creationId xmlns:p14="http://schemas.microsoft.com/office/powerpoint/2010/main" val="21227531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371601"/>
            <a:ext cx="8606987" cy="4800600"/>
          </a:xfrm>
        </p:spPr>
        <p:txBody>
          <a:bodyPr/>
          <a:lstStyle/>
          <a:p>
            <a:pPr marL="0" indent="0">
              <a:buNone/>
            </a:pPr>
            <a:r>
              <a:rPr lang="en-IN" dirty="0">
                <a:ea typeface="Verdana" panose="020B0604030504040204" pitchFamily="34" charset="0"/>
                <a:cs typeface="Verdana" panose="020B0604030504040204" pitchFamily="34" charset="0"/>
              </a:rPr>
              <a:t>After completing this learning component, you will be able to</a:t>
            </a:r>
            <a:r>
              <a:rPr lang="en-IN" dirty="0" smtClean="0">
                <a:ea typeface="Verdana" panose="020B0604030504040204" pitchFamily="34" charset="0"/>
                <a:cs typeface="Verdana" panose="020B0604030504040204" pitchFamily="34" charset="0"/>
              </a:rPr>
              <a:t>:</a:t>
            </a:r>
          </a:p>
          <a:p>
            <a:pPr marL="0" indent="0">
              <a:buNone/>
            </a:pPr>
            <a:endParaRPr lang="en-IN" dirty="0">
              <a:ea typeface="Verdana" panose="020B0604030504040204" pitchFamily="34" charset="0"/>
              <a:cs typeface="Verdana" panose="020B0604030504040204" pitchFamily="34" charset="0"/>
            </a:endParaRPr>
          </a:p>
          <a:p>
            <a:pPr marL="457200" lvl="1" indent="0">
              <a:buNone/>
            </a:pPr>
            <a:r>
              <a:rPr lang="en-IN" dirty="0" smtClean="0"/>
              <a:t>ALM </a:t>
            </a:r>
            <a:r>
              <a:rPr lang="en-IN" dirty="0"/>
              <a:t>Tool </a:t>
            </a:r>
            <a:r>
              <a:rPr lang="en-IN" dirty="0" smtClean="0"/>
              <a:t>– Overview  </a:t>
            </a:r>
          </a:p>
          <a:p>
            <a:pPr marL="457200" lvl="1" indent="0">
              <a:buNone/>
            </a:pPr>
            <a:r>
              <a:rPr lang="en-IN" dirty="0" smtClean="0"/>
              <a:t>ALM </a:t>
            </a:r>
            <a:r>
              <a:rPr lang="en-IN" dirty="0"/>
              <a:t>supports through all phases of Application Life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Release and Test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Requirement  Management and Test Planning</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Test Execution and Defect </a:t>
            </a:r>
            <a:r>
              <a:rPr lang="en-IN" dirty="0" smtClean="0"/>
              <a:t>Management</a:t>
            </a:r>
          </a:p>
          <a:p>
            <a:pPr marL="457200" lvl="1" indent="0">
              <a:buNone/>
            </a:pPr>
            <a:r>
              <a:rPr lang="en-IN" dirty="0" smtClean="0">
                <a:ea typeface="Verdana" panose="020B0604030504040204" pitchFamily="34" charset="0"/>
                <a:cs typeface="Verdana" panose="020B0604030504040204" pitchFamily="34" charset="0"/>
              </a:rPr>
              <a:t>Explain </a:t>
            </a:r>
            <a:r>
              <a:rPr lang="en-IN" dirty="0">
                <a:ea typeface="Verdana" panose="020B0604030504040204" pitchFamily="34" charset="0"/>
                <a:cs typeface="Verdana" panose="020B0604030504040204" pitchFamily="34" charset="0"/>
              </a:rPr>
              <a:t>the Analysis </a:t>
            </a:r>
            <a:r>
              <a:rPr lang="en-IN" dirty="0" smtClean="0">
                <a:ea typeface="Verdana" panose="020B0604030504040204" pitchFamily="34" charset="0"/>
                <a:cs typeface="Verdana" panose="020B0604030504040204" pitchFamily="34" charset="0"/>
              </a:rPr>
              <a:t>Overview</a:t>
            </a:r>
            <a:endParaRPr lang="en-IN" dirty="0">
              <a:ea typeface="Verdana" panose="020B0604030504040204" pitchFamily="34" charset="0"/>
              <a:cs typeface="Verdana" panose="020B0604030504040204" pitchFamily="34" charset="0"/>
            </a:endParaRPr>
          </a:p>
          <a:p>
            <a:pPr marL="457200" lvl="1" indent="0">
              <a:buNone/>
            </a:pPr>
            <a:r>
              <a:rPr lang="en-IN" dirty="0" smtClean="0">
                <a:ea typeface="Verdana" panose="020B0604030504040204" pitchFamily="34" charset="0"/>
                <a:cs typeface="Verdana" panose="020B0604030504040204" pitchFamily="34" charset="0"/>
              </a:rPr>
              <a:t>Define Graphs Analysis</a:t>
            </a:r>
            <a:endParaRPr lang="en-IN" dirty="0">
              <a:ea typeface="Verdana" panose="020B0604030504040204" pitchFamily="34" charset="0"/>
              <a:cs typeface="Verdana" panose="020B0604030504040204" pitchFamily="34" charset="0"/>
            </a:endParaRPr>
          </a:p>
          <a:p>
            <a:pPr marL="457200" lvl="1" indent="0">
              <a:buNone/>
            </a:pPr>
            <a:r>
              <a:rPr lang="en-IN" dirty="0">
                <a:ea typeface="Verdana" panose="020B0604030504040204" pitchFamily="34" charset="0"/>
                <a:cs typeface="Verdana" panose="020B0604030504040204" pitchFamily="34" charset="0"/>
              </a:rPr>
              <a:t>Explain Excel Reports</a:t>
            </a:r>
            <a:endParaRPr lang="en-US" dirty="0"/>
          </a:p>
          <a:p>
            <a:pPr marL="457200" lvl="1" indent="0">
              <a:buNone/>
            </a:pPr>
            <a:r>
              <a:rPr lang="en-IN" dirty="0"/>
              <a:t>Data Analysis via reporting and Dashboard Feature of ALM</a:t>
            </a:r>
            <a:endParaRPr lang="en-US" dirty="0"/>
          </a:p>
          <a:p>
            <a:pPr marL="457200" lvl="1" indent="0">
              <a:buNone/>
            </a:pPr>
            <a:r>
              <a:rPr lang="en-US" dirty="0" smtClean="0">
                <a:ea typeface="Verdana" panose="020B0604030504040204" pitchFamily="34" charset="0"/>
                <a:cs typeface="Verdana" panose="020B0604030504040204" pitchFamily="34" charset="0"/>
              </a:rPr>
              <a:t>What </a:t>
            </a:r>
            <a:r>
              <a:rPr lang="en-US" dirty="0">
                <a:ea typeface="Verdana" panose="020B0604030504040204" pitchFamily="34" charset="0"/>
                <a:cs typeface="Verdana" panose="020B0604030504040204" pitchFamily="34" charset="0"/>
              </a:rPr>
              <a:t>is HP Sprinter</a:t>
            </a:r>
          </a:p>
          <a:p>
            <a:pPr marL="457200" lvl="1" indent="0">
              <a:buNone/>
            </a:pPr>
            <a:r>
              <a:rPr lang="en-IN" dirty="0">
                <a:ea typeface="Verdana" panose="020B0604030504040204" pitchFamily="34" charset="0"/>
                <a:cs typeface="Verdana" panose="020B0604030504040204" pitchFamily="34" charset="0"/>
              </a:rPr>
              <a:t>	</a:t>
            </a:r>
            <a:r>
              <a:rPr lang="en-US" dirty="0">
                <a:ea typeface="Verdana" panose="020B0604030504040204" pitchFamily="34" charset="0"/>
                <a:cs typeface="Verdana" panose="020B0604030504040204" pitchFamily="34" charset="0"/>
              </a:rPr>
              <a:t>Test Execution</a:t>
            </a:r>
          </a:p>
          <a:p>
            <a:pPr marL="457200" lvl="1" indent="0">
              <a:buNone/>
            </a:pPr>
            <a:r>
              <a:rPr lang="en-US" dirty="0">
                <a:ea typeface="Verdana" panose="020B0604030504040204" pitchFamily="34" charset="0"/>
                <a:cs typeface="Verdana" panose="020B0604030504040204" pitchFamily="34" charset="0"/>
              </a:rPr>
              <a:t>	Screen Annotation &amp; Tools</a:t>
            </a:r>
          </a:p>
          <a:p>
            <a:pPr marL="457200" lvl="1" indent="0">
              <a:buNone/>
            </a:pPr>
            <a:r>
              <a:rPr lang="en-US" dirty="0">
                <a:ea typeface="Verdana" panose="020B0604030504040204" pitchFamily="34" charset="0"/>
                <a:cs typeface="Verdana" panose="020B0604030504040204" pitchFamily="34" charset="0"/>
              </a:rPr>
              <a:t>	Defect logging from </a:t>
            </a:r>
            <a:r>
              <a:rPr lang="en-US" dirty="0" smtClean="0">
                <a:ea typeface="Verdana" panose="020B0604030504040204" pitchFamily="34" charset="0"/>
                <a:cs typeface="Verdana" panose="020B0604030504040204" pitchFamily="34" charset="0"/>
              </a:rPr>
              <a:t>Sprinter</a:t>
            </a:r>
          </a:p>
          <a:p>
            <a:pPr marL="457200" lvl="1" indent="0">
              <a:buNone/>
            </a:pPr>
            <a:r>
              <a:rPr lang="en-US" dirty="0">
                <a:ea typeface="Verdana" panose="020B0604030504040204" pitchFamily="34" charset="0"/>
                <a:cs typeface="Verdana" panose="020B0604030504040204" pitchFamily="34" charset="0"/>
              </a:rPr>
              <a:t>	Power Mode Features</a:t>
            </a:r>
          </a:p>
          <a:p>
            <a:pPr marL="457200" lvl="1" indent="0">
              <a:buNone/>
            </a:pPr>
            <a:endParaRPr lang="en-IN" dirty="0" smtClean="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endParaRPr lang="en-IN" dirty="0"/>
          </a:p>
        </p:txBody>
      </p:sp>
      <p:sp>
        <p:nvSpPr>
          <p:cNvPr id="3" name="Title 2"/>
          <p:cNvSpPr>
            <a:spLocks noGrp="1"/>
          </p:cNvSpPr>
          <p:nvPr>
            <p:ph type="title"/>
            <p:custDataLst>
              <p:tags r:id="rId2"/>
            </p:custDataLst>
          </p:nvPr>
        </p:nvSpPr>
        <p:spPr>
          <a:xfrm>
            <a:off x="1295400" y="76200"/>
            <a:ext cx="7848600" cy="1143000"/>
          </a:xfrm>
        </p:spPr>
        <p:txBody>
          <a:bodyPr/>
          <a:lstStyle/>
          <a:p>
            <a:r>
              <a:rPr lang="en-IN" dirty="0" smtClean="0"/>
              <a:t>Learning Objective</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47</a:t>
            </a:fld>
            <a:endParaRPr lang="en-US" dirty="0"/>
          </a:p>
        </p:txBody>
      </p:sp>
      <p:sp>
        <p:nvSpPr>
          <p:cNvPr id="12" name="Title 2"/>
          <p:cNvSpPr txBox="1">
            <a:spLocks/>
          </p:cNvSpPr>
          <p:nvPr>
            <p:custDataLst>
              <p:tags r:id="rId4"/>
            </p:custDataLst>
          </p:nvPr>
        </p:nvSpPr>
        <p:spPr>
          <a:xfrm>
            <a:off x="1295400" y="76200"/>
            <a:ext cx="7848600" cy="1143000"/>
          </a:xfrm>
          <a:prstGeom prst="rect">
            <a:avLst/>
          </a:prstGeom>
          <a:noFill/>
          <a:ln w="25400" cap="flat" cmpd="sng" algn="ctr">
            <a:noFill/>
            <a:prstDash val="solid"/>
          </a:ln>
          <a:effectLst/>
        </p:spPr>
        <p:txBody>
          <a:bodyPr anchor="ctr"/>
          <a:lstStyle>
            <a:lvl1pPr algn="l" rtl="0" eaLnBrk="1" fontAlgn="base" hangingPunct="1">
              <a:spcBef>
                <a:spcPct val="0"/>
              </a:spcBef>
              <a:spcAft>
                <a:spcPct val="0"/>
              </a:spcAft>
              <a:defRPr lang="en-GB" sz="3200" kern="1200">
                <a:solidFill>
                  <a:schemeClr val="tx1"/>
                </a:solidFill>
                <a:latin typeface="+mj-lt"/>
                <a:ea typeface="+mn-ea"/>
                <a:cs typeface="+mn-cs"/>
              </a:defRPr>
            </a:lvl1pPr>
            <a:lvl2pPr algn="l" rtl="0" eaLnBrk="1" fontAlgn="base" hangingPunct="1">
              <a:spcBef>
                <a:spcPct val="0"/>
              </a:spcBef>
              <a:spcAft>
                <a:spcPct val="0"/>
              </a:spcAft>
              <a:defRPr sz="3600">
                <a:solidFill>
                  <a:schemeClr val="lt1"/>
                </a:solidFill>
                <a:latin typeface="+mn-lt"/>
                <a:ea typeface="+mn-ea"/>
                <a:cs typeface="+mn-cs"/>
              </a:defRPr>
            </a:lvl2pPr>
            <a:lvl3pPr algn="l" rtl="0" eaLnBrk="1" fontAlgn="base" hangingPunct="1">
              <a:spcBef>
                <a:spcPct val="0"/>
              </a:spcBef>
              <a:spcAft>
                <a:spcPct val="0"/>
              </a:spcAft>
              <a:defRPr sz="3600">
                <a:solidFill>
                  <a:schemeClr val="lt1"/>
                </a:solidFill>
                <a:latin typeface="+mn-lt"/>
                <a:ea typeface="+mn-ea"/>
                <a:cs typeface="+mn-cs"/>
              </a:defRPr>
            </a:lvl3pPr>
            <a:lvl4pPr algn="l" rtl="0" eaLnBrk="1" fontAlgn="base" hangingPunct="1">
              <a:spcBef>
                <a:spcPct val="0"/>
              </a:spcBef>
              <a:spcAft>
                <a:spcPct val="0"/>
              </a:spcAft>
              <a:defRPr sz="3600">
                <a:solidFill>
                  <a:schemeClr val="lt1"/>
                </a:solidFill>
                <a:latin typeface="+mn-lt"/>
                <a:ea typeface="+mn-ea"/>
                <a:cs typeface="+mn-cs"/>
              </a:defRPr>
            </a:lvl4pPr>
            <a:lvl5pPr algn="l" rtl="0" eaLnBrk="1" fontAlgn="base" hangingPunct="1">
              <a:spcBef>
                <a:spcPct val="0"/>
              </a:spcBef>
              <a:spcAft>
                <a:spcPct val="0"/>
              </a:spcAft>
              <a:defRPr sz="3600">
                <a:solidFill>
                  <a:schemeClr val="lt1"/>
                </a:solidFill>
                <a:latin typeface="+mn-lt"/>
                <a:ea typeface="+mn-ea"/>
                <a:cs typeface="+mn-cs"/>
              </a:defRPr>
            </a:lvl5pPr>
            <a:lvl6pPr marL="457200" algn="l" rtl="0" eaLnBrk="1" fontAlgn="base" hangingPunct="1">
              <a:spcBef>
                <a:spcPct val="0"/>
              </a:spcBef>
              <a:spcAft>
                <a:spcPct val="0"/>
              </a:spcAft>
              <a:defRPr sz="3600">
                <a:solidFill>
                  <a:schemeClr val="lt1"/>
                </a:solidFill>
                <a:latin typeface="+mn-lt"/>
                <a:ea typeface="+mn-ea"/>
                <a:cs typeface="+mn-cs"/>
              </a:defRPr>
            </a:lvl6pPr>
            <a:lvl7pPr marL="914400" algn="l" rtl="0" eaLnBrk="1" fontAlgn="base" hangingPunct="1">
              <a:spcBef>
                <a:spcPct val="0"/>
              </a:spcBef>
              <a:spcAft>
                <a:spcPct val="0"/>
              </a:spcAft>
              <a:defRPr sz="3600">
                <a:solidFill>
                  <a:schemeClr val="lt1"/>
                </a:solidFill>
                <a:latin typeface="+mn-lt"/>
                <a:ea typeface="+mn-ea"/>
                <a:cs typeface="+mn-cs"/>
              </a:defRPr>
            </a:lvl7pPr>
            <a:lvl8pPr marL="1371600" algn="l" rtl="0" eaLnBrk="1" fontAlgn="base" hangingPunct="1">
              <a:spcBef>
                <a:spcPct val="0"/>
              </a:spcBef>
              <a:spcAft>
                <a:spcPct val="0"/>
              </a:spcAft>
              <a:defRPr sz="3600">
                <a:solidFill>
                  <a:schemeClr val="lt1"/>
                </a:solidFill>
                <a:latin typeface="+mn-lt"/>
                <a:ea typeface="+mn-ea"/>
                <a:cs typeface="+mn-cs"/>
              </a:defRPr>
            </a:lvl8pPr>
            <a:lvl9pPr marL="1828800" algn="l" rtl="0" eaLnBrk="1" fontAlgn="base" hangingPunct="1">
              <a:spcBef>
                <a:spcPct val="0"/>
              </a:spcBef>
              <a:spcAft>
                <a:spcPct val="0"/>
              </a:spcAft>
              <a:defRPr sz="3600">
                <a:solidFill>
                  <a:schemeClr val="lt1"/>
                </a:solidFill>
                <a:latin typeface="+mn-lt"/>
                <a:ea typeface="+mn-ea"/>
                <a:cs typeface="+mn-cs"/>
              </a:defRPr>
            </a:lvl9pPr>
          </a:lstStyle>
          <a:p>
            <a:r>
              <a:rPr lang="en-IN" dirty="0" smtClean="0"/>
              <a:t>Learning Objectives</a:t>
            </a:r>
            <a:endParaRPr lang="en-IN" dirty="0"/>
          </a:p>
        </p:txBody>
      </p:sp>
      <p:sp>
        <p:nvSpPr>
          <p:cNvPr id="14" name="Oval 13"/>
          <p:cNvSpPr/>
          <p:nvPr>
            <p:custDataLst>
              <p:tags r:id="rId5"/>
            </p:custDataLst>
          </p:nvPr>
        </p:nvSpPr>
        <p:spPr>
          <a:xfrm>
            <a:off x="5735982" y="5433536"/>
            <a:ext cx="1584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9" name="Oval 18"/>
          <p:cNvSpPr/>
          <p:nvPr>
            <p:custDataLst>
              <p:tags r:id="rId6"/>
            </p:custDataLst>
          </p:nvPr>
        </p:nvSpPr>
        <p:spPr>
          <a:xfrm>
            <a:off x="5750382" y="567053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1" name="Oval 20"/>
          <p:cNvSpPr/>
          <p:nvPr>
            <p:custDataLst>
              <p:tags r:id="rId7"/>
            </p:custDataLst>
          </p:nvPr>
        </p:nvSpPr>
        <p:spPr>
          <a:xfrm>
            <a:off x="5750382" y="5899136"/>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2" name="Rectangle 21"/>
          <p:cNvSpPr/>
          <p:nvPr>
            <p:custDataLst>
              <p:tags r:id="rId8"/>
            </p:custDataLst>
          </p:nvPr>
        </p:nvSpPr>
        <p:spPr>
          <a:xfrm>
            <a:off x="6199182" y="5357336"/>
            <a:ext cx="2640018" cy="738664"/>
          </a:xfrm>
          <a:prstGeom prst="rect">
            <a:avLst/>
          </a:prstGeom>
        </p:spPr>
        <p:txBody>
          <a:bodyPr wrap="none">
            <a:spAutoFit/>
          </a:bodyPr>
          <a:lstStyle/>
          <a:p>
            <a:r>
              <a:rPr lang="en-US" sz="1400" dirty="0"/>
              <a:t>Indicates the topic in </a:t>
            </a:r>
            <a:r>
              <a:rPr lang="en-US" sz="1400" dirty="0" smtClean="0"/>
              <a:t>discussion</a:t>
            </a:r>
          </a:p>
          <a:p>
            <a:r>
              <a:rPr lang="en-US" sz="1400" dirty="0"/>
              <a:t>Indicates the topics to be </a:t>
            </a:r>
            <a:r>
              <a:rPr lang="en-US" sz="1400" dirty="0" smtClean="0"/>
              <a:t>covered</a:t>
            </a:r>
          </a:p>
          <a:p>
            <a:r>
              <a:rPr lang="en-US" sz="1400" dirty="0"/>
              <a:t>Indicates the topics </a:t>
            </a:r>
            <a:r>
              <a:rPr lang="en-US" sz="1400" dirty="0" smtClean="0"/>
              <a:t>covered</a:t>
            </a:r>
            <a:endParaRPr lang="en-US" sz="1400" dirty="0"/>
          </a:p>
        </p:txBody>
      </p:sp>
      <p:sp>
        <p:nvSpPr>
          <p:cNvPr id="23" name="Oval 22"/>
          <p:cNvSpPr/>
          <p:nvPr>
            <p:custDataLst>
              <p:tags r:id="rId9"/>
            </p:custDataLst>
          </p:nvPr>
        </p:nvSpPr>
        <p:spPr>
          <a:xfrm>
            <a:off x="514968" y="4682358"/>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5" name="Oval 24"/>
          <p:cNvSpPr/>
          <p:nvPr>
            <p:custDataLst>
              <p:tags r:id="rId10"/>
            </p:custDataLst>
          </p:nvPr>
        </p:nvSpPr>
        <p:spPr>
          <a:xfrm>
            <a:off x="518241" y="2048231"/>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6" name="Oval 25"/>
          <p:cNvSpPr/>
          <p:nvPr>
            <p:custDataLst>
              <p:tags r:id="rId11"/>
            </p:custDataLst>
          </p:nvPr>
        </p:nvSpPr>
        <p:spPr>
          <a:xfrm>
            <a:off x="510384" y="2360199"/>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0" name="Oval 19"/>
          <p:cNvSpPr/>
          <p:nvPr>
            <p:custDataLst>
              <p:tags r:id="rId12"/>
            </p:custDataLst>
          </p:nvPr>
        </p:nvSpPr>
        <p:spPr>
          <a:xfrm>
            <a:off x="516093" y="4385076"/>
            <a:ext cx="1440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27" name="Oval 26"/>
          <p:cNvSpPr/>
          <p:nvPr>
            <p:custDataLst>
              <p:tags r:id="rId13"/>
            </p:custDataLst>
          </p:nvPr>
        </p:nvSpPr>
        <p:spPr>
          <a:xfrm>
            <a:off x="507642" y="3516822"/>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17" name="Oval 16"/>
          <p:cNvSpPr/>
          <p:nvPr>
            <p:custDataLst>
              <p:tags r:id="rId14"/>
            </p:custDataLst>
          </p:nvPr>
        </p:nvSpPr>
        <p:spPr>
          <a:xfrm>
            <a:off x="507642" y="3806595"/>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18" name="Oval 17"/>
          <p:cNvSpPr/>
          <p:nvPr>
            <p:custDataLst>
              <p:tags r:id="rId15"/>
            </p:custDataLst>
          </p:nvPr>
        </p:nvSpPr>
        <p:spPr>
          <a:xfrm>
            <a:off x="520521" y="4110321"/>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Tree>
    <p:extLst>
      <p:ext uri="{BB962C8B-B14F-4D97-AF65-F5344CB8AC3E}">
        <p14:creationId xmlns:p14="http://schemas.microsoft.com/office/powerpoint/2010/main" val="1971121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232213" y="1593740"/>
            <a:ext cx="8606987" cy="4519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lang="en-US"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400" b="1" dirty="0" smtClean="0"/>
              <a:t>Entity </a:t>
            </a:r>
            <a:r>
              <a:rPr lang="en-IN" sz="1400" b="1" dirty="0"/>
              <a:t>Graphs </a:t>
            </a:r>
            <a:r>
              <a:rPr lang="en-IN" sz="1400" b="1" dirty="0" smtClean="0"/>
              <a:t>Analysis :</a:t>
            </a:r>
            <a:endParaRPr lang="en-IN" b="1" dirty="0"/>
          </a:p>
        </p:txBody>
      </p:sp>
      <p:sp>
        <p:nvSpPr>
          <p:cNvPr id="3" name="Title 2"/>
          <p:cNvSpPr>
            <a:spLocks noGrp="1"/>
          </p:cNvSpPr>
          <p:nvPr>
            <p:ph type="title"/>
          </p:nvPr>
        </p:nvSpPr>
        <p:spPr>
          <a:xfrm>
            <a:off x="1295400" y="152400"/>
            <a:ext cx="7543800" cy="1066800"/>
          </a:xfrm>
        </p:spPr>
        <p:txBody>
          <a:bodyPr/>
          <a:lstStyle/>
          <a:p>
            <a:r>
              <a:rPr lang="en-IN" dirty="0" smtClean="0"/>
              <a:t>ALM Capabilities –</a:t>
            </a:r>
            <a:br>
              <a:rPr lang="en-IN" dirty="0" smtClean="0"/>
            </a:br>
            <a:r>
              <a:rPr lang="en-IN" dirty="0" smtClean="0"/>
              <a:t>Analysis using Entity Graphs</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48</a:t>
            </a:fld>
            <a:endParaRPr lang="en-US" dirty="0"/>
          </a:p>
        </p:txBody>
      </p:sp>
      <p:pic>
        <p:nvPicPr>
          <p:cNvPr id="5" name="Picture 2" descr="http://cdn.guru99.com/images/hpalm/071114_1000_AllAboutDas1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61160" y="1981200"/>
            <a:ext cx="5654040" cy="40386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796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232213" y="1593740"/>
            <a:ext cx="8606987" cy="4519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lang="en-US"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400" b="1" dirty="0" smtClean="0"/>
              <a:t>Business View Graphs Analysis :</a:t>
            </a:r>
            <a:endParaRPr lang="en-IN" sz="1400" b="1" dirty="0"/>
          </a:p>
        </p:txBody>
      </p:sp>
      <p:sp>
        <p:nvSpPr>
          <p:cNvPr id="3" name="Title 2"/>
          <p:cNvSpPr>
            <a:spLocks noGrp="1"/>
          </p:cNvSpPr>
          <p:nvPr>
            <p:ph type="title"/>
          </p:nvPr>
        </p:nvSpPr>
        <p:spPr>
          <a:xfrm>
            <a:off x="1295400" y="152400"/>
            <a:ext cx="7543800" cy="1066800"/>
          </a:xfrm>
        </p:spPr>
        <p:txBody>
          <a:bodyPr/>
          <a:lstStyle/>
          <a:p>
            <a:r>
              <a:rPr lang="en-IN" dirty="0" smtClean="0"/>
              <a:t>ALM Capabilities –</a:t>
            </a:r>
            <a:br>
              <a:rPr lang="en-IN" dirty="0" smtClean="0"/>
            </a:br>
            <a:r>
              <a:rPr lang="en-IN" dirty="0" smtClean="0"/>
              <a:t>Analysis using Business View Graphs</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49</a:t>
            </a:fld>
            <a:endParaRPr lang="en-US" dirty="0"/>
          </a:p>
        </p:txBody>
      </p:sp>
      <p:pic>
        <p:nvPicPr>
          <p:cNvPr id="5" name="Picture 2" descr="http://cdn.guru99.com/images/hpalm/071114_1000_AllAboutDas20.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2133600"/>
            <a:ext cx="6506522" cy="347153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112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2213" y="1447800"/>
            <a:ext cx="8606987" cy="4519665"/>
          </a:xfrm>
        </p:spPr>
        <p:txBody>
          <a:bodyPr/>
          <a:lstStyle/>
          <a:p>
            <a:pPr marL="0" indent="0">
              <a:buNone/>
            </a:pPr>
            <a:r>
              <a:rPr lang="en-IN" sz="1400" b="1" dirty="0" smtClean="0"/>
              <a:t>What is ALM?</a:t>
            </a:r>
          </a:p>
          <a:p>
            <a:pPr marL="0" indent="0">
              <a:buNone/>
            </a:pPr>
            <a:r>
              <a:rPr lang="en-IN" sz="1400" dirty="0" smtClean="0"/>
              <a:t>Application Life Cycle Management Tool (ALM) supports all phases of the software development life cycle along with test management. Previously, it was popularly known as HP </a:t>
            </a:r>
            <a:r>
              <a:rPr lang="en-IN" sz="1400" dirty="0"/>
              <a:t>Quality </a:t>
            </a:r>
            <a:r>
              <a:rPr lang="en-IN" sz="1400" dirty="0" smtClean="0"/>
              <a:t>Center.</a:t>
            </a:r>
          </a:p>
        </p:txBody>
      </p:sp>
      <p:sp>
        <p:nvSpPr>
          <p:cNvPr id="4" name="Slide Number Placeholder 3"/>
          <p:cNvSpPr>
            <a:spLocks noGrp="1"/>
          </p:cNvSpPr>
          <p:nvPr>
            <p:ph type="sldNum" sz="quarter" idx="10"/>
          </p:nvPr>
        </p:nvSpPr>
        <p:spPr/>
        <p:txBody>
          <a:bodyPr/>
          <a:lstStyle/>
          <a:p>
            <a:fld id="{47ED8886-DB3B-44F4-9A80-E6A224679F20}" type="slidenum">
              <a:rPr lang="en-US" smtClean="0"/>
              <a:pPr/>
              <a:t>5</a:t>
            </a:fld>
            <a:endParaRPr lang="en-US" dirty="0"/>
          </a:p>
        </p:txBody>
      </p:sp>
      <p:pic>
        <p:nvPicPr>
          <p:cNvPr id="6" name="Picture 5"/>
          <p:cNvPicPr>
            <a:picLocks noChangeAspect="1"/>
          </p:cNvPicPr>
          <p:nvPr/>
        </p:nvPicPr>
        <p:blipFill>
          <a:blip r:embed="rId3">
            <a:lum contrast="20000"/>
          </a:blip>
          <a:stretch>
            <a:fillRect/>
          </a:stretch>
        </p:blipFill>
        <p:spPr>
          <a:xfrm>
            <a:off x="1219200" y="2286000"/>
            <a:ext cx="6534673" cy="1503760"/>
          </a:xfrm>
          <a:prstGeom prst="rect">
            <a:avLst/>
          </a:prstGeom>
          <a:ln w="6350">
            <a:solidFill>
              <a:schemeClr val="tx1"/>
            </a:solidFill>
          </a:ln>
        </p:spPr>
      </p:pic>
      <p:sp>
        <p:nvSpPr>
          <p:cNvPr id="7" name="Rectangle 6"/>
          <p:cNvSpPr/>
          <p:nvPr/>
        </p:nvSpPr>
        <p:spPr>
          <a:xfrm>
            <a:off x="228600" y="3959423"/>
            <a:ext cx="1383969" cy="307777"/>
          </a:xfrm>
          <a:prstGeom prst="rect">
            <a:avLst/>
          </a:prstGeom>
        </p:spPr>
        <p:txBody>
          <a:bodyPr wrap="none">
            <a:spAutoFit/>
          </a:bodyPr>
          <a:lstStyle/>
          <a:p>
            <a:r>
              <a:rPr lang="en-IN" sz="1400" b="1" dirty="0"/>
              <a:t>History of </a:t>
            </a:r>
            <a:r>
              <a:rPr lang="en-IN" sz="1400" b="1" dirty="0" smtClean="0"/>
              <a:t>ALM :</a:t>
            </a:r>
            <a:endParaRPr lang="en-IN" sz="1400" b="1" dirty="0"/>
          </a:p>
        </p:txBody>
      </p:sp>
      <p:graphicFrame>
        <p:nvGraphicFramePr>
          <p:cNvPr id="8" name="Table 7"/>
          <p:cNvGraphicFramePr>
            <a:graphicFrameLocks noGrp="1"/>
          </p:cNvGraphicFramePr>
          <p:nvPr>
            <p:extLst/>
          </p:nvPr>
        </p:nvGraphicFramePr>
        <p:xfrm>
          <a:off x="1371600" y="431800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IN" sz="1400" dirty="0" smtClean="0"/>
                        <a:t>Tool</a:t>
                      </a:r>
                      <a:r>
                        <a:rPr lang="en-IN" sz="1400" baseline="0" dirty="0" smtClean="0"/>
                        <a:t> Name</a:t>
                      </a:r>
                      <a:endParaRPr lang="en-IN" sz="1400" dirty="0"/>
                    </a:p>
                  </a:txBody>
                  <a:tcPr/>
                </a:tc>
                <a:tc>
                  <a:txBody>
                    <a:bodyPr/>
                    <a:lstStyle/>
                    <a:p>
                      <a:pPr algn="ctr"/>
                      <a:r>
                        <a:rPr lang="en-IN" sz="1400" dirty="0" smtClean="0"/>
                        <a:t>Version Number(s)</a:t>
                      </a:r>
                      <a:endParaRPr lang="en-IN" sz="1400" dirty="0"/>
                    </a:p>
                  </a:txBody>
                  <a:tcPr/>
                </a:tc>
                <a:tc>
                  <a:txBody>
                    <a:bodyPr/>
                    <a:lstStyle/>
                    <a:p>
                      <a:pPr algn="ctr"/>
                      <a:r>
                        <a:rPr lang="en-IN" sz="1400" dirty="0" smtClean="0"/>
                        <a:t>Owned By</a:t>
                      </a:r>
                      <a:endParaRPr lang="en-IN" sz="1400" dirty="0"/>
                    </a:p>
                  </a:txBody>
                  <a:tcPr/>
                </a:tc>
              </a:tr>
              <a:tr h="370840">
                <a:tc>
                  <a:txBody>
                    <a:bodyPr/>
                    <a:lstStyle/>
                    <a:p>
                      <a:r>
                        <a:rPr lang="en-IN" sz="1400" dirty="0" smtClean="0"/>
                        <a:t>ALM</a:t>
                      </a:r>
                      <a:endParaRPr lang="en-IN" sz="1400" dirty="0"/>
                    </a:p>
                  </a:txBody>
                  <a:tcPr/>
                </a:tc>
                <a:tc>
                  <a:txBody>
                    <a:bodyPr/>
                    <a:lstStyle/>
                    <a:p>
                      <a:r>
                        <a:rPr lang="en-IN" sz="1400" dirty="0" smtClean="0"/>
                        <a:t>V 11.0 to V 12.x</a:t>
                      </a:r>
                      <a:endParaRPr lang="en-IN" sz="1400" dirty="0"/>
                    </a:p>
                  </a:txBody>
                  <a:tcPr/>
                </a:tc>
                <a:tc>
                  <a:txBody>
                    <a:bodyPr/>
                    <a:lstStyle/>
                    <a:p>
                      <a:r>
                        <a:rPr lang="en-IN" sz="1400" dirty="0" smtClean="0"/>
                        <a:t>Hewlett</a:t>
                      </a:r>
                      <a:r>
                        <a:rPr lang="en-IN" sz="1400" baseline="0" dirty="0" smtClean="0"/>
                        <a:t> Packard</a:t>
                      </a:r>
                      <a:endParaRPr lang="en-IN" sz="1400" dirty="0"/>
                    </a:p>
                  </a:txBody>
                  <a:tcPr/>
                </a:tc>
              </a:tr>
              <a:tr h="370840">
                <a:tc>
                  <a:txBody>
                    <a:bodyPr/>
                    <a:lstStyle/>
                    <a:p>
                      <a:r>
                        <a:rPr lang="en-IN" sz="1400" dirty="0" smtClean="0"/>
                        <a:t>Quality Center</a:t>
                      </a:r>
                      <a:endParaRPr lang="en-IN" sz="1400" dirty="0"/>
                    </a:p>
                  </a:txBody>
                  <a:tcPr/>
                </a:tc>
                <a:tc>
                  <a:txBody>
                    <a:bodyPr/>
                    <a:lstStyle/>
                    <a:p>
                      <a:r>
                        <a:rPr lang="en-IN" sz="1400" dirty="0" smtClean="0"/>
                        <a:t>V 9.2 to V 10.0</a:t>
                      </a:r>
                      <a:endParaRPr lang="en-IN" sz="1400" dirty="0"/>
                    </a:p>
                  </a:txBody>
                  <a:tcPr/>
                </a:tc>
                <a:tc>
                  <a:txBody>
                    <a:bodyPr/>
                    <a:lstStyle/>
                    <a:p>
                      <a:r>
                        <a:rPr lang="en-IN" sz="1400" dirty="0" smtClean="0"/>
                        <a:t>Hewlett Packard</a:t>
                      </a:r>
                      <a:endParaRPr lang="en-IN" sz="1400" dirty="0"/>
                    </a:p>
                  </a:txBody>
                  <a:tcPr/>
                </a:tc>
              </a:tr>
              <a:tr h="370840">
                <a:tc>
                  <a:txBody>
                    <a:bodyPr/>
                    <a:lstStyle/>
                    <a:p>
                      <a:r>
                        <a:rPr lang="en-IN" sz="1400" dirty="0" smtClean="0"/>
                        <a:t>Quality Center</a:t>
                      </a:r>
                      <a:endParaRPr lang="en-IN" sz="1400" dirty="0"/>
                    </a:p>
                  </a:txBody>
                  <a:tcPr/>
                </a:tc>
                <a:tc>
                  <a:txBody>
                    <a:bodyPr/>
                    <a:lstStyle/>
                    <a:p>
                      <a:r>
                        <a:rPr lang="en-IN" sz="1400" dirty="0" smtClean="0"/>
                        <a:t>V 8.0 to V 9.0</a:t>
                      </a:r>
                      <a:endParaRPr lang="en-IN" sz="1400" dirty="0"/>
                    </a:p>
                  </a:txBody>
                  <a:tcPr/>
                </a:tc>
                <a:tc>
                  <a:txBody>
                    <a:bodyPr/>
                    <a:lstStyle/>
                    <a:p>
                      <a:r>
                        <a:rPr lang="en-IN" sz="1400" dirty="0" smtClean="0"/>
                        <a:t>Mercury Interactive</a:t>
                      </a:r>
                      <a:endParaRPr lang="en-IN" sz="1400" dirty="0"/>
                    </a:p>
                  </a:txBody>
                  <a:tcPr/>
                </a:tc>
              </a:tr>
              <a:tr h="370840">
                <a:tc>
                  <a:txBody>
                    <a:bodyPr/>
                    <a:lstStyle/>
                    <a:p>
                      <a:r>
                        <a:rPr lang="en-IN" sz="1400" dirty="0" smtClean="0"/>
                        <a:t>Test Director</a:t>
                      </a:r>
                      <a:endParaRPr lang="en-IN" sz="1400" dirty="0"/>
                    </a:p>
                  </a:txBody>
                  <a:tcPr/>
                </a:tc>
                <a:tc>
                  <a:txBody>
                    <a:bodyPr/>
                    <a:lstStyle/>
                    <a:p>
                      <a:r>
                        <a:rPr lang="en-IN" sz="1400" dirty="0" smtClean="0"/>
                        <a:t>V 1.52 to V 8.0</a:t>
                      </a:r>
                      <a:endParaRPr lang="en-IN" sz="1400" dirty="0"/>
                    </a:p>
                  </a:txBody>
                  <a:tcPr/>
                </a:tc>
                <a:tc>
                  <a:txBody>
                    <a:bodyPr/>
                    <a:lstStyle/>
                    <a:p>
                      <a:r>
                        <a:rPr lang="en-IN" sz="1400" dirty="0" smtClean="0"/>
                        <a:t>Mercury Interactive</a:t>
                      </a:r>
                      <a:endParaRPr lang="en-IN" sz="1400" dirty="0"/>
                    </a:p>
                  </a:txBody>
                  <a:tcPr/>
                </a:tc>
              </a:tr>
            </a:tbl>
          </a:graphicData>
        </a:graphic>
      </p:graphicFrame>
      <p:sp>
        <p:nvSpPr>
          <p:cNvPr id="9" name="Title 2"/>
          <p:cNvSpPr>
            <a:spLocks noGrp="1"/>
          </p:cNvSpPr>
          <p:nvPr>
            <p:ph type="title"/>
          </p:nvPr>
        </p:nvSpPr>
        <p:spPr>
          <a:xfrm>
            <a:off x="1295400" y="152400"/>
            <a:ext cx="7848600" cy="1066800"/>
          </a:xfrm>
        </p:spPr>
        <p:txBody>
          <a:bodyPr/>
          <a:lstStyle/>
          <a:p>
            <a:r>
              <a:rPr lang="en-IN" dirty="0"/>
              <a:t>ALM Tool - Overview</a:t>
            </a:r>
          </a:p>
        </p:txBody>
      </p:sp>
    </p:spTree>
    <p:extLst>
      <p:ext uri="{BB962C8B-B14F-4D97-AF65-F5344CB8AC3E}">
        <p14:creationId xmlns:p14="http://schemas.microsoft.com/office/powerpoint/2010/main" val="23800338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400" b="1" dirty="0" smtClean="0"/>
              <a:t>Project Reports Analysis :</a:t>
            </a:r>
            <a:endParaRPr lang="en-IN" sz="1400" b="1" dirty="0"/>
          </a:p>
        </p:txBody>
      </p:sp>
      <p:sp>
        <p:nvSpPr>
          <p:cNvPr id="3" name="Title 2"/>
          <p:cNvSpPr>
            <a:spLocks noGrp="1"/>
          </p:cNvSpPr>
          <p:nvPr>
            <p:ph type="title"/>
          </p:nvPr>
        </p:nvSpPr>
        <p:spPr>
          <a:xfrm>
            <a:off x="1295400" y="152400"/>
            <a:ext cx="7543800" cy="1066800"/>
          </a:xfrm>
        </p:spPr>
        <p:txBody>
          <a:bodyPr/>
          <a:lstStyle/>
          <a:p>
            <a:r>
              <a:rPr lang="en-IN" dirty="0" smtClean="0"/>
              <a:t>ALM Capabilities –</a:t>
            </a:r>
            <a:br>
              <a:rPr lang="en-IN" dirty="0" smtClean="0"/>
            </a:br>
            <a:r>
              <a:rPr lang="en-IN" dirty="0" smtClean="0"/>
              <a:t>Analysis using Project Reports</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50</a:t>
            </a:fld>
            <a:endParaRPr lang="en-US" dirty="0"/>
          </a:p>
        </p:txBody>
      </p:sp>
      <p:pic>
        <p:nvPicPr>
          <p:cNvPr id="5" name="Picture 2" descr="http://cdn.guru99.com/images/hpalm/071114_1000_AllAboutDas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72667"/>
            <a:ext cx="2428875" cy="155257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http://cdn.guru99.com/images/hpalm/071114_1000_AllAboutDas4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589" y="2072666"/>
            <a:ext cx="2428875" cy="1552576"/>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descr="http://cdn.guru99.com/images/hpalm/071114_1000_AllAboutDas4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500" y="2244117"/>
            <a:ext cx="3619500" cy="1209676"/>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8" descr="http://cdn.guru99.com/images/hpalm/071114_1000_AllAboutDas4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3905250"/>
            <a:ext cx="5962650" cy="196215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9378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bwMode="auto">
          <a:xfrm>
            <a:off x="232213" y="1500135"/>
            <a:ext cx="8606987" cy="4519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lang="en-US"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IN" sz="1400" b="1" dirty="0" smtClean="0"/>
              <a:t>Excel Report Analysis :</a:t>
            </a:r>
            <a:endParaRPr lang="en-IN" sz="1400" b="1" dirty="0"/>
          </a:p>
        </p:txBody>
      </p:sp>
      <p:sp>
        <p:nvSpPr>
          <p:cNvPr id="3" name="Title 2"/>
          <p:cNvSpPr>
            <a:spLocks noGrp="1"/>
          </p:cNvSpPr>
          <p:nvPr>
            <p:ph type="title"/>
          </p:nvPr>
        </p:nvSpPr>
        <p:spPr>
          <a:xfrm>
            <a:off x="1295400" y="152400"/>
            <a:ext cx="7543800" cy="1066800"/>
          </a:xfrm>
        </p:spPr>
        <p:txBody>
          <a:bodyPr/>
          <a:lstStyle/>
          <a:p>
            <a:r>
              <a:rPr lang="en-IN" dirty="0" smtClean="0"/>
              <a:t>ALM Capabilities –</a:t>
            </a:r>
            <a:br>
              <a:rPr lang="en-IN" dirty="0" smtClean="0"/>
            </a:br>
            <a:r>
              <a:rPr lang="en-IN" dirty="0" smtClean="0"/>
              <a:t>Analysis using Excel Report</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51</a:t>
            </a:fld>
            <a:endParaRPr lang="en-US" dirty="0"/>
          </a:p>
        </p:txBody>
      </p:sp>
      <p:pic>
        <p:nvPicPr>
          <p:cNvPr id="6" name="Picture 2" descr="http://cdn.guru99.com/images/hpalm/071114_1000_AllAboutDas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159793"/>
            <a:ext cx="4259886" cy="20574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2" descr="http://cdn.guru99.com/images/hpalm/071114_1000_AllAboutDas31.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4551" y="1881187"/>
            <a:ext cx="3189249" cy="451961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2793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IN" sz="1400" b="1" dirty="0" smtClean="0"/>
              <a:t>Customized Excel </a:t>
            </a:r>
            <a:r>
              <a:rPr lang="en-IN" sz="1400" b="1" dirty="0"/>
              <a:t>Report Analysis :</a:t>
            </a:r>
          </a:p>
          <a:p>
            <a:pPr marL="0" indent="0">
              <a:buNone/>
            </a:pPr>
            <a:endParaRPr lang="en-IN" dirty="0"/>
          </a:p>
        </p:txBody>
      </p:sp>
      <p:sp>
        <p:nvSpPr>
          <p:cNvPr id="3" name="Title 2"/>
          <p:cNvSpPr>
            <a:spLocks noGrp="1"/>
          </p:cNvSpPr>
          <p:nvPr>
            <p:ph type="title"/>
          </p:nvPr>
        </p:nvSpPr>
        <p:spPr>
          <a:xfrm>
            <a:off x="1295400" y="152400"/>
            <a:ext cx="7543800" cy="1066800"/>
          </a:xfrm>
        </p:spPr>
        <p:txBody>
          <a:bodyPr/>
          <a:lstStyle/>
          <a:p>
            <a:r>
              <a:rPr lang="en-IN" dirty="0" smtClean="0"/>
              <a:t>Analysis using Customized Excel Reports</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52</a:t>
            </a:fld>
            <a:endParaRPr lang="en-US" dirty="0"/>
          </a:p>
        </p:txBody>
      </p:sp>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857749" y="2192408"/>
            <a:ext cx="4133849" cy="2379592"/>
          </a:xfrm>
          <a:prstGeom prst="rect">
            <a:avLst/>
          </a:prstGeom>
          <a:noFill/>
          <a:ln w="6350">
            <a:solidFill>
              <a:schemeClr val="tx1"/>
            </a:solidFill>
            <a:miter lim="800000"/>
            <a:headEnd/>
            <a:tailEnd/>
          </a:ln>
        </p:spPr>
      </p:pic>
      <p:pic>
        <p:nvPicPr>
          <p:cNvPr id="6" name="Picture 2" descr="dashboard-module-hp-alm10"/>
          <p:cNvPicPr>
            <a:picLocks noChangeAspect="1" noChangeArrowheads="1"/>
          </p:cNvPicPr>
          <p:nvPr/>
        </p:nvPicPr>
        <p:blipFill rotWithShape="1">
          <a:blip r:embed="rId4">
            <a:extLst>
              <a:ext uri="{28A0092B-C50C-407E-A947-70E740481C1C}">
                <a14:useLocalDpi xmlns:a14="http://schemas.microsoft.com/office/drawing/2010/main" val="0"/>
              </a:ext>
            </a:extLst>
          </a:blip>
          <a:srcRect b="46504"/>
          <a:stretch/>
        </p:blipFill>
        <p:spPr bwMode="auto">
          <a:xfrm>
            <a:off x="152400" y="2192407"/>
            <a:ext cx="4552949" cy="237959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9253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IN" sz="1400" b="1" dirty="0"/>
              <a:t>Dashboard </a:t>
            </a:r>
            <a:r>
              <a:rPr lang="en-IN" sz="1400" b="1" dirty="0" smtClean="0"/>
              <a:t>Page :</a:t>
            </a:r>
            <a:endParaRPr lang="en-IN" sz="1400" b="1" dirty="0"/>
          </a:p>
        </p:txBody>
      </p:sp>
      <p:sp>
        <p:nvSpPr>
          <p:cNvPr id="3" name="Title 2"/>
          <p:cNvSpPr>
            <a:spLocks noGrp="1"/>
          </p:cNvSpPr>
          <p:nvPr>
            <p:ph type="title"/>
          </p:nvPr>
        </p:nvSpPr>
        <p:spPr>
          <a:xfrm>
            <a:off x="1295400" y="152400"/>
            <a:ext cx="7543800" cy="1066800"/>
          </a:xfrm>
        </p:spPr>
        <p:txBody>
          <a:bodyPr/>
          <a:lstStyle/>
          <a:p>
            <a:r>
              <a:rPr lang="en-IN" dirty="0" smtClean="0"/>
              <a:t>ALM Capabilities – Dashboard Page</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53</a:t>
            </a:fld>
            <a:endParaRPr lang="en-US" dirty="0"/>
          </a:p>
        </p:txBody>
      </p:sp>
      <p:pic>
        <p:nvPicPr>
          <p:cNvPr id="5" name="Picture 2" descr="http://cdn.guru99.com/images/hpalm/071114_1000_AllAboutDas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605" y="1752600"/>
            <a:ext cx="4224337" cy="174784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http://cdn.guru99.com/images/hpalm/071114_1000_AllAboutDas52.png"/>
          <p:cNvPicPr>
            <a:picLocks noChangeAspect="1" noChangeArrowheads="1"/>
          </p:cNvPicPr>
          <p:nvPr/>
        </p:nvPicPr>
        <p:blipFill rotWithShape="1">
          <a:blip r:embed="rId4">
            <a:extLst>
              <a:ext uri="{28A0092B-C50C-407E-A947-70E740481C1C}">
                <a14:useLocalDpi xmlns:a14="http://schemas.microsoft.com/office/drawing/2010/main" val="0"/>
              </a:ext>
            </a:extLst>
          </a:blip>
          <a:srcRect r="24760"/>
          <a:stretch/>
        </p:blipFill>
        <p:spPr bwMode="auto">
          <a:xfrm>
            <a:off x="2211605" y="3570890"/>
            <a:ext cx="4256209" cy="28194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5046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400" b="1" dirty="0" smtClean="0"/>
              <a:t>Sharing  Graph Outside ALM Client :</a:t>
            </a:r>
            <a:endParaRPr lang="en-IN" sz="1400" b="1" dirty="0"/>
          </a:p>
        </p:txBody>
      </p:sp>
      <p:sp>
        <p:nvSpPr>
          <p:cNvPr id="3" name="Title 2"/>
          <p:cNvSpPr>
            <a:spLocks noGrp="1"/>
          </p:cNvSpPr>
          <p:nvPr>
            <p:ph type="title"/>
          </p:nvPr>
        </p:nvSpPr>
        <p:spPr>
          <a:xfrm>
            <a:off x="1295400" y="152400"/>
            <a:ext cx="7543800" cy="1066800"/>
          </a:xfrm>
        </p:spPr>
        <p:txBody>
          <a:bodyPr/>
          <a:lstStyle/>
          <a:p>
            <a:r>
              <a:rPr lang="en-IN" dirty="0" smtClean="0"/>
              <a:t>ALM Capabilities –</a:t>
            </a:r>
            <a:br>
              <a:rPr lang="en-IN" dirty="0" smtClean="0"/>
            </a:br>
            <a:r>
              <a:rPr lang="en-IN" dirty="0" smtClean="0"/>
              <a:t>Share a Graph outside of ALM Client</a:t>
            </a:r>
            <a:endParaRPr lang="en-IN"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54</a:t>
            </a:fld>
            <a:endParaRPr lang="en-US" dirty="0"/>
          </a:p>
        </p:txBody>
      </p:sp>
      <p:pic>
        <p:nvPicPr>
          <p:cNvPr id="5" name="Picture 4"/>
          <p:cNvPicPr>
            <a:picLocks noChangeAspect="1"/>
          </p:cNvPicPr>
          <p:nvPr/>
        </p:nvPicPr>
        <p:blipFill>
          <a:blip r:embed="rId3"/>
          <a:stretch>
            <a:fillRect/>
          </a:stretch>
        </p:blipFill>
        <p:spPr>
          <a:xfrm>
            <a:off x="2057400" y="2209800"/>
            <a:ext cx="5294478" cy="3410156"/>
          </a:xfrm>
          <a:prstGeom prst="rect">
            <a:avLst/>
          </a:prstGeom>
          <a:noFill/>
          <a:ln w="6350">
            <a:solidFill>
              <a:schemeClr val="tx1"/>
            </a:solidFill>
            <a:miter lim="800000"/>
            <a:headEnd/>
            <a:tailEnd/>
          </a:ln>
        </p:spPr>
      </p:pic>
    </p:spTree>
    <p:extLst>
      <p:ext uri="{BB962C8B-B14F-4D97-AF65-F5344CB8AC3E}">
        <p14:creationId xmlns:p14="http://schemas.microsoft.com/office/powerpoint/2010/main" val="27821389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371601"/>
            <a:ext cx="8606987" cy="4800600"/>
          </a:xfrm>
        </p:spPr>
        <p:txBody>
          <a:bodyPr/>
          <a:lstStyle/>
          <a:p>
            <a:pPr marL="0" indent="0">
              <a:buNone/>
            </a:pPr>
            <a:r>
              <a:rPr lang="en-IN" dirty="0">
                <a:ea typeface="Verdana" panose="020B0604030504040204" pitchFamily="34" charset="0"/>
                <a:cs typeface="Verdana" panose="020B0604030504040204" pitchFamily="34" charset="0"/>
              </a:rPr>
              <a:t>After completing this learning component, you will be able to</a:t>
            </a:r>
            <a:r>
              <a:rPr lang="en-IN" dirty="0" smtClean="0">
                <a:ea typeface="Verdana" panose="020B0604030504040204" pitchFamily="34" charset="0"/>
                <a:cs typeface="Verdana" panose="020B0604030504040204" pitchFamily="34" charset="0"/>
              </a:rPr>
              <a:t>:</a:t>
            </a:r>
          </a:p>
          <a:p>
            <a:pPr marL="0" indent="0">
              <a:buNone/>
            </a:pPr>
            <a:endParaRPr lang="en-IN" dirty="0">
              <a:ea typeface="Verdana" panose="020B0604030504040204" pitchFamily="34" charset="0"/>
              <a:cs typeface="Verdana" panose="020B0604030504040204" pitchFamily="34" charset="0"/>
            </a:endParaRPr>
          </a:p>
          <a:p>
            <a:pPr marL="457200" lvl="1" indent="0">
              <a:buNone/>
            </a:pPr>
            <a:r>
              <a:rPr lang="en-IN" dirty="0" smtClean="0"/>
              <a:t>ALM </a:t>
            </a:r>
            <a:r>
              <a:rPr lang="en-IN" dirty="0"/>
              <a:t>Tool </a:t>
            </a:r>
            <a:r>
              <a:rPr lang="en-IN" dirty="0" smtClean="0"/>
              <a:t>– Overview  </a:t>
            </a:r>
          </a:p>
          <a:p>
            <a:pPr marL="457200" lvl="1" indent="0">
              <a:buNone/>
            </a:pPr>
            <a:r>
              <a:rPr lang="en-IN" dirty="0" smtClean="0"/>
              <a:t>ALM </a:t>
            </a:r>
            <a:r>
              <a:rPr lang="en-IN" dirty="0"/>
              <a:t>supports through all phases of Application Life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Release and Test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Requirement  Management and Test Planning</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Test Execution and Defect </a:t>
            </a:r>
            <a:r>
              <a:rPr lang="en-IN" dirty="0" smtClean="0"/>
              <a:t>Management</a:t>
            </a:r>
          </a:p>
          <a:p>
            <a:pPr marL="457200" lvl="1" indent="0">
              <a:buNone/>
            </a:pPr>
            <a:r>
              <a:rPr lang="en-IN" dirty="0" smtClean="0">
                <a:ea typeface="Verdana" panose="020B0604030504040204" pitchFamily="34" charset="0"/>
                <a:cs typeface="Verdana" panose="020B0604030504040204" pitchFamily="34" charset="0"/>
              </a:rPr>
              <a:t>Explain </a:t>
            </a:r>
            <a:r>
              <a:rPr lang="en-IN" dirty="0">
                <a:ea typeface="Verdana" panose="020B0604030504040204" pitchFamily="34" charset="0"/>
                <a:cs typeface="Verdana" panose="020B0604030504040204" pitchFamily="34" charset="0"/>
              </a:rPr>
              <a:t>the Analysis </a:t>
            </a:r>
            <a:r>
              <a:rPr lang="en-IN" dirty="0" smtClean="0">
                <a:ea typeface="Verdana" panose="020B0604030504040204" pitchFamily="34" charset="0"/>
                <a:cs typeface="Verdana" panose="020B0604030504040204" pitchFamily="34" charset="0"/>
              </a:rPr>
              <a:t>Overview</a:t>
            </a:r>
            <a:endParaRPr lang="en-IN" dirty="0">
              <a:ea typeface="Verdana" panose="020B0604030504040204" pitchFamily="34" charset="0"/>
              <a:cs typeface="Verdana" panose="020B0604030504040204" pitchFamily="34" charset="0"/>
            </a:endParaRPr>
          </a:p>
          <a:p>
            <a:pPr marL="457200" lvl="1" indent="0">
              <a:buNone/>
            </a:pPr>
            <a:r>
              <a:rPr lang="en-IN" dirty="0" smtClean="0">
                <a:ea typeface="Verdana" panose="020B0604030504040204" pitchFamily="34" charset="0"/>
                <a:cs typeface="Verdana" panose="020B0604030504040204" pitchFamily="34" charset="0"/>
              </a:rPr>
              <a:t>Define Graphs Analysis</a:t>
            </a:r>
            <a:endParaRPr lang="en-IN" dirty="0">
              <a:ea typeface="Verdana" panose="020B0604030504040204" pitchFamily="34" charset="0"/>
              <a:cs typeface="Verdana" panose="020B0604030504040204" pitchFamily="34" charset="0"/>
            </a:endParaRPr>
          </a:p>
          <a:p>
            <a:pPr marL="457200" lvl="1" indent="0">
              <a:buNone/>
            </a:pPr>
            <a:r>
              <a:rPr lang="en-IN" dirty="0">
                <a:ea typeface="Verdana" panose="020B0604030504040204" pitchFamily="34" charset="0"/>
                <a:cs typeface="Verdana" panose="020B0604030504040204" pitchFamily="34" charset="0"/>
              </a:rPr>
              <a:t>Explain Excel Reports</a:t>
            </a:r>
            <a:endParaRPr lang="en-US" dirty="0"/>
          </a:p>
          <a:p>
            <a:pPr marL="457200" lvl="1" indent="0">
              <a:buNone/>
            </a:pPr>
            <a:r>
              <a:rPr lang="en-IN" dirty="0"/>
              <a:t>Data Analysis via reporting and Dashboard Feature of ALM</a:t>
            </a:r>
            <a:endParaRPr lang="en-US" dirty="0"/>
          </a:p>
          <a:p>
            <a:pPr marL="457200" lvl="1" indent="0">
              <a:buNone/>
            </a:pPr>
            <a:r>
              <a:rPr lang="en-US" dirty="0" smtClean="0">
                <a:ea typeface="Verdana" panose="020B0604030504040204" pitchFamily="34" charset="0"/>
                <a:cs typeface="Verdana" panose="020B0604030504040204" pitchFamily="34" charset="0"/>
              </a:rPr>
              <a:t>What </a:t>
            </a:r>
            <a:r>
              <a:rPr lang="en-US" dirty="0">
                <a:ea typeface="Verdana" panose="020B0604030504040204" pitchFamily="34" charset="0"/>
                <a:cs typeface="Verdana" panose="020B0604030504040204" pitchFamily="34" charset="0"/>
              </a:rPr>
              <a:t>is HP Sprinter</a:t>
            </a:r>
          </a:p>
          <a:p>
            <a:pPr marL="457200" lvl="1" indent="0">
              <a:buNone/>
            </a:pPr>
            <a:r>
              <a:rPr lang="en-IN" dirty="0">
                <a:ea typeface="Verdana" panose="020B0604030504040204" pitchFamily="34" charset="0"/>
                <a:cs typeface="Verdana" panose="020B0604030504040204" pitchFamily="34" charset="0"/>
              </a:rPr>
              <a:t>	</a:t>
            </a:r>
            <a:r>
              <a:rPr lang="en-US" dirty="0">
                <a:ea typeface="Verdana" panose="020B0604030504040204" pitchFamily="34" charset="0"/>
                <a:cs typeface="Verdana" panose="020B0604030504040204" pitchFamily="34" charset="0"/>
              </a:rPr>
              <a:t>Test Execution</a:t>
            </a:r>
          </a:p>
          <a:p>
            <a:pPr marL="457200" lvl="1" indent="0">
              <a:buNone/>
            </a:pPr>
            <a:r>
              <a:rPr lang="en-US" dirty="0">
                <a:ea typeface="Verdana" panose="020B0604030504040204" pitchFamily="34" charset="0"/>
                <a:cs typeface="Verdana" panose="020B0604030504040204" pitchFamily="34" charset="0"/>
              </a:rPr>
              <a:t>	Screen Annotation &amp; Tools</a:t>
            </a:r>
          </a:p>
          <a:p>
            <a:pPr marL="457200" lvl="1" indent="0">
              <a:buNone/>
            </a:pPr>
            <a:r>
              <a:rPr lang="en-US" dirty="0">
                <a:ea typeface="Verdana" panose="020B0604030504040204" pitchFamily="34" charset="0"/>
                <a:cs typeface="Verdana" panose="020B0604030504040204" pitchFamily="34" charset="0"/>
              </a:rPr>
              <a:t>	Defect logging from </a:t>
            </a:r>
            <a:r>
              <a:rPr lang="en-US" dirty="0" smtClean="0">
                <a:ea typeface="Verdana" panose="020B0604030504040204" pitchFamily="34" charset="0"/>
                <a:cs typeface="Verdana" panose="020B0604030504040204" pitchFamily="34" charset="0"/>
              </a:rPr>
              <a:t>Sprinter</a:t>
            </a:r>
          </a:p>
          <a:p>
            <a:pPr marL="457200" lvl="1" indent="0">
              <a:buNone/>
            </a:pPr>
            <a:r>
              <a:rPr lang="en-US" dirty="0">
                <a:ea typeface="Verdana" panose="020B0604030504040204" pitchFamily="34" charset="0"/>
                <a:cs typeface="Verdana" panose="020B0604030504040204" pitchFamily="34" charset="0"/>
              </a:rPr>
              <a:t>	Power Mode Features</a:t>
            </a:r>
          </a:p>
          <a:p>
            <a:pPr marL="457200" lvl="1" indent="0">
              <a:buNone/>
            </a:pPr>
            <a:endParaRPr lang="en-IN" dirty="0" smtClean="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endParaRPr lang="en-IN" dirty="0"/>
          </a:p>
        </p:txBody>
      </p:sp>
      <p:sp>
        <p:nvSpPr>
          <p:cNvPr id="3" name="Title 2"/>
          <p:cNvSpPr>
            <a:spLocks noGrp="1"/>
          </p:cNvSpPr>
          <p:nvPr>
            <p:ph type="title"/>
            <p:custDataLst>
              <p:tags r:id="rId2"/>
            </p:custDataLst>
          </p:nvPr>
        </p:nvSpPr>
        <p:spPr>
          <a:xfrm>
            <a:off x="1295400" y="76200"/>
            <a:ext cx="7848600" cy="1143000"/>
          </a:xfrm>
        </p:spPr>
        <p:txBody>
          <a:bodyPr/>
          <a:lstStyle/>
          <a:p>
            <a:r>
              <a:rPr lang="en-IN" dirty="0" smtClean="0"/>
              <a:t>Learning Objective</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55</a:t>
            </a:fld>
            <a:endParaRPr lang="en-US" dirty="0"/>
          </a:p>
        </p:txBody>
      </p:sp>
      <p:sp>
        <p:nvSpPr>
          <p:cNvPr id="12" name="Title 2"/>
          <p:cNvSpPr txBox="1">
            <a:spLocks/>
          </p:cNvSpPr>
          <p:nvPr>
            <p:custDataLst>
              <p:tags r:id="rId4"/>
            </p:custDataLst>
          </p:nvPr>
        </p:nvSpPr>
        <p:spPr>
          <a:xfrm>
            <a:off x="1295400" y="76200"/>
            <a:ext cx="7848600" cy="1143000"/>
          </a:xfrm>
          <a:prstGeom prst="rect">
            <a:avLst/>
          </a:prstGeom>
          <a:noFill/>
          <a:ln w="25400" cap="flat" cmpd="sng" algn="ctr">
            <a:noFill/>
            <a:prstDash val="solid"/>
          </a:ln>
          <a:effectLst/>
        </p:spPr>
        <p:txBody>
          <a:bodyPr anchor="ctr"/>
          <a:lstStyle>
            <a:lvl1pPr algn="l" rtl="0" eaLnBrk="1" fontAlgn="base" hangingPunct="1">
              <a:spcBef>
                <a:spcPct val="0"/>
              </a:spcBef>
              <a:spcAft>
                <a:spcPct val="0"/>
              </a:spcAft>
              <a:defRPr lang="en-GB" sz="3200" kern="1200">
                <a:solidFill>
                  <a:schemeClr val="tx1"/>
                </a:solidFill>
                <a:latin typeface="+mj-lt"/>
                <a:ea typeface="+mn-ea"/>
                <a:cs typeface="+mn-cs"/>
              </a:defRPr>
            </a:lvl1pPr>
            <a:lvl2pPr algn="l" rtl="0" eaLnBrk="1" fontAlgn="base" hangingPunct="1">
              <a:spcBef>
                <a:spcPct val="0"/>
              </a:spcBef>
              <a:spcAft>
                <a:spcPct val="0"/>
              </a:spcAft>
              <a:defRPr sz="3600">
                <a:solidFill>
                  <a:schemeClr val="lt1"/>
                </a:solidFill>
                <a:latin typeface="+mn-lt"/>
                <a:ea typeface="+mn-ea"/>
                <a:cs typeface="+mn-cs"/>
              </a:defRPr>
            </a:lvl2pPr>
            <a:lvl3pPr algn="l" rtl="0" eaLnBrk="1" fontAlgn="base" hangingPunct="1">
              <a:spcBef>
                <a:spcPct val="0"/>
              </a:spcBef>
              <a:spcAft>
                <a:spcPct val="0"/>
              </a:spcAft>
              <a:defRPr sz="3600">
                <a:solidFill>
                  <a:schemeClr val="lt1"/>
                </a:solidFill>
                <a:latin typeface="+mn-lt"/>
                <a:ea typeface="+mn-ea"/>
                <a:cs typeface="+mn-cs"/>
              </a:defRPr>
            </a:lvl3pPr>
            <a:lvl4pPr algn="l" rtl="0" eaLnBrk="1" fontAlgn="base" hangingPunct="1">
              <a:spcBef>
                <a:spcPct val="0"/>
              </a:spcBef>
              <a:spcAft>
                <a:spcPct val="0"/>
              </a:spcAft>
              <a:defRPr sz="3600">
                <a:solidFill>
                  <a:schemeClr val="lt1"/>
                </a:solidFill>
                <a:latin typeface="+mn-lt"/>
                <a:ea typeface="+mn-ea"/>
                <a:cs typeface="+mn-cs"/>
              </a:defRPr>
            </a:lvl4pPr>
            <a:lvl5pPr algn="l" rtl="0" eaLnBrk="1" fontAlgn="base" hangingPunct="1">
              <a:spcBef>
                <a:spcPct val="0"/>
              </a:spcBef>
              <a:spcAft>
                <a:spcPct val="0"/>
              </a:spcAft>
              <a:defRPr sz="3600">
                <a:solidFill>
                  <a:schemeClr val="lt1"/>
                </a:solidFill>
                <a:latin typeface="+mn-lt"/>
                <a:ea typeface="+mn-ea"/>
                <a:cs typeface="+mn-cs"/>
              </a:defRPr>
            </a:lvl5pPr>
            <a:lvl6pPr marL="457200" algn="l" rtl="0" eaLnBrk="1" fontAlgn="base" hangingPunct="1">
              <a:spcBef>
                <a:spcPct val="0"/>
              </a:spcBef>
              <a:spcAft>
                <a:spcPct val="0"/>
              </a:spcAft>
              <a:defRPr sz="3600">
                <a:solidFill>
                  <a:schemeClr val="lt1"/>
                </a:solidFill>
                <a:latin typeface="+mn-lt"/>
                <a:ea typeface="+mn-ea"/>
                <a:cs typeface="+mn-cs"/>
              </a:defRPr>
            </a:lvl6pPr>
            <a:lvl7pPr marL="914400" algn="l" rtl="0" eaLnBrk="1" fontAlgn="base" hangingPunct="1">
              <a:spcBef>
                <a:spcPct val="0"/>
              </a:spcBef>
              <a:spcAft>
                <a:spcPct val="0"/>
              </a:spcAft>
              <a:defRPr sz="3600">
                <a:solidFill>
                  <a:schemeClr val="lt1"/>
                </a:solidFill>
                <a:latin typeface="+mn-lt"/>
                <a:ea typeface="+mn-ea"/>
                <a:cs typeface="+mn-cs"/>
              </a:defRPr>
            </a:lvl7pPr>
            <a:lvl8pPr marL="1371600" algn="l" rtl="0" eaLnBrk="1" fontAlgn="base" hangingPunct="1">
              <a:spcBef>
                <a:spcPct val="0"/>
              </a:spcBef>
              <a:spcAft>
                <a:spcPct val="0"/>
              </a:spcAft>
              <a:defRPr sz="3600">
                <a:solidFill>
                  <a:schemeClr val="lt1"/>
                </a:solidFill>
                <a:latin typeface="+mn-lt"/>
                <a:ea typeface="+mn-ea"/>
                <a:cs typeface="+mn-cs"/>
              </a:defRPr>
            </a:lvl8pPr>
            <a:lvl9pPr marL="1828800" algn="l" rtl="0" eaLnBrk="1" fontAlgn="base" hangingPunct="1">
              <a:spcBef>
                <a:spcPct val="0"/>
              </a:spcBef>
              <a:spcAft>
                <a:spcPct val="0"/>
              </a:spcAft>
              <a:defRPr sz="3600">
                <a:solidFill>
                  <a:schemeClr val="lt1"/>
                </a:solidFill>
                <a:latin typeface="+mn-lt"/>
                <a:ea typeface="+mn-ea"/>
                <a:cs typeface="+mn-cs"/>
              </a:defRPr>
            </a:lvl9pPr>
          </a:lstStyle>
          <a:p>
            <a:r>
              <a:rPr lang="en-IN" dirty="0" smtClean="0"/>
              <a:t>Learning Objectives</a:t>
            </a:r>
            <a:endParaRPr lang="en-IN" dirty="0"/>
          </a:p>
        </p:txBody>
      </p:sp>
      <p:sp>
        <p:nvSpPr>
          <p:cNvPr id="14" name="Oval 13"/>
          <p:cNvSpPr/>
          <p:nvPr>
            <p:custDataLst>
              <p:tags r:id="rId5"/>
            </p:custDataLst>
          </p:nvPr>
        </p:nvSpPr>
        <p:spPr>
          <a:xfrm>
            <a:off x="5735982" y="5433536"/>
            <a:ext cx="1584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9" name="Oval 18"/>
          <p:cNvSpPr/>
          <p:nvPr>
            <p:custDataLst>
              <p:tags r:id="rId6"/>
            </p:custDataLst>
          </p:nvPr>
        </p:nvSpPr>
        <p:spPr>
          <a:xfrm>
            <a:off x="5750382" y="567053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1" name="Oval 20"/>
          <p:cNvSpPr/>
          <p:nvPr>
            <p:custDataLst>
              <p:tags r:id="rId7"/>
            </p:custDataLst>
          </p:nvPr>
        </p:nvSpPr>
        <p:spPr>
          <a:xfrm>
            <a:off x="5750382" y="5899136"/>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2" name="Rectangle 21"/>
          <p:cNvSpPr/>
          <p:nvPr>
            <p:custDataLst>
              <p:tags r:id="rId8"/>
            </p:custDataLst>
          </p:nvPr>
        </p:nvSpPr>
        <p:spPr>
          <a:xfrm>
            <a:off x="6199182" y="5357336"/>
            <a:ext cx="2640018" cy="738664"/>
          </a:xfrm>
          <a:prstGeom prst="rect">
            <a:avLst/>
          </a:prstGeom>
        </p:spPr>
        <p:txBody>
          <a:bodyPr wrap="none">
            <a:spAutoFit/>
          </a:bodyPr>
          <a:lstStyle/>
          <a:p>
            <a:r>
              <a:rPr lang="en-US" sz="1400" dirty="0"/>
              <a:t>Indicates the topic in </a:t>
            </a:r>
            <a:r>
              <a:rPr lang="en-US" sz="1400" dirty="0" smtClean="0"/>
              <a:t>discussion</a:t>
            </a:r>
          </a:p>
          <a:p>
            <a:r>
              <a:rPr lang="en-US" sz="1400" dirty="0"/>
              <a:t>Indicates the topics to be </a:t>
            </a:r>
            <a:r>
              <a:rPr lang="en-US" sz="1400" dirty="0" smtClean="0"/>
              <a:t>covered</a:t>
            </a:r>
          </a:p>
          <a:p>
            <a:r>
              <a:rPr lang="en-US" sz="1400" dirty="0"/>
              <a:t>Indicates the topics </a:t>
            </a:r>
            <a:r>
              <a:rPr lang="en-US" sz="1400" dirty="0" smtClean="0"/>
              <a:t>covered</a:t>
            </a:r>
            <a:endParaRPr lang="en-US" sz="1400" dirty="0"/>
          </a:p>
        </p:txBody>
      </p:sp>
      <p:sp>
        <p:nvSpPr>
          <p:cNvPr id="25" name="Oval 24"/>
          <p:cNvSpPr/>
          <p:nvPr>
            <p:custDataLst>
              <p:tags r:id="rId9"/>
            </p:custDataLst>
          </p:nvPr>
        </p:nvSpPr>
        <p:spPr>
          <a:xfrm>
            <a:off x="518241" y="2048231"/>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6" name="Oval 25"/>
          <p:cNvSpPr/>
          <p:nvPr>
            <p:custDataLst>
              <p:tags r:id="rId10"/>
            </p:custDataLst>
          </p:nvPr>
        </p:nvSpPr>
        <p:spPr>
          <a:xfrm>
            <a:off x="510384" y="2360199"/>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0" name="Oval 19"/>
          <p:cNvSpPr/>
          <p:nvPr>
            <p:custDataLst>
              <p:tags r:id="rId11"/>
            </p:custDataLst>
          </p:nvPr>
        </p:nvSpPr>
        <p:spPr>
          <a:xfrm>
            <a:off x="516093" y="4668413"/>
            <a:ext cx="1440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27" name="Oval 26"/>
          <p:cNvSpPr/>
          <p:nvPr>
            <p:custDataLst>
              <p:tags r:id="rId12"/>
            </p:custDataLst>
          </p:nvPr>
        </p:nvSpPr>
        <p:spPr>
          <a:xfrm>
            <a:off x="507642" y="3516822"/>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17" name="Oval 16"/>
          <p:cNvSpPr/>
          <p:nvPr>
            <p:custDataLst>
              <p:tags r:id="rId13"/>
            </p:custDataLst>
          </p:nvPr>
        </p:nvSpPr>
        <p:spPr>
          <a:xfrm>
            <a:off x="507642" y="3806595"/>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18" name="Oval 17"/>
          <p:cNvSpPr/>
          <p:nvPr>
            <p:custDataLst>
              <p:tags r:id="rId14"/>
            </p:custDataLst>
          </p:nvPr>
        </p:nvSpPr>
        <p:spPr>
          <a:xfrm>
            <a:off x="518373" y="4087785"/>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4" name="Oval 23"/>
          <p:cNvSpPr/>
          <p:nvPr>
            <p:custDataLst>
              <p:tags r:id="rId15"/>
            </p:custDataLst>
          </p:nvPr>
        </p:nvSpPr>
        <p:spPr>
          <a:xfrm>
            <a:off x="521595" y="4379706"/>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Tree>
    <p:extLst>
      <p:ext uri="{BB962C8B-B14F-4D97-AF65-F5344CB8AC3E}">
        <p14:creationId xmlns:p14="http://schemas.microsoft.com/office/powerpoint/2010/main" val="3315916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101958" y="6440666"/>
            <a:ext cx="457200" cy="277813"/>
          </a:xfrm>
        </p:spPr>
        <p:txBody>
          <a:bodyPr/>
          <a:lstStyle/>
          <a:p>
            <a:fld id="{47ED8886-DB3B-44F4-9A80-E6A224679F20}" type="slidenum">
              <a:rPr lang="en-US" smtClean="0"/>
              <a:pPr/>
              <a:t>56</a:t>
            </a:fld>
            <a:endParaRPr lang="en-US" dirty="0"/>
          </a:p>
        </p:txBody>
      </p:sp>
      <p:sp>
        <p:nvSpPr>
          <p:cNvPr id="5" name="Title 3"/>
          <p:cNvSpPr>
            <a:spLocks noGrp="1"/>
          </p:cNvSpPr>
          <p:nvPr>
            <p:ph type="title"/>
          </p:nvPr>
        </p:nvSpPr>
        <p:spPr bwMode="auto">
          <a:xfrm>
            <a:off x="1472484" y="152400"/>
            <a:ext cx="7543800" cy="1066800"/>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1200" dirty="0" smtClean="0"/>
              <a:t>Manual Testing Today</a:t>
            </a:r>
            <a:endParaRPr lang="en-US" kern="1200" dirty="0"/>
          </a:p>
        </p:txBody>
      </p:sp>
      <p:sp>
        <p:nvSpPr>
          <p:cNvPr id="7" name="Text Placeholder 9"/>
          <p:cNvSpPr txBox="1">
            <a:spLocks/>
          </p:cNvSpPr>
          <p:nvPr/>
        </p:nvSpPr>
        <p:spPr>
          <a:xfrm>
            <a:off x="316420" y="1371600"/>
            <a:ext cx="8370380" cy="31842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1000"/>
              </a:spcBef>
              <a:spcAft>
                <a:spcPts val="0"/>
              </a:spcAft>
              <a:buClr>
                <a:srgbClr val="000000"/>
              </a:buClr>
              <a:buSzPct val="100000"/>
              <a:buFont typeface="Futura Bk" pitchFamily="34" charset="0"/>
              <a:buNone/>
              <a:tabLst/>
              <a:defRPr/>
            </a:pPr>
            <a:r>
              <a:rPr kumimoji="0" lang="en-US" sz="1100" b="0" i="0" u="none" strike="noStrike" kern="1200" cap="none" spc="0" normalizeH="0" baseline="0" noProof="0" dirty="0" smtClean="0">
                <a:ln>
                  <a:noFill/>
                </a:ln>
                <a:solidFill>
                  <a:srgbClr val="7B7B79"/>
                </a:solidFill>
                <a:effectLst/>
                <a:uLnTx/>
                <a:uFillTx/>
                <a:latin typeface="Futura Bk" pitchFamily="34" charset="0"/>
                <a:ea typeface="+mn-ea"/>
                <a:cs typeface="+mn-cs"/>
              </a:rPr>
              <a:t>Manual testing has not changed in 15 – 20 years – It’s challenging</a:t>
            </a:r>
            <a:endParaRPr kumimoji="0" lang="en-US" sz="1100" b="0" i="0" u="none" strike="noStrike" kern="1200" cap="none" spc="0" normalizeH="0" baseline="0" noProof="0" dirty="0">
              <a:ln>
                <a:noFill/>
              </a:ln>
              <a:solidFill>
                <a:srgbClr val="7B7B79"/>
              </a:solidFill>
              <a:effectLst/>
              <a:uLnTx/>
              <a:uFillTx/>
              <a:latin typeface="Futura Bk" pitchFamily="34" charset="0"/>
              <a:ea typeface="+mn-ea"/>
              <a:cs typeface="+mn-cs"/>
            </a:endParaRPr>
          </a:p>
        </p:txBody>
      </p:sp>
      <p:sp>
        <p:nvSpPr>
          <p:cNvPr id="9" name="Parallelogram 8"/>
          <p:cNvSpPr/>
          <p:nvPr/>
        </p:nvSpPr>
        <p:spPr>
          <a:xfrm>
            <a:off x="5079441" y="1752600"/>
            <a:ext cx="2769159" cy="321731"/>
          </a:xfrm>
          <a:prstGeom prst="parallelogram">
            <a:avLst>
              <a:gd name="adj" fmla="val 23448"/>
            </a:avLst>
          </a:prstGeom>
          <a:gradFill flip="none" rotWithShape="1">
            <a:gsLst>
              <a:gs pos="0">
                <a:srgbClr val="32AE5A"/>
              </a:gs>
              <a:gs pos="100000">
                <a:srgbClr val="00452F"/>
              </a:gs>
            </a:gsLst>
            <a:path path="circle">
              <a:fillToRect l="100000" b="100000"/>
            </a:path>
            <a:tileRect t="-100000" r="-100000"/>
          </a:gradFill>
          <a:ln w="25400" cap="flat" cmpd="sng" algn="ctr">
            <a:noFill/>
            <a:prstDash val="solid"/>
          </a:ln>
          <a:effectLst>
            <a:outerShdw blurRad="50800" dist="38100" dir="8100000" algn="tr" rotWithShape="0">
              <a:prstClr val="black">
                <a:alpha val="40000"/>
              </a:prstClr>
            </a:outerShdw>
          </a:effectLst>
        </p:spPr>
        <p:txBody>
          <a:bodyPr vert="horz" lIns="91440" tIns="45720" rtlCol="0" anchor="ctr"/>
          <a:lstStyle/>
          <a:p>
            <a:pPr marL="0" marR="0" lvl="0" indent="0" defTabSz="914400" eaLnBrk="1" fontAlgn="auto" latinLnBrk="0" hangingPunct="1">
              <a:lnSpc>
                <a:spcPct val="85000"/>
              </a:lnSpc>
              <a:spcBef>
                <a:spcPts val="0"/>
              </a:spcBef>
              <a:spcAft>
                <a:spcPts val="0"/>
              </a:spcAft>
              <a:buClrTx/>
              <a:buSzTx/>
              <a:buFontTx/>
              <a:buNone/>
              <a:tabLst/>
              <a:defRPr/>
            </a:pPr>
            <a:r>
              <a:rPr kumimoji="0" lang="en-US" sz="1100" b="0" i="1" u="none" strike="noStrike" kern="0" cap="none" spc="0" normalizeH="0" baseline="0" noProof="0" dirty="0" smtClean="0">
                <a:ln>
                  <a:noFill/>
                </a:ln>
                <a:solidFill>
                  <a:srgbClr val="FFFFFF"/>
                </a:solidFill>
                <a:effectLst/>
                <a:uLnTx/>
                <a:uFillTx/>
                <a:latin typeface="Futura Bk" pitchFamily="34" charset="0"/>
                <a:ea typeface="+mn-ea"/>
                <a:cs typeface="+mn-cs"/>
              </a:rPr>
              <a:t>Defect Remediation</a:t>
            </a:r>
            <a:endParaRPr kumimoji="0" lang="en-US" sz="1100" b="0" i="1" u="none" strike="noStrike" kern="0" cap="none" spc="0" normalizeH="0" baseline="0" noProof="0" dirty="0">
              <a:ln>
                <a:noFill/>
              </a:ln>
              <a:solidFill>
                <a:srgbClr val="FFFFFF"/>
              </a:solidFill>
              <a:effectLst/>
              <a:uLnTx/>
              <a:uFillTx/>
              <a:latin typeface="Futura Bk" pitchFamily="34" charset="0"/>
              <a:ea typeface="+mn-ea"/>
              <a:cs typeface="+mn-cs"/>
            </a:endParaRPr>
          </a:p>
        </p:txBody>
      </p:sp>
      <p:sp>
        <p:nvSpPr>
          <p:cNvPr id="10" name="Parallelogram 9"/>
          <p:cNvSpPr/>
          <p:nvPr/>
        </p:nvSpPr>
        <p:spPr>
          <a:xfrm>
            <a:off x="515954" y="1717740"/>
            <a:ext cx="2769159" cy="321731"/>
          </a:xfrm>
          <a:prstGeom prst="parallelogram">
            <a:avLst>
              <a:gd name="adj" fmla="val 23448"/>
            </a:avLst>
          </a:prstGeom>
          <a:gradFill flip="none" rotWithShape="1">
            <a:gsLst>
              <a:gs pos="0">
                <a:srgbClr val="1E89C5"/>
              </a:gs>
              <a:gs pos="100000">
                <a:srgbClr val="00104D"/>
              </a:gs>
            </a:gsLst>
            <a:path path="circle">
              <a:fillToRect l="100000" b="100000"/>
            </a:path>
            <a:tileRect t="-100000" r="-100000"/>
          </a:gradFill>
          <a:ln w="25400" cap="flat" cmpd="sng" algn="ctr">
            <a:noFill/>
            <a:prstDash val="solid"/>
          </a:ln>
          <a:effectLst>
            <a:outerShdw blurRad="50800" dist="38100" dir="8100000" algn="tr" rotWithShape="0">
              <a:prstClr val="black">
                <a:alpha val="40000"/>
              </a:prstClr>
            </a:outerShdw>
          </a:effectLst>
        </p:spPr>
        <p:txBody>
          <a:bodyPr vert="horz" lIns="91440" tIns="45720" rtlCol="0" anchor="ctr"/>
          <a:lstStyle/>
          <a:p>
            <a:pPr marL="0" marR="0" lvl="0" indent="0" defTabSz="914400" eaLnBrk="1" fontAlgn="auto" latinLnBrk="0" hangingPunct="1">
              <a:lnSpc>
                <a:spcPct val="85000"/>
              </a:lnSpc>
              <a:spcBef>
                <a:spcPts val="0"/>
              </a:spcBef>
              <a:spcAft>
                <a:spcPts val="0"/>
              </a:spcAft>
              <a:buClrTx/>
              <a:buSzTx/>
              <a:buFontTx/>
              <a:buNone/>
              <a:tabLst/>
              <a:defRPr/>
            </a:pPr>
            <a:r>
              <a:rPr kumimoji="0" lang="en-US" sz="1100" b="0" i="1" u="none" strike="noStrike" kern="0" cap="none" spc="0" normalizeH="0" baseline="0" noProof="0" dirty="0" smtClean="0">
                <a:ln>
                  <a:noFill/>
                </a:ln>
                <a:solidFill>
                  <a:srgbClr val="FFFFFF"/>
                </a:solidFill>
                <a:effectLst/>
                <a:uLnTx/>
                <a:uFillTx/>
                <a:latin typeface="Futura Bk" pitchFamily="34" charset="0"/>
                <a:ea typeface="+mn-ea"/>
                <a:cs typeface="+mn-cs"/>
              </a:rPr>
              <a:t>Executing Tests</a:t>
            </a:r>
            <a:endParaRPr kumimoji="0" lang="en-US" sz="1100" b="0" i="1" u="none" strike="noStrike" kern="0" cap="none" spc="0" normalizeH="0" baseline="0" noProof="0" dirty="0">
              <a:ln>
                <a:noFill/>
              </a:ln>
              <a:solidFill>
                <a:srgbClr val="FFFFFF"/>
              </a:solidFill>
              <a:effectLst/>
              <a:uLnTx/>
              <a:uFillTx/>
              <a:latin typeface="Futura Bk" pitchFamily="34" charset="0"/>
              <a:ea typeface="+mn-ea"/>
              <a:cs typeface="+mn-cs"/>
            </a:endParaRPr>
          </a:p>
        </p:txBody>
      </p:sp>
      <p:grpSp>
        <p:nvGrpSpPr>
          <p:cNvPr id="11" name="Group 16"/>
          <p:cNvGrpSpPr>
            <a:grpSpLocks/>
          </p:cNvGrpSpPr>
          <p:nvPr/>
        </p:nvGrpSpPr>
        <p:grpSpPr bwMode="auto">
          <a:xfrm>
            <a:off x="5410200" y="2218296"/>
            <a:ext cx="924758" cy="905904"/>
            <a:chOff x="206" y="172"/>
            <a:chExt cx="924" cy="1109"/>
          </a:xfrm>
        </p:grpSpPr>
        <p:sp>
          <p:nvSpPr>
            <p:cNvPr id="12" name="Freeform 17"/>
            <p:cNvSpPr>
              <a:spLocks/>
            </p:cNvSpPr>
            <p:nvPr/>
          </p:nvSpPr>
          <p:spPr bwMode="auto">
            <a:xfrm>
              <a:off x="206" y="411"/>
              <a:ext cx="709" cy="549"/>
            </a:xfrm>
            <a:custGeom>
              <a:avLst/>
              <a:gdLst>
                <a:gd name="T0" fmla="*/ 105 w 1419"/>
                <a:gd name="T1" fmla="*/ 1 h 1098"/>
                <a:gd name="T2" fmla="*/ 98 w 1419"/>
                <a:gd name="T3" fmla="*/ 2 h 1098"/>
                <a:gd name="T4" fmla="*/ 88 w 1419"/>
                <a:gd name="T5" fmla="*/ 17 h 1098"/>
                <a:gd name="T6" fmla="*/ 85 w 1419"/>
                <a:gd name="T7" fmla="*/ 27 h 1098"/>
                <a:gd name="T8" fmla="*/ 78 w 1419"/>
                <a:gd name="T9" fmla="*/ 30 h 1098"/>
                <a:gd name="T10" fmla="*/ 71 w 1419"/>
                <a:gd name="T11" fmla="*/ 35 h 1098"/>
                <a:gd name="T12" fmla="*/ 60 w 1419"/>
                <a:gd name="T13" fmla="*/ 42 h 1098"/>
                <a:gd name="T14" fmla="*/ 48 w 1419"/>
                <a:gd name="T15" fmla="*/ 46 h 1098"/>
                <a:gd name="T16" fmla="*/ 29 w 1419"/>
                <a:gd name="T17" fmla="*/ 58 h 1098"/>
                <a:gd name="T18" fmla="*/ 13 w 1419"/>
                <a:gd name="T19" fmla="*/ 74 h 1098"/>
                <a:gd name="T20" fmla="*/ 9 w 1419"/>
                <a:gd name="T21" fmla="*/ 83 h 1098"/>
                <a:gd name="T22" fmla="*/ 1 w 1419"/>
                <a:gd name="T23" fmla="*/ 116 h 1098"/>
                <a:gd name="T24" fmla="*/ 3 w 1419"/>
                <a:gd name="T25" fmla="*/ 152 h 1098"/>
                <a:gd name="T26" fmla="*/ 4 w 1419"/>
                <a:gd name="T27" fmla="*/ 176 h 1098"/>
                <a:gd name="T28" fmla="*/ 8 w 1419"/>
                <a:gd name="T29" fmla="*/ 196 h 1098"/>
                <a:gd name="T30" fmla="*/ 14 w 1419"/>
                <a:gd name="T31" fmla="*/ 221 h 1098"/>
                <a:gd name="T32" fmla="*/ 25 w 1419"/>
                <a:gd name="T33" fmla="*/ 250 h 1098"/>
                <a:gd name="T34" fmla="*/ 33 w 1419"/>
                <a:gd name="T35" fmla="*/ 245 h 1098"/>
                <a:gd name="T36" fmla="*/ 50 w 1419"/>
                <a:gd name="T37" fmla="*/ 236 h 1098"/>
                <a:gd name="T38" fmla="*/ 68 w 1419"/>
                <a:gd name="T39" fmla="*/ 226 h 1098"/>
                <a:gd name="T40" fmla="*/ 79 w 1419"/>
                <a:gd name="T41" fmla="*/ 222 h 1098"/>
                <a:gd name="T42" fmla="*/ 94 w 1419"/>
                <a:gd name="T43" fmla="*/ 229 h 1098"/>
                <a:gd name="T44" fmla="*/ 107 w 1419"/>
                <a:gd name="T45" fmla="*/ 238 h 1098"/>
                <a:gd name="T46" fmla="*/ 119 w 1419"/>
                <a:gd name="T47" fmla="*/ 249 h 1098"/>
                <a:gd name="T48" fmla="*/ 128 w 1419"/>
                <a:gd name="T49" fmla="*/ 259 h 1098"/>
                <a:gd name="T50" fmla="*/ 226 w 1419"/>
                <a:gd name="T51" fmla="*/ 261 h 1098"/>
                <a:gd name="T52" fmla="*/ 223 w 1419"/>
                <a:gd name="T53" fmla="*/ 252 h 1098"/>
                <a:gd name="T54" fmla="*/ 221 w 1419"/>
                <a:gd name="T55" fmla="*/ 238 h 1098"/>
                <a:gd name="T56" fmla="*/ 221 w 1419"/>
                <a:gd name="T57" fmla="*/ 225 h 1098"/>
                <a:gd name="T58" fmla="*/ 228 w 1419"/>
                <a:gd name="T59" fmla="*/ 186 h 1098"/>
                <a:gd name="T60" fmla="*/ 235 w 1419"/>
                <a:gd name="T61" fmla="*/ 190 h 1098"/>
                <a:gd name="T62" fmla="*/ 244 w 1419"/>
                <a:gd name="T63" fmla="*/ 197 h 1098"/>
                <a:gd name="T64" fmla="*/ 256 w 1419"/>
                <a:gd name="T65" fmla="*/ 207 h 1098"/>
                <a:gd name="T66" fmla="*/ 269 w 1419"/>
                <a:gd name="T67" fmla="*/ 217 h 1098"/>
                <a:gd name="T68" fmla="*/ 279 w 1419"/>
                <a:gd name="T69" fmla="*/ 218 h 1098"/>
                <a:gd name="T70" fmla="*/ 285 w 1419"/>
                <a:gd name="T71" fmla="*/ 218 h 1098"/>
                <a:gd name="T72" fmla="*/ 289 w 1419"/>
                <a:gd name="T73" fmla="*/ 217 h 1098"/>
                <a:gd name="T74" fmla="*/ 299 w 1419"/>
                <a:gd name="T75" fmla="*/ 215 h 1098"/>
                <a:gd name="T76" fmla="*/ 310 w 1419"/>
                <a:gd name="T77" fmla="*/ 215 h 1098"/>
                <a:gd name="T78" fmla="*/ 316 w 1419"/>
                <a:gd name="T79" fmla="*/ 214 h 1098"/>
                <a:gd name="T80" fmla="*/ 353 w 1419"/>
                <a:gd name="T81" fmla="*/ 162 h 1098"/>
                <a:gd name="T82" fmla="*/ 343 w 1419"/>
                <a:gd name="T83" fmla="*/ 155 h 1098"/>
                <a:gd name="T84" fmla="*/ 334 w 1419"/>
                <a:gd name="T85" fmla="*/ 151 h 1098"/>
                <a:gd name="T86" fmla="*/ 325 w 1419"/>
                <a:gd name="T87" fmla="*/ 144 h 1098"/>
                <a:gd name="T88" fmla="*/ 310 w 1419"/>
                <a:gd name="T89" fmla="*/ 143 h 1098"/>
                <a:gd name="T90" fmla="*/ 303 w 1419"/>
                <a:gd name="T91" fmla="*/ 144 h 1098"/>
                <a:gd name="T92" fmla="*/ 296 w 1419"/>
                <a:gd name="T93" fmla="*/ 141 h 1098"/>
                <a:gd name="T94" fmla="*/ 280 w 1419"/>
                <a:gd name="T95" fmla="*/ 123 h 1098"/>
                <a:gd name="T96" fmla="*/ 262 w 1419"/>
                <a:gd name="T97" fmla="*/ 103 h 1098"/>
                <a:gd name="T98" fmla="*/ 252 w 1419"/>
                <a:gd name="T99" fmla="*/ 86 h 1098"/>
                <a:gd name="T100" fmla="*/ 242 w 1419"/>
                <a:gd name="T101" fmla="*/ 72 h 1098"/>
                <a:gd name="T102" fmla="*/ 237 w 1419"/>
                <a:gd name="T103" fmla="*/ 66 h 1098"/>
                <a:gd name="T104" fmla="*/ 229 w 1419"/>
                <a:gd name="T105" fmla="*/ 58 h 1098"/>
                <a:gd name="T106" fmla="*/ 222 w 1419"/>
                <a:gd name="T107" fmla="*/ 51 h 1098"/>
                <a:gd name="T108" fmla="*/ 212 w 1419"/>
                <a:gd name="T109" fmla="*/ 44 h 1098"/>
                <a:gd name="T110" fmla="*/ 202 w 1419"/>
                <a:gd name="T111" fmla="*/ 43 h 1098"/>
                <a:gd name="T112" fmla="*/ 194 w 1419"/>
                <a:gd name="T113" fmla="*/ 43 h 1098"/>
                <a:gd name="T114" fmla="*/ 188 w 1419"/>
                <a:gd name="T115" fmla="*/ 40 h 1098"/>
                <a:gd name="T116" fmla="*/ 170 w 1419"/>
                <a:gd name="T117" fmla="*/ 34 h 1098"/>
                <a:gd name="T118" fmla="*/ 166 w 1419"/>
                <a:gd name="T119" fmla="*/ 29 h 1098"/>
                <a:gd name="T120" fmla="*/ 155 w 1419"/>
                <a:gd name="T121" fmla="*/ 18 h 1098"/>
                <a:gd name="T122" fmla="*/ 135 w 1419"/>
                <a:gd name="T123" fmla="*/ 7 h 1098"/>
                <a:gd name="T124" fmla="*/ 107 w 1419"/>
                <a:gd name="T125" fmla="*/ 1 h 10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19"/>
                <a:gd name="T190" fmla="*/ 0 h 1098"/>
                <a:gd name="T191" fmla="*/ 1419 w 1419"/>
                <a:gd name="T192" fmla="*/ 1098 h 109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19" h="1098">
                  <a:moveTo>
                    <a:pt x="431" y="4"/>
                  </a:moveTo>
                  <a:lnTo>
                    <a:pt x="430" y="4"/>
                  </a:lnTo>
                  <a:lnTo>
                    <a:pt x="426" y="3"/>
                  </a:lnTo>
                  <a:lnTo>
                    <a:pt x="422" y="2"/>
                  </a:lnTo>
                  <a:lnTo>
                    <a:pt x="416" y="0"/>
                  </a:lnTo>
                  <a:lnTo>
                    <a:pt x="408" y="2"/>
                  </a:lnTo>
                  <a:lnTo>
                    <a:pt x="400" y="4"/>
                  </a:lnTo>
                  <a:lnTo>
                    <a:pt x="392" y="9"/>
                  </a:lnTo>
                  <a:lnTo>
                    <a:pt x="383" y="15"/>
                  </a:lnTo>
                  <a:lnTo>
                    <a:pt x="369" y="34"/>
                  </a:lnTo>
                  <a:lnTo>
                    <a:pt x="360" y="52"/>
                  </a:lnTo>
                  <a:lnTo>
                    <a:pt x="355" y="67"/>
                  </a:lnTo>
                  <a:lnTo>
                    <a:pt x="354" y="73"/>
                  </a:lnTo>
                  <a:lnTo>
                    <a:pt x="342" y="100"/>
                  </a:lnTo>
                  <a:lnTo>
                    <a:pt x="342" y="108"/>
                  </a:lnTo>
                  <a:lnTo>
                    <a:pt x="340" y="109"/>
                  </a:lnTo>
                  <a:lnTo>
                    <a:pt x="335" y="110"/>
                  </a:lnTo>
                  <a:lnTo>
                    <a:pt x="328" y="113"/>
                  </a:lnTo>
                  <a:lnTo>
                    <a:pt x="320" y="117"/>
                  </a:lnTo>
                  <a:lnTo>
                    <a:pt x="312" y="121"/>
                  </a:lnTo>
                  <a:lnTo>
                    <a:pt x="303" y="126"/>
                  </a:lnTo>
                  <a:lnTo>
                    <a:pt x="296" y="131"/>
                  </a:lnTo>
                  <a:lnTo>
                    <a:pt x="290" y="136"/>
                  </a:lnTo>
                  <a:lnTo>
                    <a:pt x="285" y="142"/>
                  </a:lnTo>
                  <a:lnTo>
                    <a:pt x="275" y="149"/>
                  </a:lnTo>
                  <a:lnTo>
                    <a:pt x="265" y="156"/>
                  </a:lnTo>
                  <a:lnTo>
                    <a:pt x="252" y="163"/>
                  </a:lnTo>
                  <a:lnTo>
                    <a:pt x="240" y="169"/>
                  </a:lnTo>
                  <a:lnTo>
                    <a:pt x="227" y="174"/>
                  </a:lnTo>
                  <a:lnTo>
                    <a:pt x="214" y="178"/>
                  </a:lnTo>
                  <a:lnTo>
                    <a:pt x="204" y="180"/>
                  </a:lnTo>
                  <a:lnTo>
                    <a:pt x="193" y="184"/>
                  </a:lnTo>
                  <a:lnTo>
                    <a:pt x="176" y="192"/>
                  </a:lnTo>
                  <a:lnTo>
                    <a:pt x="158" y="203"/>
                  </a:lnTo>
                  <a:lnTo>
                    <a:pt x="138" y="218"/>
                  </a:lnTo>
                  <a:lnTo>
                    <a:pt x="118" y="233"/>
                  </a:lnTo>
                  <a:lnTo>
                    <a:pt x="99" y="249"/>
                  </a:lnTo>
                  <a:lnTo>
                    <a:pt x="82" y="264"/>
                  </a:lnTo>
                  <a:lnTo>
                    <a:pt x="69" y="278"/>
                  </a:lnTo>
                  <a:lnTo>
                    <a:pt x="53" y="297"/>
                  </a:lnTo>
                  <a:lnTo>
                    <a:pt x="45" y="307"/>
                  </a:lnTo>
                  <a:lnTo>
                    <a:pt x="42" y="315"/>
                  </a:lnTo>
                  <a:lnTo>
                    <a:pt x="41" y="323"/>
                  </a:lnTo>
                  <a:lnTo>
                    <a:pt x="37" y="335"/>
                  </a:lnTo>
                  <a:lnTo>
                    <a:pt x="29" y="356"/>
                  </a:lnTo>
                  <a:lnTo>
                    <a:pt x="20" y="388"/>
                  </a:lnTo>
                  <a:lnTo>
                    <a:pt x="11" y="424"/>
                  </a:lnTo>
                  <a:lnTo>
                    <a:pt x="4" y="467"/>
                  </a:lnTo>
                  <a:lnTo>
                    <a:pt x="0" y="511"/>
                  </a:lnTo>
                  <a:lnTo>
                    <a:pt x="4" y="556"/>
                  </a:lnTo>
                  <a:lnTo>
                    <a:pt x="14" y="600"/>
                  </a:lnTo>
                  <a:lnTo>
                    <a:pt x="14" y="609"/>
                  </a:lnTo>
                  <a:lnTo>
                    <a:pt x="16" y="633"/>
                  </a:lnTo>
                  <a:lnTo>
                    <a:pt x="18" y="662"/>
                  </a:lnTo>
                  <a:lnTo>
                    <a:pt x="18" y="686"/>
                  </a:lnTo>
                  <a:lnTo>
                    <a:pt x="18" y="707"/>
                  </a:lnTo>
                  <a:lnTo>
                    <a:pt x="20" y="729"/>
                  </a:lnTo>
                  <a:lnTo>
                    <a:pt x="22" y="750"/>
                  </a:lnTo>
                  <a:lnTo>
                    <a:pt x="26" y="768"/>
                  </a:lnTo>
                  <a:lnTo>
                    <a:pt x="32" y="787"/>
                  </a:lnTo>
                  <a:lnTo>
                    <a:pt x="43" y="814"/>
                  </a:lnTo>
                  <a:lnTo>
                    <a:pt x="52" y="840"/>
                  </a:lnTo>
                  <a:lnTo>
                    <a:pt x="58" y="863"/>
                  </a:lnTo>
                  <a:lnTo>
                    <a:pt x="59" y="885"/>
                  </a:lnTo>
                  <a:lnTo>
                    <a:pt x="59" y="908"/>
                  </a:lnTo>
                  <a:lnTo>
                    <a:pt x="58" y="927"/>
                  </a:lnTo>
                  <a:lnTo>
                    <a:pt x="58" y="935"/>
                  </a:lnTo>
                  <a:lnTo>
                    <a:pt x="100" y="1001"/>
                  </a:lnTo>
                  <a:lnTo>
                    <a:pt x="103" y="999"/>
                  </a:lnTo>
                  <a:lnTo>
                    <a:pt x="108" y="996"/>
                  </a:lnTo>
                  <a:lnTo>
                    <a:pt x="119" y="990"/>
                  </a:lnTo>
                  <a:lnTo>
                    <a:pt x="132" y="983"/>
                  </a:lnTo>
                  <a:lnTo>
                    <a:pt x="147" y="974"/>
                  </a:lnTo>
                  <a:lnTo>
                    <a:pt x="164" y="965"/>
                  </a:lnTo>
                  <a:lnTo>
                    <a:pt x="182" y="954"/>
                  </a:lnTo>
                  <a:lnTo>
                    <a:pt x="202" y="944"/>
                  </a:lnTo>
                  <a:lnTo>
                    <a:pt x="221" y="934"/>
                  </a:lnTo>
                  <a:lnTo>
                    <a:pt x="240" y="923"/>
                  </a:lnTo>
                  <a:lnTo>
                    <a:pt x="258" y="914"/>
                  </a:lnTo>
                  <a:lnTo>
                    <a:pt x="274" y="905"/>
                  </a:lnTo>
                  <a:lnTo>
                    <a:pt x="289" y="898"/>
                  </a:lnTo>
                  <a:lnTo>
                    <a:pt x="302" y="893"/>
                  </a:lnTo>
                  <a:lnTo>
                    <a:pt x="310" y="890"/>
                  </a:lnTo>
                  <a:lnTo>
                    <a:pt x="316" y="889"/>
                  </a:lnTo>
                  <a:lnTo>
                    <a:pt x="325" y="892"/>
                  </a:lnTo>
                  <a:lnTo>
                    <a:pt x="340" y="899"/>
                  </a:lnTo>
                  <a:lnTo>
                    <a:pt x="357" y="908"/>
                  </a:lnTo>
                  <a:lnTo>
                    <a:pt x="377" y="919"/>
                  </a:lnTo>
                  <a:lnTo>
                    <a:pt x="395" y="930"/>
                  </a:lnTo>
                  <a:lnTo>
                    <a:pt x="413" y="941"/>
                  </a:lnTo>
                  <a:lnTo>
                    <a:pt x="424" y="949"/>
                  </a:lnTo>
                  <a:lnTo>
                    <a:pt x="431" y="954"/>
                  </a:lnTo>
                  <a:lnTo>
                    <a:pt x="437" y="961"/>
                  </a:lnTo>
                  <a:lnTo>
                    <a:pt x="448" y="972"/>
                  </a:lnTo>
                  <a:lnTo>
                    <a:pt x="462" y="984"/>
                  </a:lnTo>
                  <a:lnTo>
                    <a:pt x="477" y="998"/>
                  </a:lnTo>
                  <a:lnTo>
                    <a:pt x="491" y="1011"/>
                  </a:lnTo>
                  <a:lnTo>
                    <a:pt x="504" y="1022"/>
                  </a:lnTo>
                  <a:lnTo>
                    <a:pt x="512" y="1029"/>
                  </a:lnTo>
                  <a:lnTo>
                    <a:pt x="515" y="1033"/>
                  </a:lnTo>
                  <a:lnTo>
                    <a:pt x="584" y="1070"/>
                  </a:lnTo>
                  <a:lnTo>
                    <a:pt x="650" y="1096"/>
                  </a:lnTo>
                  <a:lnTo>
                    <a:pt x="661" y="1098"/>
                  </a:lnTo>
                  <a:lnTo>
                    <a:pt x="905" y="1041"/>
                  </a:lnTo>
                  <a:lnTo>
                    <a:pt x="905" y="1039"/>
                  </a:lnTo>
                  <a:lnTo>
                    <a:pt x="904" y="1032"/>
                  </a:lnTo>
                  <a:lnTo>
                    <a:pt x="901" y="1022"/>
                  </a:lnTo>
                  <a:lnTo>
                    <a:pt x="894" y="1010"/>
                  </a:lnTo>
                  <a:lnTo>
                    <a:pt x="887" y="998"/>
                  </a:lnTo>
                  <a:lnTo>
                    <a:pt x="884" y="986"/>
                  </a:lnTo>
                  <a:lnTo>
                    <a:pt x="884" y="972"/>
                  </a:lnTo>
                  <a:lnTo>
                    <a:pt x="886" y="953"/>
                  </a:lnTo>
                  <a:lnTo>
                    <a:pt x="888" y="941"/>
                  </a:lnTo>
                  <a:lnTo>
                    <a:pt x="888" y="935"/>
                  </a:lnTo>
                  <a:lnTo>
                    <a:pt x="887" y="927"/>
                  </a:lnTo>
                  <a:lnTo>
                    <a:pt x="886" y="900"/>
                  </a:lnTo>
                  <a:lnTo>
                    <a:pt x="891" y="854"/>
                  </a:lnTo>
                  <a:lnTo>
                    <a:pt x="901" y="802"/>
                  </a:lnTo>
                  <a:lnTo>
                    <a:pt x="910" y="761"/>
                  </a:lnTo>
                  <a:lnTo>
                    <a:pt x="915" y="744"/>
                  </a:lnTo>
                  <a:lnTo>
                    <a:pt x="917" y="745"/>
                  </a:lnTo>
                  <a:lnTo>
                    <a:pt x="923" y="749"/>
                  </a:lnTo>
                  <a:lnTo>
                    <a:pt x="931" y="755"/>
                  </a:lnTo>
                  <a:lnTo>
                    <a:pt x="941" y="762"/>
                  </a:lnTo>
                  <a:lnTo>
                    <a:pt x="952" y="769"/>
                  </a:lnTo>
                  <a:lnTo>
                    <a:pt x="962" y="777"/>
                  </a:lnTo>
                  <a:lnTo>
                    <a:pt x="970" y="783"/>
                  </a:lnTo>
                  <a:lnTo>
                    <a:pt x="977" y="789"/>
                  </a:lnTo>
                  <a:lnTo>
                    <a:pt x="985" y="795"/>
                  </a:lnTo>
                  <a:lnTo>
                    <a:pt x="996" y="805"/>
                  </a:lnTo>
                  <a:lnTo>
                    <a:pt x="1010" y="816"/>
                  </a:lnTo>
                  <a:lnTo>
                    <a:pt x="1025" y="830"/>
                  </a:lnTo>
                  <a:lnTo>
                    <a:pt x="1041" y="843"/>
                  </a:lnTo>
                  <a:lnTo>
                    <a:pt x="1055" y="854"/>
                  </a:lnTo>
                  <a:lnTo>
                    <a:pt x="1069" y="863"/>
                  </a:lnTo>
                  <a:lnTo>
                    <a:pt x="1078" y="869"/>
                  </a:lnTo>
                  <a:lnTo>
                    <a:pt x="1086" y="871"/>
                  </a:lnTo>
                  <a:lnTo>
                    <a:pt x="1097" y="874"/>
                  </a:lnTo>
                  <a:lnTo>
                    <a:pt x="1107" y="875"/>
                  </a:lnTo>
                  <a:lnTo>
                    <a:pt x="1116" y="875"/>
                  </a:lnTo>
                  <a:lnTo>
                    <a:pt x="1125" y="875"/>
                  </a:lnTo>
                  <a:lnTo>
                    <a:pt x="1134" y="875"/>
                  </a:lnTo>
                  <a:lnTo>
                    <a:pt x="1138" y="875"/>
                  </a:lnTo>
                  <a:lnTo>
                    <a:pt x="1140" y="875"/>
                  </a:lnTo>
                  <a:lnTo>
                    <a:pt x="1142" y="875"/>
                  </a:lnTo>
                  <a:lnTo>
                    <a:pt x="1145" y="873"/>
                  </a:lnTo>
                  <a:lnTo>
                    <a:pt x="1151" y="871"/>
                  </a:lnTo>
                  <a:lnTo>
                    <a:pt x="1159" y="869"/>
                  </a:lnTo>
                  <a:lnTo>
                    <a:pt x="1167" y="867"/>
                  </a:lnTo>
                  <a:lnTo>
                    <a:pt x="1177" y="866"/>
                  </a:lnTo>
                  <a:lnTo>
                    <a:pt x="1188" y="863"/>
                  </a:lnTo>
                  <a:lnTo>
                    <a:pt x="1198" y="863"/>
                  </a:lnTo>
                  <a:lnTo>
                    <a:pt x="1210" y="863"/>
                  </a:lnTo>
                  <a:lnTo>
                    <a:pt x="1220" y="862"/>
                  </a:lnTo>
                  <a:lnTo>
                    <a:pt x="1231" y="861"/>
                  </a:lnTo>
                  <a:lnTo>
                    <a:pt x="1242" y="860"/>
                  </a:lnTo>
                  <a:lnTo>
                    <a:pt x="1251" y="860"/>
                  </a:lnTo>
                  <a:lnTo>
                    <a:pt x="1258" y="859"/>
                  </a:lnTo>
                  <a:lnTo>
                    <a:pt x="1263" y="858"/>
                  </a:lnTo>
                  <a:lnTo>
                    <a:pt x="1264" y="858"/>
                  </a:lnTo>
                  <a:lnTo>
                    <a:pt x="1321" y="843"/>
                  </a:lnTo>
                  <a:lnTo>
                    <a:pt x="1419" y="657"/>
                  </a:lnTo>
                  <a:lnTo>
                    <a:pt x="1418" y="655"/>
                  </a:lnTo>
                  <a:lnTo>
                    <a:pt x="1413" y="650"/>
                  </a:lnTo>
                  <a:lnTo>
                    <a:pt x="1406" y="644"/>
                  </a:lnTo>
                  <a:lnTo>
                    <a:pt x="1396" y="636"/>
                  </a:lnTo>
                  <a:lnTo>
                    <a:pt x="1385" y="628"/>
                  </a:lnTo>
                  <a:lnTo>
                    <a:pt x="1372" y="620"/>
                  </a:lnTo>
                  <a:lnTo>
                    <a:pt x="1357" y="615"/>
                  </a:lnTo>
                  <a:lnTo>
                    <a:pt x="1341" y="611"/>
                  </a:lnTo>
                  <a:lnTo>
                    <a:pt x="1340" y="610"/>
                  </a:lnTo>
                  <a:lnTo>
                    <a:pt x="1336" y="605"/>
                  </a:lnTo>
                  <a:lnTo>
                    <a:pt x="1330" y="598"/>
                  </a:lnTo>
                  <a:lnTo>
                    <a:pt x="1322" y="592"/>
                  </a:lnTo>
                  <a:lnTo>
                    <a:pt x="1312" y="585"/>
                  </a:lnTo>
                  <a:lnTo>
                    <a:pt x="1301" y="579"/>
                  </a:lnTo>
                  <a:lnTo>
                    <a:pt x="1286" y="575"/>
                  </a:lnTo>
                  <a:lnTo>
                    <a:pt x="1269" y="574"/>
                  </a:lnTo>
                  <a:lnTo>
                    <a:pt x="1253" y="575"/>
                  </a:lnTo>
                  <a:lnTo>
                    <a:pt x="1241" y="575"/>
                  </a:lnTo>
                  <a:lnTo>
                    <a:pt x="1230" y="577"/>
                  </a:lnTo>
                  <a:lnTo>
                    <a:pt x="1222" y="577"/>
                  </a:lnTo>
                  <a:lnTo>
                    <a:pt x="1216" y="577"/>
                  </a:lnTo>
                  <a:lnTo>
                    <a:pt x="1213" y="577"/>
                  </a:lnTo>
                  <a:lnTo>
                    <a:pt x="1211" y="577"/>
                  </a:lnTo>
                  <a:lnTo>
                    <a:pt x="1210" y="577"/>
                  </a:lnTo>
                  <a:lnTo>
                    <a:pt x="1189" y="571"/>
                  </a:lnTo>
                  <a:lnTo>
                    <a:pt x="1185" y="567"/>
                  </a:lnTo>
                  <a:lnTo>
                    <a:pt x="1176" y="556"/>
                  </a:lnTo>
                  <a:lnTo>
                    <a:pt x="1162" y="540"/>
                  </a:lnTo>
                  <a:lnTo>
                    <a:pt x="1144" y="519"/>
                  </a:lnTo>
                  <a:lnTo>
                    <a:pt x="1123" y="495"/>
                  </a:lnTo>
                  <a:lnTo>
                    <a:pt x="1100" y="468"/>
                  </a:lnTo>
                  <a:lnTo>
                    <a:pt x="1076" y="442"/>
                  </a:lnTo>
                  <a:lnTo>
                    <a:pt x="1052" y="415"/>
                  </a:lnTo>
                  <a:lnTo>
                    <a:pt x="1049" y="412"/>
                  </a:lnTo>
                  <a:lnTo>
                    <a:pt x="1044" y="400"/>
                  </a:lnTo>
                  <a:lnTo>
                    <a:pt x="1036" y="385"/>
                  </a:lnTo>
                  <a:lnTo>
                    <a:pt x="1024" y="366"/>
                  </a:lnTo>
                  <a:lnTo>
                    <a:pt x="1011" y="346"/>
                  </a:lnTo>
                  <a:lnTo>
                    <a:pt x="999" y="325"/>
                  </a:lnTo>
                  <a:lnTo>
                    <a:pt x="985" y="306"/>
                  </a:lnTo>
                  <a:lnTo>
                    <a:pt x="971" y="290"/>
                  </a:lnTo>
                  <a:lnTo>
                    <a:pt x="970" y="288"/>
                  </a:lnTo>
                  <a:lnTo>
                    <a:pt x="968" y="285"/>
                  </a:lnTo>
                  <a:lnTo>
                    <a:pt x="964" y="279"/>
                  </a:lnTo>
                  <a:lnTo>
                    <a:pt x="958" y="272"/>
                  </a:lnTo>
                  <a:lnTo>
                    <a:pt x="950" y="263"/>
                  </a:lnTo>
                  <a:lnTo>
                    <a:pt x="941" y="254"/>
                  </a:lnTo>
                  <a:lnTo>
                    <a:pt x="930" y="245"/>
                  </a:lnTo>
                  <a:lnTo>
                    <a:pt x="917" y="234"/>
                  </a:lnTo>
                  <a:lnTo>
                    <a:pt x="916" y="232"/>
                  </a:lnTo>
                  <a:lnTo>
                    <a:pt x="912" y="227"/>
                  </a:lnTo>
                  <a:lnTo>
                    <a:pt x="907" y="221"/>
                  </a:lnTo>
                  <a:lnTo>
                    <a:pt x="899" y="212"/>
                  </a:lnTo>
                  <a:lnTo>
                    <a:pt x="891" y="204"/>
                  </a:lnTo>
                  <a:lnTo>
                    <a:pt x="880" y="195"/>
                  </a:lnTo>
                  <a:lnTo>
                    <a:pt x="870" y="188"/>
                  </a:lnTo>
                  <a:lnTo>
                    <a:pt x="859" y="182"/>
                  </a:lnTo>
                  <a:lnTo>
                    <a:pt x="849" y="179"/>
                  </a:lnTo>
                  <a:lnTo>
                    <a:pt x="839" y="177"/>
                  </a:lnTo>
                  <a:lnTo>
                    <a:pt x="828" y="176"/>
                  </a:lnTo>
                  <a:lnTo>
                    <a:pt x="819" y="174"/>
                  </a:lnTo>
                  <a:lnTo>
                    <a:pt x="810" y="174"/>
                  </a:lnTo>
                  <a:lnTo>
                    <a:pt x="801" y="176"/>
                  </a:lnTo>
                  <a:lnTo>
                    <a:pt x="793" y="174"/>
                  </a:lnTo>
                  <a:lnTo>
                    <a:pt x="785" y="174"/>
                  </a:lnTo>
                  <a:lnTo>
                    <a:pt x="778" y="173"/>
                  </a:lnTo>
                  <a:lnTo>
                    <a:pt x="771" y="171"/>
                  </a:lnTo>
                  <a:lnTo>
                    <a:pt x="764" y="169"/>
                  </a:lnTo>
                  <a:lnTo>
                    <a:pt x="759" y="165"/>
                  </a:lnTo>
                  <a:lnTo>
                    <a:pt x="755" y="163"/>
                  </a:lnTo>
                  <a:lnTo>
                    <a:pt x="751" y="162"/>
                  </a:lnTo>
                  <a:lnTo>
                    <a:pt x="749" y="159"/>
                  </a:lnTo>
                  <a:lnTo>
                    <a:pt x="748" y="159"/>
                  </a:lnTo>
                  <a:lnTo>
                    <a:pt x="681" y="136"/>
                  </a:lnTo>
                  <a:lnTo>
                    <a:pt x="680" y="135"/>
                  </a:lnTo>
                  <a:lnTo>
                    <a:pt x="677" y="131"/>
                  </a:lnTo>
                  <a:lnTo>
                    <a:pt x="673" y="125"/>
                  </a:lnTo>
                  <a:lnTo>
                    <a:pt x="666" y="117"/>
                  </a:lnTo>
                  <a:lnTo>
                    <a:pt x="658" y="108"/>
                  </a:lnTo>
                  <a:lnTo>
                    <a:pt x="648" y="97"/>
                  </a:lnTo>
                  <a:lnTo>
                    <a:pt x="635" y="86"/>
                  </a:lnTo>
                  <a:lnTo>
                    <a:pt x="621" y="74"/>
                  </a:lnTo>
                  <a:lnTo>
                    <a:pt x="605" y="63"/>
                  </a:lnTo>
                  <a:lnTo>
                    <a:pt x="586" y="51"/>
                  </a:lnTo>
                  <a:lnTo>
                    <a:pt x="566" y="40"/>
                  </a:lnTo>
                  <a:lnTo>
                    <a:pt x="543" y="29"/>
                  </a:lnTo>
                  <a:lnTo>
                    <a:pt x="519" y="20"/>
                  </a:lnTo>
                  <a:lnTo>
                    <a:pt x="491" y="13"/>
                  </a:lnTo>
                  <a:lnTo>
                    <a:pt x="462" y="7"/>
                  </a:lnTo>
                  <a:lnTo>
                    <a:pt x="431" y="4"/>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13" name="Freeform 18"/>
            <p:cNvSpPr>
              <a:spLocks/>
            </p:cNvSpPr>
            <p:nvPr/>
          </p:nvSpPr>
          <p:spPr bwMode="auto">
            <a:xfrm>
              <a:off x="406" y="172"/>
              <a:ext cx="240" cy="210"/>
            </a:xfrm>
            <a:custGeom>
              <a:avLst/>
              <a:gdLst>
                <a:gd name="T0" fmla="*/ 1 w 480"/>
                <a:gd name="T1" fmla="*/ 92 h 421"/>
                <a:gd name="T2" fmla="*/ 0 w 480"/>
                <a:gd name="T3" fmla="*/ 67 h 421"/>
                <a:gd name="T4" fmla="*/ 6 w 480"/>
                <a:gd name="T5" fmla="*/ 43 h 421"/>
                <a:gd name="T6" fmla="*/ 7 w 480"/>
                <a:gd name="T7" fmla="*/ 33 h 421"/>
                <a:gd name="T8" fmla="*/ 7 w 480"/>
                <a:gd name="T9" fmla="*/ 29 h 421"/>
                <a:gd name="T10" fmla="*/ 9 w 480"/>
                <a:gd name="T11" fmla="*/ 23 h 421"/>
                <a:gd name="T12" fmla="*/ 14 w 480"/>
                <a:gd name="T13" fmla="*/ 17 h 421"/>
                <a:gd name="T14" fmla="*/ 21 w 480"/>
                <a:gd name="T15" fmla="*/ 11 h 421"/>
                <a:gd name="T16" fmla="*/ 29 w 480"/>
                <a:gd name="T17" fmla="*/ 7 h 421"/>
                <a:gd name="T18" fmla="*/ 35 w 480"/>
                <a:gd name="T19" fmla="*/ 4 h 421"/>
                <a:gd name="T20" fmla="*/ 39 w 480"/>
                <a:gd name="T21" fmla="*/ 3 h 421"/>
                <a:gd name="T22" fmla="*/ 42 w 480"/>
                <a:gd name="T23" fmla="*/ 2 h 421"/>
                <a:gd name="T24" fmla="*/ 45 w 480"/>
                <a:gd name="T25" fmla="*/ 1 h 421"/>
                <a:gd name="T26" fmla="*/ 50 w 480"/>
                <a:gd name="T27" fmla="*/ 0 h 421"/>
                <a:gd name="T28" fmla="*/ 57 w 480"/>
                <a:gd name="T29" fmla="*/ 0 h 421"/>
                <a:gd name="T30" fmla="*/ 65 w 480"/>
                <a:gd name="T31" fmla="*/ 1 h 421"/>
                <a:gd name="T32" fmla="*/ 76 w 480"/>
                <a:gd name="T33" fmla="*/ 6 h 421"/>
                <a:gd name="T34" fmla="*/ 84 w 480"/>
                <a:gd name="T35" fmla="*/ 10 h 421"/>
                <a:gd name="T36" fmla="*/ 90 w 480"/>
                <a:gd name="T37" fmla="*/ 12 h 421"/>
                <a:gd name="T38" fmla="*/ 93 w 480"/>
                <a:gd name="T39" fmla="*/ 14 h 421"/>
                <a:gd name="T40" fmla="*/ 94 w 480"/>
                <a:gd name="T41" fmla="*/ 14 h 421"/>
                <a:gd name="T42" fmla="*/ 97 w 480"/>
                <a:gd name="T43" fmla="*/ 18 h 421"/>
                <a:gd name="T44" fmla="*/ 104 w 480"/>
                <a:gd name="T45" fmla="*/ 26 h 421"/>
                <a:gd name="T46" fmla="*/ 108 w 480"/>
                <a:gd name="T47" fmla="*/ 32 h 421"/>
                <a:gd name="T48" fmla="*/ 118 w 480"/>
                <a:gd name="T49" fmla="*/ 46 h 421"/>
                <a:gd name="T50" fmla="*/ 119 w 480"/>
                <a:gd name="T51" fmla="*/ 48 h 421"/>
                <a:gd name="T52" fmla="*/ 120 w 480"/>
                <a:gd name="T53" fmla="*/ 52 h 421"/>
                <a:gd name="T54" fmla="*/ 120 w 480"/>
                <a:gd name="T55" fmla="*/ 55 h 421"/>
                <a:gd name="T56" fmla="*/ 120 w 480"/>
                <a:gd name="T57" fmla="*/ 57 h 421"/>
                <a:gd name="T58" fmla="*/ 119 w 480"/>
                <a:gd name="T59" fmla="*/ 58 h 421"/>
                <a:gd name="T60" fmla="*/ 117 w 480"/>
                <a:gd name="T61" fmla="*/ 60 h 421"/>
                <a:gd name="T62" fmla="*/ 114 w 480"/>
                <a:gd name="T63" fmla="*/ 62 h 421"/>
                <a:gd name="T64" fmla="*/ 111 w 480"/>
                <a:gd name="T65" fmla="*/ 65 h 421"/>
                <a:gd name="T66" fmla="*/ 106 w 480"/>
                <a:gd name="T67" fmla="*/ 66 h 421"/>
                <a:gd name="T68" fmla="*/ 96 w 480"/>
                <a:gd name="T69" fmla="*/ 65 h 421"/>
                <a:gd name="T70" fmla="*/ 86 w 480"/>
                <a:gd name="T71" fmla="*/ 63 h 421"/>
                <a:gd name="T72" fmla="*/ 80 w 480"/>
                <a:gd name="T73" fmla="*/ 62 h 421"/>
                <a:gd name="T74" fmla="*/ 73 w 480"/>
                <a:gd name="T75" fmla="*/ 66 h 421"/>
                <a:gd name="T76" fmla="*/ 60 w 480"/>
                <a:gd name="T77" fmla="*/ 74 h 421"/>
                <a:gd name="T78" fmla="*/ 49 w 480"/>
                <a:gd name="T79" fmla="*/ 83 h 421"/>
                <a:gd name="T80" fmla="*/ 43 w 480"/>
                <a:gd name="T81" fmla="*/ 89 h 421"/>
                <a:gd name="T82" fmla="*/ 38 w 480"/>
                <a:gd name="T83" fmla="*/ 98 h 421"/>
                <a:gd name="T84" fmla="*/ 35 w 480"/>
                <a:gd name="T85" fmla="*/ 103 h 421"/>
                <a:gd name="T86" fmla="*/ 31 w 480"/>
                <a:gd name="T87" fmla="*/ 104 h 421"/>
                <a:gd name="T88" fmla="*/ 27 w 480"/>
                <a:gd name="T89" fmla="*/ 105 h 421"/>
                <a:gd name="T90" fmla="*/ 24 w 480"/>
                <a:gd name="T91" fmla="*/ 104 h 421"/>
                <a:gd name="T92" fmla="*/ 21 w 480"/>
                <a:gd name="T93" fmla="*/ 103 h 421"/>
                <a:gd name="T94" fmla="*/ 19 w 480"/>
                <a:gd name="T95" fmla="*/ 101 h 421"/>
                <a:gd name="T96" fmla="*/ 17 w 480"/>
                <a:gd name="T97" fmla="*/ 101 h 421"/>
                <a:gd name="T98" fmla="*/ 2 w 480"/>
                <a:gd name="T99" fmla="*/ 96 h 4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0"/>
                <a:gd name="T151" fmla="*/ 0 h 421"/>
                <a:gd name="T152" fmla="*/ 480 w 480"/>
                <a:gd name="T153" fmla="*/ 421 h 4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0" h="421">
                  <a:moveTo>
                    <a:pt x="6" y="384"/>
                  </a:moveTo>
                  <a:lnTo>
                    <a:pt x="3" y="368"/>
                  </a:lnTo>
                  <a:lnTo>
                    <a:pt x="0" y="325"/>
                  </a:lnTo>
                  <a:lnTo>
                    <a:pt x="0" y="271"/>
                  </a:lnTo>
                  <a:lnTo>
                    <a:pt x="9" y="216"/>
                  </a:lnTo>
                  <a:lnTo>
                    <a:pt x="21" y="174"/>
                  </a:lnTo>
                  <a:lnTo>
                    <a:pt x="25" y="149"/>
                  </a:lnTo>
                  <a:lnTo>
                    <a:pt x="27" y="134"/>
                  </a:lnTo>
                  <a:lnTo>
                    <a:pt x="27" y="122"/>
                  </a:lnTo>
                  <a:lnTo>
                    <a:pt x="28" y="116"/>
                  </a:lnTo>
                  <a:lnTo>
                    <a:pt x="31" y="106"/>
                  </a:lnTo>
                  <a:lnTo>
                    <a:pt x="36" y="95"/>
                  </a:lnTo>
                  <a:lnTo>
                    <a:pt x="44" y="83"/>
                  </a:lnTo>
                  <a:lnTo>
                    <a:pt x="53" y="71"/>
                  </a:lnTo>
                  <a:lnTo>
                    <a:pt x="66" y="58"/>
                  </a:lnTo>
                  <a:lnTo>
                    <a:pt x="81" y="46"/>
                  </a:lnTo>
                  <a:lnTo>
                    <a:pt x="98" y="36"/>
                  </a:lnTo>
                  <a:lnTo>
                    <a:pt x="115" y="28"/>
                  </a:lnTo>
                  <a:lnTo>
                    <a:pt x="129" y="21"/>
                  </a:lnTo>
                  <a:lnTo>
                    <a:pt x="139" y="16"/>
                  </a:lnTo>
                  <a:lnTo>
                    <a:pt x="149" y="14"/>
                  </a:lnTo>
                  <a:lnTo>
                    <a:pt x="156" y="13"/>
                  </a:lnTo>
                  <a:lnTo>
                    <a:pt x="161" y="12"/>
                  </a:lnTo>
                  <a:lnTo>
                    <a:pt x="167" y="11"/>
                  </a:lnTo>
                  <a:lnTo>
                    <a:pt x="172" y="10"/>
                  </a:lnTo>
                  <a:lnTo>
                    <a:pt x="177" y="7"/>
                  </a:lnTo>
                  <a:lnTo>
                    <a:pt x="187" y="5"/>
                  </a:lnTo>
                  <a:lnTo>
                    <a:pt x="197" y="3"/>
                  </a:lnTo>
                  <a:lnTo>
                    <a:pt x="210" y="0"/>
                  </a:lnTo>
                  <a:lnTo>
                    <a:pt x="225" y="0"/>
                  </a:lnTo>
                  <a:lnTo>
                    <a:pt x="242" y="3"/>
                  </a:lnTo>
                  <a:lnTo>
                    <a:pt x="260" y="7"/>
                  </a:lnTo>
                  <a:lnTo>
                    <a:pt x="281" y="16"/>
                  </a:lnTo>
                  <a:lnTo>
                    <a:pt x="301" y="27"/>
                  </a:lnTo>
                  <a:lnTo>
                    <a:pt x="319" y="35"/>
                  </a:lnTo>
                  <a:lnTo>
                    <a:pt x="334" y="42"/>
                  </a:lnTo>
                  <a:lnTo>
                    <a:pt x="347" y="48"/>
                  </a:lnTo>
                  <a:lnTo>
                    <a:pt x="357" y="51"/>
                  </a:lnTo>
                  <a:lnTo>
                    <a:pt x="365" y="53"/>
                  </a:lnTo>
                  <a:lnTo>
                    <a:pt x="370" y="56"/>
                  </a:lnTo>
                  <a:lnTo>
                    <a:pt x="371" y="56"/>
                  </a:lnTo>
                  <a:lnTo>
                    <a:pt x="373" y="58"/>
                  </a:lnTo>
                  <a:lnTo>
                    <a:pt x="378" y="65"/>
                  </a:lnTo>
                  <a:lnTo>
                    <a:pt x="387" y="75"/>
                  </a:lnTo>
                  <a:lnTo>
                    <a:pt x="401" y="89"/>
                  </a:lnTo>
                  <a:lnTo>
                    <a:pt x="415" y="104"/>
                  </a:lnTo>
                  <a:lnTo>
                    <a:pt x="424" y="119"/>
                  </a:lnTo>
                  <a:lnTo>
                    <a:pt x="431" y="130"/>
                  </a:lnTo>
                  <a:lnTo>
                    <a:pt x="433" y="135"/>
                  </a:lnTo>
                  <a:lnTo>
                    <a:pt x="470" y="186"/>
                  </a:lnTo>
                  <a:lnTo>
                    <a:pt x="471" y="188"/>
                  </a:lnTo>
                  <a:lnTo>
                    <a:pt x="476" y="194"/>
                  </a:lnTo>
                  <a:lnTo>
                    <a:pt x="479" y="201"/>
                  </a:lnTo>
                  <a:lnTo>
                    <a:pt x="480" y="209"/>
                  </a:lnTo>
                  <a:lnTo>
                    <a:pt x="480" y="216"/>
                  </a:lnTo>
                  <a:lnTo>
                    <a:pt x="480" y="222"/>
                  </a:lnTo>
                  <a:lnTo>
                    <a:pt x="480" y="226"/>
                  </a:lnTo>
                  <a:lnTo>
                    <a:pt x="480" y="228"/>
                  </a:lnTo>
                  <a:lnTo>
                    <a:pt x="479" y="230"/>
                  </a:lnTo>
                  <a:lnTo>
                    <a:pt x="476" y="232"/>
                  </a:lnTo>
                  <a:lnTo>
                    <a:pt x="471" y="235"/>
                  </a:lnTo>
                  <a:lnTo>
                    <a:pt x="465" y="240"/>
                  </a:lnTo>
                  <a:lnTo>
                    <a:pt x="460" y="246"/>
                  </a:lnTo>
                  <a:lnTo>
                    <a:pt x="454" y="250"/>
                  </a:lnTo>
                  <a:lnTo>
                    <a:pt x="448" y="256"/>
                  </a:lnTo>
                  <a:lnTo>
                    <a:pt x="443" y="262"/>
                  </a:lnTo>
                  <a:lnTo>
                    <a:pt x="435" y="265"/>
                  </a:lnTo>
                  <a:lnTo>
                    <a:pt x="422" y="265"/>
                  </a:lnTo>
                  <a:lnTo>
                    <a:pt x="403" y="264"/>
                  </a:lnTo>
                  <a:lnTo>
                    <a:pt x="382" y="262"/>
                  </a:lnTo>
                  <a:lnTo>
                    <a:pt x="362" y="258"/>
                  </a:lnTo>
                  <a:lnTo>
                    <a:pt x="343" y="255"/>
                  </a:lnTo>
                  <a:lnTo>
                    <a:pt x="327" y="253"/>
                  </a:lnTo>
                  <a:lnTo>
                    <a:pt x="318" y="251"/>
                  </a:lnTo>
                  <a:lnTo>
                    <a:pt x="308" y="255"/>
                  </a:lnTo>
                  <a:lnTo>
                    <a:pt x="289" y="265"/>
                  </a:lnTo>
                  <a:lnTo>
                    <a:pt x="266" y="280"/>
                  </a:lnTo>
                  <a:lnTo>
                    <a:pt x="242" y="298"/>
                  </a:lnTo>
                  <a:lnTo>
                    <a:pt x="218" y="315"/>
                  </a:lnTo>
                  <a:lnTo>
                    <a:pt x="196" y="332"/>
                  </a:lnTo>
                  <a:lnTo>
                    <a:pt x="180" y="347"/>
                  </a:lnTo>
                  <a:lnTo>
                    <a:pt x="172" y="357"/>
                  </a:lnTo>
                  <a:lnTo>
                    <a:pt x="162" y="375"/>
                  </a:lnTo>
                  <a:lnTo>
                    <a:pt x="151" y="392"/>
                  </a:lnTo>
                  <a:lnTo>
                    <a:pt x="142" y="406"/>
                  </a:lnTo>
                  <a:lnTo>
                    <a:pt x="138" y="412"/>
                  </a:lnTo>
                  <a:lnTo>
                    <a:pt x="135" y="414"/>
                  </a:lnTo>
                  <a:lnTo>
                    <a:pt x="126" y="417"/>
                  </a:lnTo>
                  <a:lnTo>
                    <a:pt x="114" y="421"/>
                  </a:lnTo>
                  <a:lnTo>
                    <a:pt x="105" y="421"/>
                  </a:lnTo>
                  <a:lnTo>
                    <a:pt x="100" y="420"/>
                  </a:lnTo>
                  <a:lnTo>
                    <a:pt x="96" y="417"/>
                  </a:lnTo>
                  <a:lnTo>
                    <a:pt x="89" y="414"/>
                  </a:lnTo>
                  <a:lnTo>
                    <a:pt x="83" y="412"/>
                  </a:lnTo>
                  <a:lnTo>
                    <a:pt x="77" y="409"/>
                  </a:lnTo>
                  <a:lnTo>
                    <a:pt x="73" y="407"/>
                  </a:lnTo>
                  <a:lnTo>
                    <a:pt x="69" y="405"/>
                  </a:lnTo>
                  <a:lnTo>
                    <a:pt x="68" y="405"/>
                  </a:lnTo>
                  <a:lnTo>
                    <a:pt x="59" y="368"/>
                  </a:lnTo>
                  <a:lnTo>
                    <a:pt x="6" y="384"/>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14" name="Freeform 19"/>
            <p:cNvSpPr>
              <a:spLocks/>
            </p:cNvSpPr>
            <p:nvPr/>
          </p:nvSpPr>
          <p:spPr bwMode="auto">
            <a:xfrm>
              <a:off x="399" y="257"/>
              <a:ext cx="232" cy="260"/>
            </a:xfrm>
            <a:custGeom>
              <a:avLst/>
              <a:gdLst>
                <a:gd name="T0" fmla="*/ 10 w 465"/>
                <a:gd name="T1" fmla="*/ 69 h 519"/>
                <a:gd name="T2" fmla="*/ 9 w 465"/>
                <a:gd name="T3" fmla="*/ 88 h 519"/>
                <a:gd name="T4" fmla="*/ 7 w 465"/>
                <a:gd name="T5" fmla="*/ 95 h 519"/>
                <a:gd name="T6" fmla="*/ 10 w 465"/>
                <a:gd name="T7" fmla="*/ 102 h 519"/>
                <a:gd name="T8" fmla="*/ 17 w 465"/>
                <a:gd name="T9" fmla="*/ 111 h 519"/>
                <a:gd name="T10" fmla="*/ 31 w 465"/>
                <a:gd name="T11" fmla="*/ 121 h 519"/>
                <a:gd name="T12" fmla="*/ 53 w 465"/>
                <a:gd name="T13" fmla="*/ 130 h 519"/>
                <a:gd name="T14" fmla="*/ 84 w 465"/>
                <a:gd name="T15" fmla="*/ 114 h 519"/>
                <a:gd name="T16" fmla="*/ 87 w 465"/>
                <a:gd name="T17" fmla="*/ 110 h 519"/>
                <a:gd name="T18" fmla="*/ 91 w 465"/>
                <a:gd name="T19" fmla="*/ 102 h 519"/>
                <a:gd name="T20" fmla="*/ 93 w 465"/>
                <a:gd name="T21" fmla="*/ 96 h 519"/>
                <a:gd name="T22" fmla="*/ 97 w 465"/>
                <a:gd name="T23" fmla="*/ 89 h 519"/>
                <a:gd name="T24" fmla="*/ 101 w 465"/>
                <a:gd name="T25" fmla="*/ 83 h 519"/>
                <a:gd name="T26" fmla="*/ 103 w 465"/>
                <a:gd name="T27" fmla="*/ 79 h 519"/>
                <a:gd name="T28" fmla="*/ 105 w 465"/>
                <a:gd name="T29" fmla="*/ 72 h 519"/>
                <a:gd name="T30" fmla="*/ 106 w 465"/>
                <a:gd name="T31" fmla="*/ 68 h 519"/>
                <a:gd name="T32" fmla="*/ 107 w 465"/>
                <a:gd name="T33" fmla="*/ 65 h 519"/>
                <a:gd name="T34" fmla="*/ 111 w 465"/>
                <a:gd name="T35" fmla="*/ 57 h 519"/>
                <a:gd name="T36" fmla="*/ 114 w 465"/>
                <a:gd name="T37" fmla="*/ 50 h 519"/>
                <a:gd name="T38" fmla="*/ 116 w 465"/>
                <a:gd name="T39" fmla="*/ 43 h 519"/>
                <a:gd name="T40" fmla="*/ 116 w 465"/>
                <a:gd name="T41" fmla="*/ 32 h 519"/>
                <a:gd name="T42" fmla="*/ 114 w 465"/>
                <a:gd name="T43" fmla="*/ 19 h 519"/>
                <a:gd name="T44" fmla="*/ 113 w 465"/>
                <a:gd name="T45" fmla="*/ 17 h 519"/>
                <a:gd name="T46" fmla="*/ 110 w 465"/>
                <a:gd name="T47" fmla="*/ 18 h 519"/>
                <a:gd name="T48" fmla="*/ 103 w 465"/>
                <a:gd name="T49" fmla="*/ 16 h 519"/>
                <a:gd name="T50" fmla="*/ 95 w 465"/>
                <a:gd name="T51" fmla="*/ 13 h 519"/>
                <a:gd name="T52" fmla="*/ 86 w 465"/>
                <a:gd name="T53" fmla="*/ 9 h 519"/>
                <a:gd name="T54" fmla="*/ 79 w 465"/>
                <a:gd name="T55" fmla="*/ 6 h 519"/>
                <a:gd name="T56" fmla="*/ 72 w 465"/>
                <a:gd name="T57" fmla="*/ 3 h 519"/>
                <a:gd name="T58" fmla="*/ 67 w 465"/>
                <a:gd name="T59" fmla="*/ 1 h 519"/>
                <a:gd name="T60" fmla="*/ 62 w 465"/>
                <a:gd name="T61" fmla="*/ 1 h 519"/>
                <a:gd name="T62" fmla="*/ 58 w 465"/>
                <a:gd name="T63" fmla="*/ 1 h 519"/>
                <a:gd name="T64" fmla="*/ 53 w 465"/>
                <a:gd name="T65" fmla="*/ 3 h 519"/>
                <a:gd name="T66" fmla="*/ 50 w 465"/>
                <a:gd name="T67" fmla="*/ 5 h 519"/>
                <a:gd name="T68" fmla="*/ 47 w 465"/>
                <a:gd name="T69" fmla="*/ 9 h 519"/>
                <a:gd name="T70" fmla="*/ 46 w 465"/>
                <a:gd name="T71" fmla="*/ 15 h 519"/>
                <a:gd name="T72" fmla="*/ 47 w 465"/>
                <a:gd name="T73" fmla="*/ 24 h 519"/>
                <a:gd name="T74" fmla="*/ 47 w 465"/>
                <a:gd name="T75" fmla="*/ 28 h 519"/>
                <a:gd name="T76" fmla="*/ 46 w 465"/>
                <a:gd name="T77" fmla="*/ 29 h 519"/>
                <a:gd name="T78" fmla="*/ 41 w 465"/>
                <a:gd name="T79" fmla="*/ 33 h 519"/>
                <a:gd name="T80" fmla="*/ 37 w 465"/>
                <a:gd name="T81" fmla="*/ 40 h 519"/>
                <a:gd name="T82" fmla="*/ 33 w 465"/>
                <a:gd name="T83" fmla="*/ 50 h 519"/>
                <a:gd name="T84" fmla="*/ 30 w 465"/>
                <a:gd name="T85" fmla="*/ 59 h 519"/>
                <a:gd name="T86" fmla="*/ 24 w 465"/>
                <a:gd name="T87" fmla="*/ 55 h 519"/>
                <a:gd name="T88" fmla="*/ 24 w 465"/>
                <a:gd name="T89" fmla="*/ 48 h 519"/>
                <a:gd name="T90" fmla="*/ 23 w 465"/>
                <a:gd name="T91" fmla="*/ 37 h 519"/>
                <a:gd name="T92" fmla="*/ 18 w 465"/>
                <a:gd name="T93" fmla="*/ 27 h 519"/>
                <a:gd name="T94" fmla="*/ 11 w 465"/>
                <a:gd name="T95" fmla="*/ 22 h 519"/>
                <a:gd name="T96" fmla="*/ 5 w 465"/>
                <a:gd name="T97" fmla="*/ 23 h 519"/>
                <a:gd name="T98" fmla="*/ 1 w 465"/>
                <a:gd name="T99" fmla="*/ 28 h 519"/>
                <a:gd name="T100" fmla="*/ 0 w 465"/>
                <a:gd name="T101" fmla="*/ 35 h 519"/>
                <a:gd name="T102" fmla="*/ 0 w 465"/>
                <a:gd name="T103" fmla="*/ 42 h 519"/>
                <a:gd name="T104" fmla="*/ 2 w 465"/>
                <a:gd name="T105" fmla="*/ 50 h 519"/>
                <a:gd name="T106" fmla="*/ 5 w 465"/>
                <a:gd name="T107" fmla="*/ 58 h 519"/>
                <a:gd name="T108" fmla="*/ 9 w 465"/>
                <a:gd name="T109" fmla="*/ 63 h 5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65"/>
                <a:gd name="T166" fmla="*/ 0 h 519"/>
                <a:gd name="T167" fmla="*/ 465 w 465"/>
                <a:gd name="T168" fmla="*/ 519 h 5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65" h="519">
                  <a:moveTo>
                    <a:pt x="44" y="257"/>
                  </a:moveTo>
                  <a:lnTo>
                    <a:pt x="43" y="274"/>
                  </a:lnTo>
                  <a:lnTo>
                    <a:pt x="40" y="311"/>
                  </a:lnTo>
                  <a:lnTo>
                    <a:pt x="36" y="352"/>
                  </a:lnTo>
                  <a:lnTo>
                    <a:pt x="28" y="377"/>
                  </a:lnTo>
                  <a:lnTo>
                    <a:pt x="29" y="380"/>
                  </a:lnTo>
                  <a:lnTo>
                    <a:pt x="32" y="390"/>
                  </a:lnTo>
                  <a:lnTo>
                    <a:pt x="40" y="405"/>
                  </a:lnTo>
                  <a:lnTo>
                    <a:pt x="52" y="423"/>
                  </a:lnTo>
                  <a:lnTo>
                    <a:pt x="69" y="443"/>
                  </a:lnTo>
                  <a:lnTo>
                    <a:pt x="93" y="463"/>
                  </a:lnTo>
                  <a:lnTo>
                    <a:pt x="124" y="483"/>
                  </a:lnTo>
                  <a:lnTo>
                    <a:pt x="164" y="499"/>
                  </a:lnTo>
                  <a:lnTo>
                    <a:pt x="213" y="519"/>
                  </a:lnTo>
                  <a:lnTo>
                    <a:pt x="323" y="486"/>
                  </a:lnTo>
                  <a:lnTo>
                    <a:pt x="339" y="453"/>
                  </a:lnTo>
                  <a:lnTo>
                    <a:pt x="342" y="449"/>
                  </a:lnTo>
                  <a:lnTo>
                    <a:pt x="351" y="440"/>
                  </a:lnTo>
                  <a:lnTo>
                    <a:pt x="361" y="425"/>
                  </a:lnTo>
                  <a:lnTo>
                    <a:pt x="365" y="407"/>
                  </a:lnTo>
                  <a:lnTo>
                    <a:pt x="369" y="395"/>
                  </a:lnTo>
                  <a:lnTo>
                    <a:pt x="373" y="382"/>
                  </a:lnTo>
                  <a:lnTo>
                    <a:pt x="381" y="369"/>
                  </a:lnTo>
                  <a:lnTo>
                    <a:pt x="389" y="355"/>
                  </a:lnTo>
                  <a:lnTo>
                    <a:pt x="397" y="341"/>
                  </a:lnTo>
                  <a:lnTo>
                    <a:pt x="404" y="329"/>
                  </a:lnTo>
                  <a:lnTo>
                    <a:pt x="410" y="320"/>
                  </a:lnTo>
                  <a:lnTo>
                    <a:pt x="412" y="313"/>
                  </a:lnTo>
                  <a:lnTo>
                    <a:pt x="416" y="301"/>
                  </a:lnTo>
                  <a:lnTo>
                    <a:pt x="420" y="286"/>
                  </a:lnTo>
                  <a:lnTo>
                    <a:pt x="425" y="274"/>
                  </a:lnTo>
                  <a:lnTo>
                    <a:pt x="426" y="269"/>
                  </a:lnTo>
                  <a:lnTo>
                    <a:pt x="426" y="266"/>
                  </a:lnTo>
                  <a:lnTo>
                    <a:pt x="429" y="258"/>
                  </a:lnTo>
                  <a:lnTo>
                    <a:pt x="434" y="244"/>
                  </a:lnTo>
                  <a:lnTo>
                    <a:pt x="446" y="227"/>
                  </a:lnTo>
                  <a:lnTo>
                    <a:pt x="455" y="204"/>
                  </a:lnTo>
                  <a:lnTo>
                    <a:pt x="456" y="199"/>
                  </a:lnTo>
                  <a:lnTo>
                    <a:pt x="461" y="188"/>
                  </a:lnTo>
                  <a:lnTo>
                    <a:pt x="464" y="170"/>
                  </a:lnTo>
                  <a:lnTo>
                    <a:pt x="465" y="151"/>
                  </a:lnTo>
                  <a:lnTo>
                    <a:pt x="464" y="127"/>
                  </a:lnTo>
                  <a:lnTo>
                    <a:pt x="461" y="98"/>
                  </a:lnTo>
                  <a:lnTo>
                    <a:pt x="456" y="74"/>
                  </a:lnTo>
                  <a:lnTo>
                    <a:pt x="455" y="64"/>
                  </a:lnTo>
                  <a:lnTo>
                    <a:pt x="455" y="67"/>
                  </a:lnTo>
                  <a:lnTo>
                    <a:pt x="453" y="71"/>
                  </a:lnTo>
                  <a:lnTo>
                    <a:pt x="443" y="72"/>
                  </a:lnTo>
                  <a:lnTo>
                    <a:pt x="426" y="68"/>
                  </a:lnTo>
                  <a:lnTo>
                    <a:pt x="414" y="62"/>
                  </a:lnTo>
                  <a:lnTo>
                    <a:pt x="399" y="56"/>
                  </a:lnTo>
                  <a:lnTo>
                    <a:pt x="381" y="49"/>
                  </a:lnTo>
                  <a:lnTo>
                    <a:pt x="364" y="42"/>
                  </a:lnTo>
                  <a:lnTo>
                    <a:pt x="347" y="36"/>
                  </a:lnTo>
                  <a:lnTo>
                    <a:pt x="331" y="29"/>
                  </a:lnTo>
                  <a:lnTo>
                    <a:pt x="316" y="23"/>
                  </a:lnTo>
                  <a:lnTo>
                    <a:pt x="303" y="17"/>
                  </a:lnTo>
                  <a:lnTo>
                    <a:pt x="291" y="12"/>
                  </a:lnTo>
                  <a:lnTo>
                    <a:pt x="281" y="8"/>
                  </a:lnTo>
                  <a:lnTo>
                    <a:pt x="270" y="4"/>
                  </a:lnTo>
                  <a:lnTo>
                    <a:pt x="259" y="2"/>
                  </a:lnTo>
                  <a:lnTo>
                    <a:pt x="249" y="1"/>
                  </a:lnTo>
                  <a:lnTo>
                    <a:pt x="240" y="0"/>
                  </a:lnTo>
                  <a:lnTo>
                    <a:pt x="232" y="1"/>
                  </a:lnTo>
                  <a:lnTo>
                    <a:pt x="223" y="4"/>
                  </a:lnTo>
                  <a:lnTo>
                    <a:pt x="215" y="9"/>
                  </a:lnTo>
                  <a:lnTo>
                    <a:pt x="209" y="14"/>
                  </a:lnTo>
                  <a:lnTo>
                    <a:pt x="202" y="19"/>
                  </a:lnTo>
                  <a:lnTo>
                    <a:pt x="196" y="26"/>
                  </a:lnTo>
                  <a:lnTo>
                    <a:pt x="191" y="36"/>
                  </a:lnTo>
                  <a:lnTo>
                    <a:pt x="188" y="45"/>
                  </a:lnTo>
                  <a:lnTo>
                    <a:pt x="187" y="57"/>
                  </a:lnTo>
                  <a:lnTo>
                    <a:pt x="187" y="71"/>
                  </a:lnTo>
                  <a:lnTo>
                    <a:pt x="189" y="94"/>
                  </a:lnTo>
                  <a:lnTo>
                    <a:pt x="190" y="106"/>
                  </a:lnTo>
                  <a:lnTo>
                    <a:pt x="190" y="109"/>
                  </a:lnTo>
                  <a:lnTo>
                    <a:pt x="190" y="110"/>
                  </a:lnTo>
                  <a:lnTo>
                    <a:pt x="185" y="114"/>
                  </a:lnTo>
                  <a:lnTo>
                    <a:pt x="176" y="122"/>
                  </a:lnTo>
                  <a:lnTo>
                    <a:pt x="165" y="132"/>
                  </a:lnTo>
                  <a:lnTo>
                    <a:pt x="157" y="144"/>
                  </a:lnTo>
                  <a:lnTo>
                    <a:pt x="150" y="159"/>
                  </a:lnTo>
                  <a:lnTo>
                    <a:pt x="141" y="181"/>
                  </a:lnTo>
                  <a:lnTo>
                    <a:pt x="134" y="199"/>
                  </a:lnTo>
                  <a:lnTo>
                    <a:pt x="130" y="207"/>
                  </a:lnTo>
                  <a:lnTo>
                    <a:pt x="123" y="234"/>
                  </a:lnTo>
                  <a:lnTo>
                    <a:pt x="97" y="223"/>
                  </a:lnTo>
                  <a:lnTo>
                    <a:pt x="97" y="219"/>
                  </a:lnTo>
                  <a:lnTo>
                    <a:pt x="98" y="207"/>
                  </a:lnTo>
                  <a:lnTo>
                    <a:pt x="98" y="190"/>
                  </a:lnTo>
                  <a:lnTo>
                    <a:pt x="96" y="169"/>
                  </a:lnTo>
                  <a:lnTo>
                    <a:pt x="92" y="147"/>
                  </a:lnTo>
                  <a:lnTo>
                    <a:pt x="85" y="125"/>
                  </a:lnTo>
                  <a:lnTo>
                    <a:pt x="75" y="107"/>
                  </a:lnTo>
                  <a:lnTo>
                    <a:pt x="60" y="94"/>
                  </a:lnTo>
                  <a:lnTo>
                    <a:pt x="44" y="87"/>
                  </a:lnTo>
                  <a:lnTo>
                    <a:pt x="31" y="86"/>
                  </a:lnTo>
                  <a:lnTo>
                    <a:pt x="21" y="91"/>
                  </a:lnTo>
                  <a:lnTo>
                    <a:pt x="13" y="99"/>
                  </a:lnTo>
                  <a:lnTo>
                    <a:pt x="7" y="109"/>
                  </a:lnTo>
                  <a:lnTo>
                    <a:pt x="4" y="123"/>
                  </a:lnTo>
                  <a:lnTo>
                    <a:pt x="1" y="137"/>
                  </a:lnTo>
                  <a:lnTo>
                    <a:pt x="0" y="151"/>
                  </a:lnTo>
                  <a:lnTo>
                    <a:pt x="1" y="166"/>
                  </a:lnTo>
                  <a:lnTo>
                    <a:pt x="5" y="182"/>
                  </a:lnTo>
                  <a:lnTo>
                    <a:pt x="9" y="198"/>
                  </a:lnTo>
                  <a:lnTo>
                    <a:pt x="16" y="214"/>
                  </a:lnTo>
                  <a:lnTo>
                    <a:pt x="23" y="229"/>
                  </a:lnTo>
                  <a:lnTo>
                    <a:pt x="30" y="242"/>
                  </a:lnTo>
                  <a:lnTo>
                    <a:pt x="37" y="252"/>
                  </a:lnTo>
                  <a:lnTo>
                    <a:pt x="44" y="25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15" name="Freeform 20"/>
            <p:cNvSpPr>
              <a:spLocks/>
            </p:cNvSpPr>
            <p:nvPr/>
          </p:nvSpPr>
          <p:spPr bwMode="auto">
            <a:xfrm>
              <a:off x="805" y="1003"/>
              <a:ext cx="315" cy="170"/>
            </a:xfrm>
            <a:custGeom>
              <a:avLst/>
              <a:gdLst>
                <a:gd name="T0" fmla="*/ 9 w 630"/>
                <a:gd name="T1" fmla="*/ 43 h 341"/>
                <a:gd name="T2" fmla="*/ 13 w 630"/>
                <a:gd name="T3" fmla="*/ 40 h 341"/>
                <a:gd name="T4" fmla="*/ 21 w 630"/>
                <a:gd name="T5" fmla="*/ 36 h 341"/>
                <a:gd name="T6" fmla="*/ 31 w 630"/>
                <a:gd name="T7" fmla="*/ 30 h 341"/>
                <a:gd name="T8" fmla="*/ 43 w 630"/>
                <a:gd name="T9" fmla="*/ 26 h 341"/>
                <a:gd name="T10" fmla="*/ 53 w 630"/>
                <a:gd name="T11" fmla="*/ 23 h 341"/>
                <a:gd name="T12" fmla="*/ 60 w 630"/>
                <a:gd name="T13" fmla="*/ 19 h 341"/>
                <a:gd name="T14" fmla="*/ 65 w 630"/>
                <a:gd name="T15" fmla="*/ 16 h 341"/>
                <a:gd name="T16" fmla="*/ 68 w 630"/>
                <a:gd name="T17" fmla="*/ 14 h 341"/>
                <a:gd name="T18" fmla="*/ 75 w 630"/>
                <a:gd name="T19" fmla="*/ 9 h 341"/>
                <a:gd name="T20" fmla="*/ 84 w 630"/>
                <a:gd name="T21" fmla="*/ 4 h 341"/>
                <a:gd name="T22" fmla="*/ 97 w 630"/>
                <a:gd name="T23" fmla="*/ 0 h 341"/>
                <a:gd name="T24" fmla="*/ 110 w 630"/>
                <a:gd name="T25" fmla="*/ 0 h 341"/>
                <a:gd name="T26" fmla="*/ 118 w 630"/>
                <a:gd name="T27" fmla="*/ 1 h 341"/>
                <a:gd name="T28" fmla="*/ 126 w 630"/>
                <a:gd name="T29" fmla="*/ 3 h 341"/>
                <a:gd name="T30" fmla="*/ 135 w 630"/>
                <a:gd name="T31" fmla="*/ 5 h 341"/>
                <a:gd name="T32" fmla="*/ 142 w 630"/>
                <a:gd name="T33" fmla="*/ 8 h 341"/>
                <a:gd name="T34" fmla="*/ 148 w 630"/>
                <a:gd name="T35" fmla="*/ 11 h 341"/>
                <a:gd name="T36" fmla="*/ 152 w 630"/>
                <a:gd name="T37" fmla="*/ 14 h 341"/>
                <a:gd name="T38" fmla="*/ 155 w 630"/>
                <a:gd name="T39" fmla="*/ 17 h 341"/>
                <a:gd name="T40" fmla="*/ 157 w 630"/>
                <a:gd name="T41" fmla="*/ 20 h 341"/>
                <a:gd name="T42" fmla="*/ 157 w 630"/>
                <a:gd name="T43" fmla="*/ 28 h 341"/>
                <a:gd name="T44" fmla="*/ 151 w 630"/>
                <a:gd name="T45" fmla="*/ 40 h 341"/>
                <a:gd name="T46" fmla="*/ 135 w 630"/>
                <a:gd name="T47" fmla="*/ 55 h 341"/>
                <a:gd name="T48" fmla="*/ 120 w 630"/>
                <a:gd name="T49" fmla="*/ 63 h 341"/>
                <a:gd name="T50" fmla="*/ 112 w 630"/>
                <a:gd name="T51" fmla="*/ 66 h 341"/>
                <a:gd name="T52" fmla="*/ 100 w 630"/>
                <a:gd name="T53" fmla="*/ 69 h 341"/>
                <a:gd name="T54" fmla="*/ 87 w 630"/>
                <a:gd name="T55" fmla="*/ 71 h 341"/>
                <a:gd name="T56" fmla="*/ 80 w 630"/>
                <a:gd name="T57" fmla="*/ 71 h 341"/>
                <a:gd name="T58" fmla="*/ 76 w 630"/>
                <a:gd name="T59" fmla="*/ 72 h 341"/>
                <a:gd name="T60" fmla="*/ 69 w 630"/>
                <a:gd name="T61" fmla="*/ 73 h 341"/>
                <a:gd name="T62" fmla="*/ 61 w 630"/>
                <a:gd name="T63" fmla="*/ 75 h 341"/>
                <a:gd name="T64" fmla="*/ 53 w 630"/>
                <a:gd name="T65" fmla="*/ 76 h 341"/>
                <a:gd name="T66" fmla="*/ 47 w 630"/>
                <a:gd name="T67" fmla="*/ 78 h 341"/>
                <a:gd name="T68" fmla="*/ 41 w 630"/>
                <a:gd name="T69" fmla="*/ 80 h 341"/>
                <a:gd name="T70" fmla="*/ 38 w 630"/>
                <a:gd name="T71" fmla="*/ 81 h 341"/>
                <a:gd name="T72" fmla="*/ 34 w 630"/>
                <a:gd name="T73" fmla="*/ 82 h 341"/>
                <a:gd name="T74" fmla="*/ 24 w 630"/>
                <a:gd name="T75" fmla="*/ 84 h 341"/>
                <a:gd name="T76" fmla="*/ 13 w 630"/>
                <a:gd name="T77" fmla="*/ 85 h 341"/>
                <a:gd name="T78" fmla="*/ 5 w 630"/>
                <a:gd name="T79" fmla="*/ 81 h 341"/>
                <a:gd name="T80" fmla="*/ 1 w 630"/>
                <a:gd name="T81" fmla="*/ 71 h 341"/>
                <a:gd name="T82" fmla="*/ 0 w 630"/>
                <a:gd name="T83" fmla="*/ 61 h 341"/>
                <a:gd name="T84" fmla="*/ 2 w 630"/>
                <a:gd name="T85" fmla="*/ 52 h 341"/>
                <a:gd name="T86" fmla="*/ 5 w 630"/>
                <a:gd name="T87" fmla="*/ 46 h 3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30"/>
                <a:gd name="T133" fmla="*/ 0 h 341"/>
                <a:gd name="T134" fmla="*/ 630 w 630"/>
                <a:gd name="T135" fmla="*/ 341 h 34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30" h="341">
                  <a:moveTo>
                    <a:pt x="31" y="177"/>
                  </a:moveTo>
                  <a:lnTo>
                    <a:pt x="33" y="175"/>
                  </a:lnTo>
                  <a:lnTo>
                    <a:pt x="40" y="170"/>
                  </a:lnTo>
                  <a:lnTo>
                    <a:pt x="52" y="162"/>
                  </a:lnTo>
                  <a:lnTo>
                    <a:pt x="67" y="153"/>
                  </a:lnTo>
                  <a:lnTo>
                    <a:pt x="84" y="144"/>
                  </a:lnTo>
                  <a:lnTo>
                    <a:pt x="104" y="134"/>
                  </a:lnTo>
                  <a:lnTo>
                    <a:pt x="126" y="123"/>
                  </a:lnTo>
                  <a:lnTo>
                    <a:pt x="150" y="115"/>
                  </a:lnTo>
                  <a:lnTo>
                    <a:pt x="173" y="107"/>
                  </a:lnTo>
                  <a:lnTo>
                    <a:pt x="194" y="99"/>
                  </a:lnTo>
                  <a:lnTo>
                    <a:pt x="212" y="92"/>
                  </a:lnTo>
                  <a:lnTo>
                    <a:pt x="227" y="85"/>
                  </a:lnTo>
                  <a:lnTo>
                    <a:pt x="240" y="78"/>
                  </a:lnTo>
                  <a:lnTo>
                    <a:pt x="250" y="71"/>
                  </a:lnTo>
                  <a:lnTo>
                    <a:pt x="259" y="67"/>
                  </a:lnTo>
                  <a:lnTo>
                    <a:pt x="265" y="62"/>
                  </a:lnTo>
                  <a:lnTo>
                    <a:pt x="272" y="56"/>
                  </a:lnTo>
                  <a:lnTo>
                    <a:pt x="282" y="48"/>
                  </a:lnTo>
                  <a:lnTo>
                    <a:pt x="297" y="38"/>
                  </a:lnTo>
                  <a:lnTo>
                    <a:pt x="314" y="28"/>
                  </a:lnTo>
                  <a:lnTo>
                    <a:pt x="336" y="17"/>
                  </a:lnTo>
                  <a:lnTo>
                    <a:pt x="362" y="8"/>
                  </a:lnTo>
                  <a:lnTo>
                    <a:pt x="390" y="2"/>
                  </a:lnTo>
                  <a:lnTo>
                    <a:pt x="423" y="0"/>
                  </a:lnTo>
                  <a:lnTo>
                    <a:pt x="440" y="1"/>
                  </a:lnTo>
                  <a:lnTo>
                    <a:pt x="457" y="2"/>
                  </a:lnTo>
                  <a:lnTo>
                    <a:pt x="473" y="4"/>
                  </a:lnTo>
                  <a:lnTo>
                    <a:pt x="491" y="8"/>
                  </a:lnTo>
                  <a:lnTo>
                    <a:pt x="507" y="13"/>
                  </a:lnTo>
                  <a:lnTo>
                    <a:pt x="523" y="17"/>
                  </a:lnTo>
                  <a:lnTo>
                    <a:pt x="538" y="23"/>
                  </a:lnTo>
                  <a:lnTo>
                    <a:pt x="552" y="29"/>
                  </a:lnTo>
                  <a:lnTo>
                    <a:pt x="566" y="34"/>
                  </a:lnTo>
                  <a:lnTo>
                    <a:pt x="578" y="41"/>
                  </a:lnTo>
                  <a:lnTo>
                    <a:pt x="589" y="47"/>
                  </a:lnTo>
                  <a:lnTo>
                    <a:pt x="599" y="53"/>
                  </a:lnTo>
                  <a:lnTo>
                    <a:pt x="607" y="59"/>
                  </a:lnTo>
                  <a:lnTo>
                    <a:pt x="614" y="63"/>
                  </a:lnTo>
                  <a:lnTo>
                    <a:pt x="620" y="68"/>
                  </a:lnTo>
                  <a:lnTo>
                    <a:pt x="623" y="72"/>
                  </a:lnTo>
                  <a:lnTo>
                    <a:pt x="628" y="82"/>
                  </a:lnTo>
                  <a:lnTo>
                    <a:pt x="630" y="95"/>
                  </a:lnTo>
                  <a:lnTo>
                    <a:pt x="628" y="114"/>
                  </a:lnTo>
                  <a:lnTo>
                    <a:pt x="618" y="136"/>
                  </a:lnTo>
                  <a:lnTo>
                    <a:pt x="602" y="161"/>
                  </a:lnTo>
                  <a:lnTo>
                    <a:pt x="575" y="189"/>
                  </a:lnTo>
                  <a:lnTo>
                    <a:pt x="537" y="220"/>
                  </a:lnTo>
                  <a:lnTo>
                    <a:pt x="485" y="253"/>
                  </a:lnTo>
                  <a:lnTo>
                    <a:pt x="480" y="254"/>
                  </a:lnTo>
                  <a:lnTo>
                    <a:pt x="468" y="259"/>
                  </a:lnTo>
                  <a:lnTo>
                    <a:pt x="448" y="264"/>
                  </a:lnTo>
                  <a:lnTo>
                    <a:pt x="425" y="269"/>
                  </a:lnTo>
                  <a:lnTo>
                    <a:pt x="400" y="276"/>
                  </a:lnTo>
                  <a:lnTo>
                    <a:pt x="374" y="281"/>
                  </a:lnTo>
                  <a:lnTo>
                    <a:pt x="351" y="286"/>
                  </a:lnTo>
                  <a:lnTo>
                    <a:pt x="332" y="287"/>
                  </a:lnTo>
                  <a:lnTo>
                    <a:pt x="323" y="287"/>
                  </a:lnTo>
                  <a:lnTo>
                    <a:pt x="312" y="288"/>
                  </a:lnTo>
                  <a:lnTo>
                    <a:pt x="301" y="290"/>
                  </a:lnTo>
                  <a:lnTo>
                    <a:pt x="287" y="293"/>
                  </a:lnTo>
                  <a:lnTo>
                    <a:pt x="273" y="295"/>
                  </a:lnTo>
                  <a:lnTo>
                    <a:pt x="259" y="297"/>
                  </a:lnTo>
                  <a:lnTo>
                    <a:pt x="244" y="301"/>
                  </a:lnTo>
                  <a:lnTo>
                    <a:pt x="230" y="304"/>
                  </a:lnTo>
                  <a:lnTo>
                    <a:pt x="215" y="307"/>
                  </a:lnTo>
                  <a:lnTo>
                    <a:pt x="202" y="311"/>
                  </a:lnTo>
                  <a:lnTo>
                    <a:pt x="189" y="314"/>
                  </a:lnTo>
                  <a:lnTo>
                    <a:pt x="176" y="318"/>
                  </a:lnTo>
                  <a:lnTo>
                    <a:pt x="166" y="320"/>
                  </a:lnTo>
                  <a:lnTo>
                    <a:pt x="157" y="322"/>
                  </a:lnTo>
                  <a:lnTo>
                    <a:pt x="150" y="325"/>
                  </a:lnTo>
                  <a:lnTo>
                    <a:pt x="145" y="326"/>
                  </a:lnTo>
                  <a:lnTo>
                    <a:pt x="135" y="329"/>
                  </a:lnTo>
                  <a:lnTo>
                    <a:pt x="119" y="333"/>
                  </a:lnTo>
                  <a:lnTo>
                    <a:pt x="99" y="337"/>
                  </a:lnTo>
                  <a:lnTo>
                    <a:pt x="77" y="341"/>
                  </a:lnTo>
                  <a:lnTo>
                    <a:pt x="55" y="341"/>
                  </a:lnTo>
                  <a:lnTo>
                    <a:pt x="36" y="336"/>
                  </a:lnTo>
                  <a:lnTo>
                    <a:pt x="20" y="325"/>
                  </a:lnTo>
                  <a:lnTo>
                    <a:pt x="8" y="307"/>
                  </a:lnTo>
                  <a:lnTo>
                    <a:pt x="2" y="286"/>
                  </a:lnTo>
                  <a:lnTo>
                    <a:pt x="0" y="265"/>
                  </a:lnTo>
                  <a:lnTo>
                    <a:pt x="0" y="244"/>
                  </a:lnTo>
                  <a:lnTo>
                    <a:pt x="2" y="226"/>
                  </a:lnTo>
                  <a:lnTo>
                    <a:pt x="8" y="210"/>
                  </a:lnTo>
                  <a:lnTo>
                    <a:pt x="14" y="196"/>
                  </a:lnTo>
                  <a:lnTo>
                    <a:pt x="22" y="184"/>
                  </a:lnTo>
                  <a:lnTo>
                    <a:pt x="31" y="17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16" name="Freeform 21"/>
            <p:cNvSpPr>
              <a:spLocks/>
            </p:cNvSpPr>
            <p:nvPr/>
          </p:nvSpPr>
          <p:spPr bwMode="auto">
            <a:xfrm>
              <a:off x="761" y="1071"/>
              <a:ext cx="109" cy="102"/>
            </a:xfrm>
            <a:custGeom>
              <a:avLst/>
              <a:gdLst>
                <a:gd name="T0" fmla="*/ 0 w 217"/>
                <a:gd name="T1" fmla="*/ 0 h 204"/>
                <a:gd name="T2" fmla="*/ 3 w 217"/>
                <a:gd name="T3" fmla="*/ 1 h 204"/>
                <a:gd name="T4" fmla="*/ 8 w 217"/>
                <a:gd name="T5" fmla="*/ 1 h 204"/>
                <a:gd name="T6" fmla="*/ 13 w 217"/>
                <a:gd name="T7" fmla="*/ 2 h 204"/>
                <a:gd name="T8" fmla="*/ 18 w 217"/>
                <a:gd name="T9" fmla="*/ 3 h 204"/>
                <a:gd name="T10" fmla="*/ 23 w 217"/>
                <a:gd name="T11" fmla="*/ 3 h 204"/>
                <a:gd name="T12" fmla="*/ 28 w 217"/>
                <a:gd name="T13" fmla="*/ 5 h 204"/>
                <a:gd name="T14" fmla="*/ 31 w 217"/>
                <a:gd name="T15" fmla="*/ 6 h 204"/>
                <a:gd name="T16" fmla="*/ 34 w 217"/>
                <a:gd name="T17" fmla="*/ 6 h 204"/>
                <a:gd name="T18" fmla="*/ 36 w 217"/>
                <a:gd name="T19" fmla="*/ 6 h 204"/>
                <a:gd name="T20" fmla="*/ 38 w 217"/>
                <a:gd name="T21" fmla="*/ 6 h 204"/>
                <a:gd name="T22" fmla="*/ 40 w 217"/>
                <a:gd name="T23" fmla="*/ 6 h 204"/>
                <a:gd name="T24" fmla="*/ 42 w 217"/>
                <a:gd name="T25" fmla="*/ 6 h 204"/>
                <a:gd name="T26" fmla="*/ 44 w 217"/>
                <a:gd name="T27" fmla="*/ 6 h 204"/>
                <a:gd name="T28" fmla="*/ 45 w 217"/>
                <a:gd name="T29" fmla="*/ 6 h 204"/>
                <a:gd name="T30" fmla="*/ 47 w 217"/>
                <a:gd name="T31" fmla="*/ 6 h 204"/>
                <a:gd name="T32" fmla="*/ 47 w 217"/>
                <a:gd name="T33" fmla="*/ 6 h 204"/>
                <a:gd name="T34" fmla="*/ 46 w 217"/>
                <a:gd name="T35" fmla="*/ 9 h 204"/>
                <a:gd name="T36" fmla="*/ 46 w 217"/>
                <a:gd name="T37" fmla="*/ 13 h 204"/>
                <a:gd name="T38" fmla="*/ 45 w 217"/>
                <a:gd name="T39" fmla="*/ 20 h 204"/>
                <a:gd name="T40" fmla="*/ 46 w 217"/>
                <a:gd name="T41" fmla="*/ 25 h 204"/>
                <a:gd name="T42" fmla="*/ 48 w 217"/>
                <a:gd name="T43" fmla="*/ 28 h 204"/>
                <a:gd name="T44" fmla="*/ 50 w 217"/>
                <a:gd name="T45" fmla="*/ 34 h 204"/>
                <a:gd name="T46" fmla="*/ 52 w 217"/>
                <a:gd name="T47" fmla="*/ 38 h 204"/>
                <a:gd name="T48" fmla="*/ 52 w 217"/>
                <a:gd name="T49" fmla="*/ 39 h 204"/>
                <a:gd name="T50" fmla="*/ 55 w 217"/>
                <a:gd name="T51" fmla="*/ 43 h 204"/>
                <a:gd name="T52" fmla="*/ 54 w 217"/>
                <a:gd name="T53" fmla="*/ 43 h 204"/>
                <a:gd name="T54" fmla="*/ 52 w 217"/>
                <a:gd name="T55" fmla="*/ 43 h 204"/>
                <a:gd name="T56" fmla="*/ 50 w 217"/>
                <a:gd name="T57" fmla="*/ 43 h 204"/>
                <a:gd name="T58" fmla="*/ 46 w 217"/>
                <a:gd name="T59" fmla="*/ 44 h 204"/>
                <a:gd name="T60" fmla="*/ 43 w 217"/>
                <a:gd name="T61" fmla="*/ 44 h 204"/>
                <a:gd name="T62" fmla="*/ 39 w 217"/>
                <a:gd name="T63" fmla="*/ 44 h 204"/>
                <a:gd name="T64" fmla="*/ 37 w 217"/>
                <a:gd name="T65" fmla="*/ 45 h 204"/>
                <a:gd name="T66" fmla="*/ 34 w 217"/>
                <a:gd name="T67" fmla="*/ 45 h 204"/>
                <a:gd name="T68" fmla="*/ 32 w 217"/>
                <a:gd name="T69" fmla="*/ 46 h 204"/>
                <a:gd name="T70" fmla="*/ 29 w 217"/>
                <a:gd name="T71" fmla="*/ 47 h 204"/>
                <a:gd name="T72" fmla="*/ 25 w 217"/>
                <a:gd name="T73" fmla="*/ 48 h 204"/>
                <a:gd name="T74" fmla="*/ 21 w 217"/>
                <a:gd name="T75" fmla="*/ 49 h 204"/>
                <a:gd name="T76" fmla="*/ 18 w 217"/>
                <a:gd name="T77" fmla="*/ 50 h 204"/>
                <a:gd name="T78" fmla="*/ 14 w 217"/>
                <a:gd name="T79" fmla="*/ 50 h 204"/>
                <a:gd name="T80" fmla="*/ 12 w 217"/>
                <a:gd name="T81" fmla="*/ 51 h 204"/>
                <a:gd name="T82" fmla="*/ 12 w 217"/>
                <a:gd name="T83" fmla="*/ 51 h 204"/>
                <a:gd name="T84" fmla="*/ 0 w 217"/>
                <a:gd name="T85" fmla="*/ 0 h 2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7"/>
                <a:gd name="T130" fmla="*/ 0 h 204"/>
                <a:gd name="T131" fmla="*/ 217 w 217"/>
                <a:gd name="T132" fmla="*/ 204 h 2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7" h="204">
                  <a:moveTo>
                    <a:pt x="0" y="0"/>
                  </a:moveTo>
                  <a:lnTo>
                    <a:pt x="12" y="1"/>
                  </a:lnTo>
                  <a:lnTo>
                    <a:pt x="30" y="3"/>
                  </a:lnTo>
                  <a:lnTo>
                    <a:pt x="49" y="6"/>
                  </a:lnTo>
                  <a:lnTo>
                    <a:pt x="71" y="10"/>
                  </a:lnTo>
                  <a:lnTo>
                    <a:pt x="91" y="14"/>
                  </a:lnTo>
                  <a:lnTo>
                    <a:pt x="109" y="18"/>
                  </a:lnTo>
                  <a:lnTo>
                    <a:pt x="124" y="22"/>
                  </a:lnTo>
                  <a:lnTo>
                    <a:pt x="134" y="25"/>
                  </a:lnTo>
                  <a:lnTo>
                    <a:pt x="141" y="26"/>
                  </a:lnTo>
                  <a:lnTo>
                    <a:pt x="149" y="27"/>
                  </a:lnTo>
                  <a:lnTo>
                    <a:pt x="159" y="27"/>
                  </a:lnTo>
                  <a:lnTo>
                    <a:pt x="167" y="27"/>
                  </a:lnTo>
                  <a:lnTo>
                    <a:pt x="175" y="26"/>
                  </a:lnTo>
                  <a:lnTo>
                    <a:pt x="180" y="26"/>
                  </a:lnTo>
                  <a:lnTo>
                    <a:pt x="185" y="25"/>
                  </a:lnTo>
                  <a:lnTo>
                    <a:pt x="186" y="25"/>
                  </a:lnTo>
                  <a:lnTo>
                    <a:pt x="184" y="34"/>
                  </a:lnTo>
                  <a:lnTo>
                    <a:pt x="182" y="55"/>
                  </a:lnTo>
                  <a:lnTo>
                    <a:pt x="180" y="79"/>
                  </a:lnTo>
                  <a:lnTo>
                    <a:pt x="184" y="99"/>
                  </a:lnTo>
                  <a:lnTo>
                    <a:pt x="192" y="115"/>
                  </a:lnTo>
                  <a:lnTo>
                    <a:pt x="199" y="133"/>
                  </a:lnTo>
                  <a:lnTo>
                    <a:pt x="205" y="150"/>
                  </a:lnTo>
                  <a:lnTo>
                    <a:pt x="207" y="155"/>
                  </a:lnTo>
                  <a:lnTo>
                    <a:pt x="217" y="170"/>
                  </a:lnTo>
                  <a:lnTo>
                    <a:pt x="215" y="170"/>
                  </a:lnTo>
                  <a:lnTo>
                    <a:pt x="207" y="171"/>
                  </a:lnTo>
                  <a:lnTo>
                    <a:pt x="197" y="171"/>
                  </a:lnTo>
                  <a:lnTo>
                    <a:pt x="184" y="173"/>
                  </a:lnTo>
                  <a:lnTo>
                    <a:pt x="170" y="175"/>
                  </a:lnTo>
                  <a:lnTo>
                    <a:pt x="156" y="176"/>
                  </a:lnTo>
                  <a:lnTo>
                    <a:pt x="145" y="178"/>
                  </a:lnTo>
                  <a:lnTo>
                    <a:pt x="136" y="180"/>
                  </a:lnTo>
                  <a:lnTo>
                    <a:pt x="126" y="182"/>
                  </a:lnTo>
                  <a:lnTo>
                    <a:pt x="114" y="185"/>
                  </a:lnTo>
                  <a:lnTo>
                    <a:pt x="99" y="189"/>
                  </a:lnTo>
                  <a:lnTo>
                    <a:pt x="84" y="193"/>
                  </a:lnTo>
                  <a:lnTo>
                    <a:pt x="69" y="197"/>
                  </a:lnTo>
                  <a:lnTo>
                    <a:pt x="56" y="200"/>
                  </a:lnTo>
                  <a:lnTo>
                    <a:pt x="48" y="203"/>
                  </a:lnTo>
                  <a:lnTo>
                    <a:pt x="45" y="204"/>
                  </a:lnTo>
                  <a:lnTo>
                    <a:pt x="0" y="0"/>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17" name="Freeform 22"/>
            <p:cNvSpPr>
              <a:spLocks/>
            </p:cNvSpPr>
            <p:nvPr/>
          </p:nvSpPr>
          <p:spPr bwMode="auto">
            <a:xfrm>
              <a:off x="231" y="845"/>
              <a:ext cx="589" cy="400"/>
            </a:xfrm>
            <a:custGeom>
              <a:avLst/>
              <a:gdLst>
                <a:gd name="T0" fmla="*/ 10 w 1178"/>
                <a:gd name="T1" fmla="*/ 35 h 801"/>
                <a:gd name="T2" fmla="*/ 3 w 1178"/>
                <a:gd name="T3" fmla="*/ 58 h 801"/>
                <a:gd name="T4" fmla="*/ 0 w 1178"/>
                <a:gd name="T5" fmla="*/ 84 h 801"/>
                <a:gd name="T6" fmla="*/ 3 w 1178"/>
                <a:gd name="T7" fmla="*/ 109 h 801"/>
                <a:gd name="T8" fmla="*/ 3 w 1178"/>
                <a:gd name="T9" fmla="*/ 114 h 801"/>
                <a:gd name="T10" fmla="*/ 5 w 1178"/>
                <a:gd name="T11" fmla="*/ 129 h 801"/>
                <a:gd name="T12" fmla="*/ 13 w 1178"/>
                <a:gd name="T13" fmla="*/ 141 h 801"/>
                <a:gd name="T14" fmla="*/ 14 w 1178"/>
                <a:gd name="T15" fmla="*/ 158 h 801"/>
                <a:gd name="T16" fmla="*/ 24 w 1178"/>
                <a:gd name="T17" fmla="*/ 169 h 801"/>
                <a:gd name="T18" fmla="*/ 27 w 1178"/>
                <a:gd name="T19" fmla="*/ 174 h 801"/>
                <a:gd name="T20" fmla="*/ 34 w 1178"/>
                <a:gd name="T21" fmla="*/ 184 h 801"/>
                <a:gd name="T22" fmla="*/ 47 w 1178"/>
                <a:gd name="T23" fmla="*/ 194 h 801"/>
                <a:gd name="T24" fmla="*/ 67 w 1178"/>
                <a:gd name="T25" fmla="*/ 198 h 801"/>
                <a:gd name="T26" fmla="*/ 87 w 1178"/>
                <a:gd name="T27" fmla="*/ 200 h 801"/>
                <a:gd name="T28" fmla="*/ 103 w 1178"/>
                <a:gd name="T29" fmla="*/ 195 h 801"/>
                <a:gd name="T30" fmla="*/ 122 w 1178"/>
                <a:gd name="T31" fmla="*/ 189 h 801"/>
                <a:gd name="T32" fmla="*/ 129 w 1178"/>
                <a:gd name="T33" fmla="*/ 185 h 801"/>
                <a:gd name="T34" fmla="*/ 137 w 1178"/>
                <a:gd name="T35" fmla="*/ 184 h 801"/>
                <a:gd name="T36" fmla="*/ 163 w 1178"/>
                <a:gd name="T37" fmla="*/ 181 h 801"/>
                <a:gd name="T38" fmla="*/ 198 w 1178"/>
                <a:gd name="T39" fmla="*/ 178 h 801"/>
                <a:gd name="T40" fmla="*/ 231 w 1178"/>
                <a:gd name="T41" fmla="*/ 179 h 801"/>
                <a:gd name="T42" fmla="*/ 247 w 1178"/>
                <a:gd name="T43" fmla="*/ 179 h 801"/>
                <a:gd name="T44" fmla="*/ 272 w 1178"/>
                <a:gd name="T45" fmla="*/ 171 h 801"/>
                <a:gd name="T46" fmla="*/ 285 w 1178"/>
                <a:gd name="T47" fmla="*/ 161 h 801"/>
                <a:gd name="T48" fmla="*/ 289 w 1178"/>
                <a:gd name="T49" fmla="*/ 157 h 801"/>
                <a:gd name="T50" fmla="*/ 295 w 1178"/>
                <a:gd name="T51" fmla="*/ 142 h 801"/>
                <a:gd name="T52" fmla="*/ 287 w 1178"/>
                <a:gd name="T53" fmla="*/ 127 h 801"/>
                <a:gd name="T54" fmla="*/ 279 w 1178"/>
                <a:gd name="T55" fmla="*/ 115 h 801"/>
                <a:gd name="T56" fmla="*/ 262 w 1178"/>
                <a:gd name="T57" fmla="*/ 105 h 801"/>
                <a:gd name="T58" fmla="*/ 254 w 1178"/>
                <a:gd name="T59" fmla="*/ 104 h 801"/>
                <a:gd name="T60" fmla="*/ 240 w 1178"/>
                <a:gd name="T61" fmla="*/ 102 h 801"/>
                <a:gd name="T62" fmla="*/ 223 w 1178"/>
                <a:gd name="T63" fmla="*/ 99 h 801"/>
                <a:gd name="T64" fmla="*/ 207 w 1178"/>
                <a:gd name="T65" fmla="*/ 93 h 801"/>
                <a:gd name="T66" fmla="*/ 195 w 1178"/>
                <a:gd name="T67" fmla="*/ 85 h 801"/>
                <a:gd name="T68" fmla="*/ 180 w 1178"/>
                <a:gd name="T69" fmla="*/ 75 h 801"/>
                <a:gd name="T70" fmla="*/ 166 w 1178"/>
                <a:gd name="T71" fmla="*/ 66 h 801"/>
                <a:gd name="T72" fmla="*/ 156 w 1178"/>
                <a:gd name="T73" fmla="*/ 60 h 801"/>
                <a:gd name="T74" fmla="*/ 148 w 1178"/>
                <a:gd name="T75" fmla="*/ 54 h 801"/>
                <a:gd name="T76" fmla="*/ 132 w 1178"/>
                <a:gd name="T77" fmla="*/ 41 h 801"/>
                <a:gd name="T78" fmla="*/ 121 w 1178"/>
                <a:gd name="T79" fmla="*/ 32 h 801"/>
                <a:gd name="T80" fmla="*/ 105 w 1178"/>
                <a:gd name="T81" fmla="*/ 18 h 801"/>
                <a:gd name="T82" fmla="*/ 96 w 1178"/>
                <a:gd name="T83" fmla="*/ 11 h 801"/>
                <a:gd name="T84" fmla="*/ 82 w 1178"/>
                <a:gd name="T85" fmla="*/ 3 h 801"/>
                <a:gd name="T86" fmla="*/ 69 w 1178"/>
                <a:gd name="T87" fmla="*/ 0 h 801"/>
                <a:gd name="T88" fmla="*/ 57 w 1178"/>
                <a:gd name="T89" fmla="*/ 1 h 801"/>
                <a:gd name="T90" fmla="*/ 48 w 1178"/>
                <a:gd name="T91" fmla="*/ 9 h 801"/>
                <a:gd name="T92" fmla="*/ 38 w 1178"/>
                <a:gd name="T93" fmla="*/ 17 h 801"/>
                <a:gd name="T94" fmla="*/ 28 w 1178"/>
                <a:gd name="T95" fmla="*/ 23 h 801"/>
                <a:gd name="T96" fmla="*/ 18 w 1178"/>
                <a:gd name="T97" fmla="*/ 29 h 80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78"/>
                <a:gd name="T148" fmla="*/ 0 h 801"/>
                <a:gd name="T149" fmla="*/ 1178 w 1178"/>
                <a:gd name="T150" fmla="*/ 801 h 80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78" h="801">
                  <a:moveTo>
                    <a:pt x="67" y="118"/>
                  </a:moveTo>
                  <a:lnTo>
                    <a:pt x="62" y="121"/>
                  </a:lnTo>
                  <a:lnTo>
                    <a:pt x="52" y="129"/>
                  </a:lnTo>
                  <a:lnTo>
                    <a:pt x="41" y="141"/>
                  </a:lnTo>
                  <a:lnTo>
                    <a:pt x="36" y="155"/>
                  </a:lnTo>
                  <a:lnTo>
                    <a:pt x="31" y="174"/>
                  </a:lnTo>
                  <a:lnTo>
                    <a:pt x="22" y="201"/>
                  </a:lnTo>
                  <a:lnTo>
                    <a:pt x="14" y="234"/>
                  </a:lnTo>
                  <a:lnTo>
                    <a:pt x="7" y="273"/>
                  </a:lnTo>
                  <a:lnTo>
                    <a:pt x="3" y="304"/>
                  </a:lnTo>
                  <a:lnTo>
                    <a:pt x="1" y="324"/>
                  </a:lnTo>
                  <a:lnTo>
                    <a:pt x="0" y="339"/>
                  </a:lnTo>
                  <a:lnTo>
                    <a:pt x="1" y="360"/>
                  </a:lnTo>
                  <a:lnTo>
                    <a:pt x="5" y="387"/>
                  </a:lnTo>
                  <a:lnTo>
                    <a:pt x="9" y="415"/>
                  </a:lnTo>
                  <a:lnTo>
                    <a:pt x="13" y="437"/>
                  </a:lnTo>
                  <a:lnTo>
                    <a:pt x="15" y="445"/>
                  </a:lnTo>
                  <a:lnTo>
                    <a:pt x="15" y="446"/>
                  </a:lnTo>
                  <a:lnTo>
                    <a:pt x="15" y="450"/>
                  </a:lnTo>
                  <a:lnTo>
                    <a:pt x="15" y="458"/>
                  </a:lnTo>
                  <a:lnTo>
                    <a:pt x="15" y="468"/>
                  </a:lnTo>
                  <a:lnTo>
                    <a:pt x="15" y="482"/>
                  </a:lnTo>
                  <a:lnTo>
                    <a:pt x="15" y="499"/>
                  </a:lnTo>
                  <a:lnTo>
                    <a:pt x="18" y="519"/>
                  </a:lnTo>
                  <a:lnTo>
                    <a:pt x="30" y="543"/>
                  </a:lnTo>
                  <a:lnTo>
                    <a:pt x="41" y="558"/>
                  </a:lnTo>
                  <a:lnTo>
                    <a:pt x="48" y="561"/>
                  </a:lnTo>
                  <a:lnTo>
                    <a:pt x="52" y="566"/>
                  </a:lnTo>
                  <a:lnTo>
                    <a:pt x="53" y="587"/>
                  </a:lnTo>
                  <a:lnTo>
                    <a:pt x="52" y="610"/>
                  </a:lnTo>
                  <a:lnTo>
                    <a:pt x="51" y="622"/>
                  </a:lnTo>
                  <a:lnTo>
                    <a:pt x="56" y="634"/>
                  </a:lnTo>
                  <a:lnTo>
                    <a:pt x="72" y="652"/>
                  </a:lnTo>
                  <a:lnTo>
                    <a:pt x="83" y="664"/>
                  </a:lnTo>
                  <a:lnTo>
                    <a:pt x="91" y="672"/>
                  </a:lnTo>
                  <a:lnTo>
                    <a:pt x="97" y="678"/>
                  </a:lnTo>
                  <a:lnTo>
                    <a:pt x="100" y="681"/>
                  </a:lnTo>
                  <a:lnTo>
                    <a:pt x="104" y="686"/>
                  </a:lnTo>
                  <a:lnTo>
                    <a:pt x="106" y="690"/>
                  </a:lnTo>
                  <a:lnTo>
                    <a:pt x="109" y="696"/>
                  </a:lnTo>
                  <a:lnTo>
                    <a:pt x="113" y="704"/>
                  </a:lnTo>
                  <a:lnTo>
                    <a:pt x="119" y="715"/>
                  </a:lnTo>
                  <a:lnTo>
                    <a:pt x="127" y="726"/>
                  </a:lnTo>
                  <a:lnTo>
                    <a:pt x="136" y="738"/>
                  </a:lnTo>
                  <a:lnTo>
                    <a:pt x="148" y="749"/>
                  </a:lnTo>
                  <a:lnTo>
                    <a:pt x="161" y="761"/>
                  </a:lnTo>
                  <a:lnTo>
                    <a:pt x="175" y="770"/>
                  </a:lnTo>
                  <a:lnTo>
                    <a:pt x="190" y="777"/>
                  </a:lnTo>
                  <a:lnTo>
                    <a:pt x="205" y="781"/>
                  </a:lnTo>
                  <a:lnTo>
                    <a:pt x="222" y="785"/>
                  </a:lnTo>
                  <a:lnTo>
                    <a:pt x="243" y="789"/>
                  </a:lnTo>
                  <a:lnTo>
                    <a:pt x="266" y="793"/>
                  </a:lnTo>
                  <a:lnTo>
                    <a:pt x="290" y="796"/>
                  </a:lnTo>
                  <a:lnTo>
                    <a:pt x="313" y="800"/>
                  </a:lnTo>
                  <a:lnTo>
                    <a:pt x="334" y="801"/>
                  </a:lnTo>
                  <a:lnTo>
                    <a:pt x="351" y="801"/>
                  </a:lnTo>
                  <a:lnTo>
                    <a:pt x="363" y="799"/>
                  </a:lnTo>
                  <a:lnTo>
                    <a:pt x="374" y="795"/>
                  </a:lnTo>
                  <a:lnTo>
                    <a:pt x="393" y="789"/>
                  </a:lnTo>
                  <a:lnTo>
                    <a:pt x="413" y="782"/>
                  </a:lnTo>
                  <a:lnTo>
                    <a:pt x="436" y="776"/>
                  </a:lnTo>
                  <a:lnTo>
                    <a:pt x="457" y="769"/>
                  </a:lnTo>
                  <a:lnTo>
                    <a:pt x="477" y="763"/>
                  </a:lnTo>
                  <a:lnTo>
                    <a:pt x="491" y="757"/>
                  </a:lnTo>
                  <a:lnTo>
                    <a:pt x="499" y="753"/>
                  </a:lnTo>
                  <a:lnTo>
                    <a:pt x="506" y="747"/>
                  </a:lnTo>
                  <a:lnTo>
                    <a:pt x="511" y="743"/>
                  </a:lnTo>
                  <a:lnTo>
                    <a:pt x="516" y="742"/>
                  </a:lnTo>
                  <a:lnTo>
                    <a:pt x="518" y="741"/>
                  </a:lnTo>
                  <a:lnTo>
                    <a:pt x="522" y="741"/>
                  </a:lnTo>
                  <a:lnTo>
                    <a:pt x="532" y="739"/>
                  </a:lnTo>
                  <a:lnTo>
                    <a:pt x="547" y="736"/>
                  </a:lnTo>
                  <a:lnTo>
                    <a:pt x="568" y="734"/>
                  </a:lnTo>
                  <a:lnTo>
                    <a:pt x="593" y="731"/>
                  </a:lnTo>
                  <a:lnTo>
                    <a:pt x="622" y="727"/>
                  </a:lnTo>
                  <a:lnTo>
                    <a:pt x="653" y="724"/>
                  </a:lnTo>
                  <a:lnTo>
                    <a:pt x="686" y="720"/>
                  </a:lnTo>
                  <a:lnTo>
                    <a:pt x="722" y="718"/>
                  </a:lnTo>
                  <a:lnTo>
                    <a:pt x="758" y="715"/>
                  </a:lnTo>
                  <a:lnTo>
                    <a:pt x="793" y="713"/>
                  </a:lnTo>
                  <a:lnTo>
                    <a:pt x="829" y="712"/>
                  </a:lnTo>
                  <a:lnTo>
                    <a:pt x="863" y="712"/>
                  </a:lnTo>
                  <a:lnTo>
                    <a:pt x="895" y="715"/>
                  </a:lnTo>
                  <a:lnTo>
                    <a:pt x="924" y="717"/>
                  </a:lnTo>
                  <a:lnTo>
                    <a:pt x="949" y="721"/>
                  </a:lnTo>
                  <a:lnTo>
                    <a:pt x="954" y="720"/>
                  </a:lnTo>
                  <a:lnTo>
                    <a:pt x="967" y="719"/>
                  </a:lnTo>
                  <a:lnTo>
                    <a:pt x="988" y="716"/>
                  </a:lnTo>
                  <a:lnTo>
                    <a:pt x="1012" y="710"/>
                  </a:lnTo>
                  <a:lnTo>
                    <a:pt x="1038" y="703"/>
                  </a:lnTo>
                  <a:lnTo>
                    <a:pt x="1064" y="695"/>
                  </a:lnTo>
                  <a:lnTo>
                    <a:pt x="1087" y="685"/>
                  </a:lnTo>
                  <a:lnTo>
                    <a:pt x="1107" y="673"/>
                  </a:lnTo>
                  <a:lnTo>
                    <a:pt x="1121" y="662"/>
                  </a:lnTo>
                  <a:lnTo>
                    <a:pt x="1132" y="652"/>
                  </a:lnTo>
                  <a:lnTo>
                    <a:pt x="1140" y="647"/>
                  </a:lnTo>
                  <a:lnTo>
                    <a:pt x="1146" y="641"/>
                  </a:lnTo>
                  <a:lnTo>
                    <a:pt x="1150" y="636"/>
                  </a:lnTo>
                  <a:lnTo>
                    <a:pt x="1153" y="633"/>
                  </a:lnTo>
                  <a:lnTo>
                    <a:pt x="1154" y="628"/>
                  </a:lnTo>
                  <a:lnTo>
                    <a:pt x="1155" y="623"/>
                  </a:lnTo>
                  <a:lnTo>
                    <a:pt x="1162" y="610"/>
                  </a:lnTo>
                  <a:lnTo>
                    <a:pt x="1171" y="590"/>
                  </a:lnTo>
                  <a:lnTo>
                    <a:pt x="1178" y="569"/>
                  </a:lnTo>
                  <a:lnTo>
                    <a:pt x="1175" y="552"/>
                  </a:lnTo>
                  <a:lnTo>
                    <a:pt x="1163" y="537"/>
                  </a:lnTo>
                  <a:lnTo>
                    <a:pt x="1154" y="522"/>
                  </a:lnTo>
                  <a:lnTo>
                    <a:pt x="1146" y="508"/>
                  </a:lnTo>
                  <a:lnTo>
                    <a:pt x="1144" y="494"/>
                  </a:lnTo>
                  <a:lnTo>
                    <a:pt x="1139" y="486"/>
                  </a:lnTo>
                  <a:lnTo>
                    <a:pt x="1129" y="476"/>
                  </a:lnTo>
                  <a:lnTo>
                    <a:pt x="1114" y="463"/>
                  </a:lnTo>
                  <a:lnTo>
                    <a:pt x="1095" y="451"/>
                  </a:lnTo>
                  <a:lnTo>
                    <a:pt x="1076" y="439"/>
                  </a:lnTo>
                  <a:lnTo>
                    <a:pt x="1058" y="429"/>
                  </a:lnTo>
                  <a:lnTo>
                    <a:pt x="1045" y="422"/>
                  </a:lnTo>
                  <a:lnTo>
                    <a:pt x="1035" y="420"/>
                  </a:lnTo>
                  <a:lnTo>
                    <a:pt x="1031" y="420"/>
                  </a:lnTo>
                  <a:lnTo>
                    <a:pt x="1025" y="420"/>
                  </a:lnTo>
                  <a:lnTo>
                    <a:pt x="1016" y="418"/>
                  </a:lnTo>
                  <a:lnTo>
                    <a:pt x="1004" y="417"/>
                  </a:lnTo>
                  <a:lnTo>
                    <a:pt x="990" y="416"/>
                  </a:lnTo>
                  <a:lnTo>
                    <a:pt x="977" y="414"/>
                  </a:lnTo>
                  <a:lnTo>
                    <a:pt x="960" y="411"/>
                  </a:lnTo>
                  <a:lnTo>
                    <a:pt x="944" y="409"/>
                  </a:lnTo>
                  <a:lnTo>
                    <a:pt x="927" y="406"/>
                  </a:lnTo>
                  <a:lnTo>
                    <a:pt x="910" y="402"/>
                  </a:lnTo>
                  <a:lnTo>
                    <a:pt x="892" y="398"/>
                  </a:lnTo>
                  <a:lnTo>
                    <a:pt x="876" y="393"/>
                  </a:lnTo>
                  <a:lnTo>
                    <a:pt x="860" y="387"/>
                  </a:lnTo>
                  <a:lnTo>
                    <a:pt x="845" y="382"/>
                  </a:lnTo>
                  <a:lnTo>
                    <a:pt x="831" y="375"/>
                  </a:lnTo>
                  <a:lnTo>
                    <a:pt x="820" y="368"/>
                  </a:lnTo>
                  <a:lnTo>
                    <a:pt x="808" y="360"/>
                  </a:lnTo>
                  <a:lnTo>
                    <a:pt x="796" y="350"/>
                  </a:lnTo>
                  <a:lnTo>
                    <a:pt x="782" y="341"/>
                  </a:lnTo>
                  <a:lnTo>
                    <a:pt x="767" y="332"/>
                  </a:lnTo>
                  <a:lnTo>
                    <a:pt x="752" y="322"/>
                  </a:lnTo>
                  <a:lnTo>
                    <a:pt x="737" y="311"/>
                  </a:lnTo>
                  <a:lnTo>
                    <a:pt x="722" y="301"/>
                  </a:lnTo>
                  <a:lnTo>
                    <a:pt x="707" y="292"/>
                  </a:lnTo>
                  <a:lnTo>
                    <a:pt x="692" y="282"/>
                  </a:lnTo>
                  <a:lnTo>
                    <a:pt x="678" y="273"/>
                  </a:lnTo>
                  <a:lnTo>
                    <a:pt x="664" y="265"/>
                  </a:lnTo>
                  <a:lnTo>
                    <a:pt x="653" y="257"/>
                  </a:lnTo>
                  <a:lnTo>
                    <a:pt x="643" y="251"/>
                  </a:lnTo>
                  <a:lnTo>
                    <a:pt x="633" y="247"/>
                  </a:lnTo>
                  <a:lnTo>
                    <a:pt x="626" y="243"/>
                  </a:lnTo>
                  <a:lnTo>
                    <a:pt x="622" y="241"/>
                  </a:lnTo>
                  <a:lnTo>
                    <a:pt x="618" y="238"/>
                  </a:lnTo>
                  <a:lnTo>
                    <a:pt x="607" y="228"/>
                  </a:lnTo>
                  <a:lnTo>
                    <a:pt x="592" y="217"/>
                  </a:lnTo>
                  <a:lnTo>
                    <a:pt x="575" y="202"/>
                  </a:lnTo>
                  <a:lnTo>
                    <a:pt x="556" y="187"/>
                  </a:lnTo>
                  <a:lnTo>
                    <a:pt x="539" y="173"/>
                  </a:lnTo>
                  <a:lnTo>
                    <a:pt x="526" y="164"/>
                  </a:lnTo>
                  <a:lnTo>
                    <a:pt x="518" y="158"/>
                  </a:lnTo>
                  <a:lnTo>
                    <a:pt x="511" y="153"/>
                  </a:lnTo>
                  <a:lnTo>
                    <a:pt x="500" y="143"/>
                  </a:lnTo>
                  <a:lnTo>
                    <a:pt x="484" y="130"/>
                  </a:lnTo>
                  <a:lnTo>
                    <a:pt x="468" y="115"/>
                  </a:lnTo>
                  <a:lnTo>
                    <a:pt x="450" y="100"/>
                  </a:lnTo>
                  <a:lnTo>
                    <a:pt x="434" y="87"/>
                  </a:lnTo>
                  <a:lnTo>
                    <a:pt x="421" y="75"/>
                  </a:lnTo>
                  <a:lnTo>
                    <a:pt x="412" y="68"/>
                  </a:lnTo>
                  <a:lnTo>
                    <a:pt x="404" y="64"/>
                  </a:lnTo>
                  <a:lnTo>
                    <a:pt x="395" y="55"/>
                  </a:lnTo>
                  <a:lnTo>
                    <a:pt x="385" y="47"/>
                  </a:lnTo>
                  <a:lnTo>
                    <a:pt x="372" y="38"/>
                  </a:lnTo>
                  <a:lnTo>
                    <a:pt x="359" y="29"/>
                  </a:lnTo>
                  <a:lnTo>
                    <a:pt x="345" y="20"/>
                  </a:lnTo>
                  <a:lnTo>
                    <a:pt x="330" y="13"/>
                  </a:lnTo>
                  <a:lnTo>
                    <a:pt x="317" y="8"/>
                  </a:lnTo>
                  <a:lnTo>
                    <a:pt x="303" y="6"/>
                  </a:lnTo>
                  <a:lnTo>
                    <a:pt x="290" y="2"/>
                  </a:lnTo>
                  <a:lnTo>
                    <a:pt x="276" y="1"/>
                  </a:lnTo>
                  <a:lnTo>
                    <a:pt x="265" y="0"/>
                  </a:lnTo>
                  <a:lnTo>
                    <a:pt x="252" y="1"/>
                  </a:lnTo>
                  <a:lnTo>
                    <a:pt x="242" y="2"/>
                  </a:lnTo>
                  <a:lnTo>
                    <a:pt x="231" y="6"/>
                  </a:lnTo>
                  <a:lnTo>
                    <a:pt x="222" y="12"/>
                  </a:lnTo>
                  <a:lnTo>
                    <a:pt x="213" y="19"/>
                  </a:lnTo>
                  <a:lnTo>
                    <a:pt x="203" y="28"/>
                  </a:lnTo>
                  <a:lnTo>
                    <a:pt x="192" y="37"/>
                  </a:lnTo>
                  <a:lnTo>
                    <a:pt x="182" y="46"/>
                  </a:lnTo>
                  <a:lnTo>
                    <a:pt x="172" y="55"/>
                  </a:lnTo>
                  <a:lnTo>
                    <a:pt x="161" y="64"/>
                  </a:lnTo>
                  <a:lnTo>
                    <a:pt x="152" y="70"/>
                  </a:lnTo>
                  <a:lnTo>
                    <a:pt x="145" y="75"/>
                  </a:lnTo>
                  <a:lnTo>
                    <a:pt x="137" y="80"/>
                  </a:lnTo>
                  <a:lnTo>
                    <a:pt x="125" y="85"/>
                  </a:lnTo>
                  <a:lnTo>
                    <a:pt x="113" y="92"/>
                  </a:lnTo>
                  <a:lnTo>
                    <a:pt x="99" y="99"/>
                  </a:lnTo>
                  <a:lnTo>
                    <a:pt x="87" y="106"/>
                  </a:lnTo>
                  <a:lnTo>
                    <a:pt x="77" y="112"/>
                  </a:lnTo>
                  <a:lnTo>
                    <a:pt x="69" y="117"/>
                  </a:lnTo>
                  <a:lnTo>
                    <a:pt x="67" y="11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18" name="Freeform 23"/>
            <p:cNvSpPr>
              <a:spLocks/>
            </p:cNvSpPr>
            <p:nvPr/>
          </p:nvSpPr>
          <p:spPr bwMode="auto">
            <a:xfrm>
              <a:off x="627" y="732"/>
              <a:ext cx="440" cy="352"/>
            </a:xfrm>
            <a:custGeom>
              <a:avLst/>
              <a:gdLst>
                <a:gd name="T0" fmla="*/ 19 w 880"/>
                <a:gd name="T1" fmla="*/ 97 h 704"/>
                <a:gd name="T2" fmla="*/ 28 w 880"/>
                <a:gd name="T3" fmla="*/ 94 h 704"/>
                <a:gd name="T4" fmla="*/ 40 w 880"/>
                <a:gd name="T5" fmla="*/ 88 h 704"/>
                <a:gd name="T6" fmla="*/ 55 w 880"/>
                <a:gd name="T7" fmla="*/ 81 h 704"/>
                <a:gd name="T8" fmla="*/ 67 w 880"/>
                <a:gd name="T9" fmla="*/ 74 h 704"/>
                <a:gd name="T10" fmla="*/ 75 w 880"/>
                <a:gd name="T11" fmla="*/ 68 h 704"/>
                <a:gd name="T12" fmla="*/ 80 w 880"/>
                <a:gd name="T13" fmla="*/ 63 h 704"/>
                <a:gd name="T14" fmla="*/ 86 w 880"/>
                <a:gd name="T15" fmla="*/ 58 h 704"/>
                <a:gd name="T16" fmla="*/ 91 w 880"/>
                <a:gd name="T17" fmla="*/ 53 h 704"/>
                <a:gd name="T18" fmla="*/ 98 w 880"/>
                <a:gd name="T19" fmla="*/ 48 h 704"/>
                <a:gd name="T20" fmla="*/ 106 w 880"/>
                <a:gd name="T21" fmla="*/ 42 h 704"/>
                <a:gd name="T22" fmla="*/ 115 w 880"/>
                <a:gd name="T23" fmla="*/ 34 h 704"/>
                <a:gd name="T24" fmla="*/ 125 w 880"/>
                <a:gd name="T25" fmla="*/ 26 h 704"/>
                <a:gd name="T26" fmla="*/ 135 w 880"/>
                <a:gd name="T27" fmla="*/ 19 h 704"/>
                <a:gd name="T28" fmla="*/ 142 w 880"/>
                <a:gd name="T29" fmla="*/ 13 h 704"/>
                <a:gd name="T30" fmla="*/ 148 w 880"/>
                <a:gd name="T31" fmla="*/ 10 h 704"/>
                <a:gd name="T32" fmla="*/ 151 w 880"/>
                <a:gd name="T33" fmla="*/ 8 h 704"/>
                <a:gd name="T34" fmla="*/ 157 w 880"/>
                <a:gd name="T35" fmla="*/ 6 h 704"/>
                <a:gd name="T36" fmla="*/ 165 w 880"/>
                <a:gd name="T37" fmla="*/ 3 h 704"/>
                <a:gd name="T38" fmla="*/ 175 w 880"/>
                <a:gd name="T39" fmla="*/ 1 h 704"/>
                <a:gd name="T40" fmla="*/ 186 w 880"/>
                <a:gd name="T41" fmla="*/ 1 h 704"/>
                <a:gd name="T42" fmla="*/ 197 w 880"/>
                <a:gd name="T43" fmla="*/ 1 h 704"/>
                <a:gd name="T44" fmla="*/ 206 w 880"/>
                <a:gd name="T45" fmla="*/ 3 h 704"/>
                <a:gd name="T46" fmla="*/ 214 w 880"/>
                <a:gd name="T47" fmla="*/ 9 h 704"/>
                <a:gd name="T48" fmla="*/ 220 w 880"/>
                <a:gd name="T49" fmla="*/ 19 h 704"/>
                <a:gd name="T50" fmla="*/ 220 w 880"/>
                <a:gd name="T51" fmla="*/ 33 h 704"/>
                <a:gd name="T52" fmla="*/ 216 w 880"/>
                <a:gd name="T53" fmla="*/ 50 h 704"/>
                <a:gd name="T54" fmla="*/ 210 w 880"/>
                <a:gd name="T55" fmla="*/ 70 h 704"/>
                <a:gd name="T56" fmla="*/ 202 w 880"/>
                <a:gd name="T57" fmla="*/ 88 h 704"/>
                <a:gd name="T58" fmla="*/ 193 w 880"/>
                <a:gd name="T59" fmla="*/ 106 h 704"/>
                <a:gd name="T60" fmla="*/ 186 w 880"/>
                <a:gd name="T61" fmla="*/ 119 h 704"/>
                <a:gd name="T62" fmla="*/ 181 w 880"/>
                <a:gd name="T63" fmla="*/ 129 h 704"/>
                <a:gd name="T64" fmla="*/ 177 w 880"/>
                <a:gd name="T65" fmla="*/ 133 h 704"/>
                <a:gd name="T66" fmla="*/ 169 w 880"/>
                <a:gd name="T67" fmla="*/ 140 h 704"/>
                <a:gd name="T68" fmla="*/ 159 w 880"/>
                <a:gd name="T69" fmla="*/ 148 h 704"/>
                <a:gd name="T70" fmla="*/ 148 w 880"/>
                <a:gd name="T71" fmla="*/ 157 h 704"/>
                <a:gd name="T72" fmla="*/ 138 w 880"/>
                <a:gd name="T73" fmla="*/ 163 h 704"/>
                <a:gd name="T74" fmla="*/ 126 w 880"/>
                <a:gd name="T75" fmla="*/ 168 h 704"/>
                <a:gd name="T76" fmla="*/ 114 w 880"/>
                <a:gd name="T77" fmla="*/ 173 h 704"/>
                <a:gd name="T78" fmla="*/ 106 w 880"/>
                <a:gd name="T79" fmla="*/ 176 h 704"/>
                <a:gd name="T80" fmla="*/ 102 w 880"/>
                <a:gd name="T81" fmla="*/ 176 h 704"/>
                <a:gd name="T82" fmla="*/ 91 w 880"/>
                <a:gd name="T83" fmla="*/ 175 h 704"/>
                <a:gd name="T84" fmla="*/ 76 w 880"/>
                <a:gd name="T85" fmla="*/ 173 h 704"/>
                <a:gd name="T86" fmla="*/ 63 w 880"/>
                <a:gd name="T87" fmla="*/ 170 h 704"/>
                <a:gd name="T88" fmla="*/ 58 w 880"/>
                <a:gd name="T89" fmla="*/ 168 h 704"/>
                <a:gd name="T90" fmla="*/ 53 w 880"/>
                <a:gd name="T91" fmla="*/ 166 h 704"/>
                <a:gd name="T92" fmla="*/ 45 w 880"/>
                <a:gd name="T93" fmla="*/ 164 h 704"/>
                <a:gd name="T94" fmla="*/ 35 w 880"/>
                <a:gd name="T95" fmla="*/ 162 h 704"/>
                <a:gd name="T96" fmla="*/ 25 w 880"/>
                <a:gd name="T97" fmla="*/ 159 h 704"/>
                <a:gd name="T98" fmla="*/ 14 w 880"/>
                <a:gd name="T99" fmla="*/ 157 h 704"/>
                <a:gd name="T100" fmla="*/ 7 w 880"/>
                <a:gd name="T101" fmla="*/ 155 h 704"/>
                <a:gd name="T102" fmla="*/ 3 w 880"/>
                <a:gd name="T103" fmla="*/ 153 h 704"/>
                <a:gd name="T104" fmla="*/ 1 w 880"/>
                <a:gd name="T105" fmla="*/ 149 h 704"/>
                <a:gd name="T106" fmla="*/ 1 w 880"/>
                <a:gd name="T107" fmla="*/ 135 h 704"/>
                <a:gd name="T108" fmla="*/ 3 w 880"/>
                <a:gd name="T109" fmla="*/ 116 h 704"/>
                <a:gd name="T110" fmla="*/ 12 w 880"/>
                <a:gd name="T111" fmla="*/ 102 h 7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80"/>
                <a:gd name="T169" fmla="*/ 0 h 704"/>
                <a:gd name="T170" fmla="*/ 880 w 880"/>
                <a:gd name="T171" fmla="*/ 704 h 70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80" h="704">
                  <a:moveTo>
                    <a:pt x="72" y="393"/>
                  </a:moveTo>
                  <a:lnTo>
                    <a:pt x="76" y="391"/>
                  </a:lnTo>
                  <a:lnTo>
                    <a:pt x="89" y="385"/>
                  </a:lnTo>
                  <a:lnTo>
                    <a:pt x="109" y="376"/>
                  </a:lnTo>
                  <a:lnTo>
                    <a:pt x="133" y="365"/>
                  </a:lnTo>
                  <a:lnTo>
                    <a:pt x="160" y="352"/>
                  </a:lnTo>
                  <a:lnTo>
                    <a:pt x="189" y="337"/>
                  </a:lnTo>
                  <a:lnTo>
                    <a:pt x="217" y="322"/>
                  </a:lnTo>
                  <a:lnTo>
                    <a:pt x="243" y="307"/>
                  </a:lnTo>
                  <a:lnTo>
                    <a:pt x="265" y="293"/>
                  </a:lnTo>
                  <a:lnTo>
                    <a:pt x="282" y="281"/>
                  </a:lnTo>
                  <a:lnTo>
                    <a:pt x="297" y="272"/>
                  </a:lnTo>
                  <a:lnTo>
                    <a:pt x="309" y="262"/>
                  </a:lnTo>
                  <a:lnTo>
                    <a:pt x="319" y="254"/>
                  </a:lnTo>
                  <a:lnTo>
                    <a:pt x="330" y="243"/>
                  </a:lnTo>
                  <a:lnTo>
                    <a:pt x="341" y="233"/>
                  </a:lnTo>
                  <a:lnTo>
                    <a:pt x="355" y="221"/>
                  </a:lnTo>
                  <a:lnTo>
                    <a:pt x="364" y="213"/>
                  </a:lnTo>
                  <a:lnTo>
                    <a:pt x="376" y="204"/>
                  </a:lnTo>
                  <a:lnTo>
                    <a:pt x="390" y="193"/>
                  </a:lnTo>
                  <a:lnTo>
                    <a:pt x="406" y="179"/>
                  </a:lnTo>
                  <a:lnTo>
                    <a:pt x="424" y="165"/>
                  </a:lnTo>
                  <a:lnTo>
                    <a:pt x="443" y="150"/>
                  </a:lnTo>
                  <a:lnTo>
                    <a:pt x="461" y="134"/>
                  </a:lnTo>
                  <a:lnTo>
                    <a:pt x="481" y="119"/>
                  </a:lnTo>
                  <a:lnTo>
                    <a:pt x="500" y="104"/>
                  </a:lnTo>
                  <a:lnTo>
                    <a:pt x="519" y="89"/>
                  </a:lnTo>
                  <a:lnTo>
                    <a:pt x="537" y="75"/>
                  </a:lnTo>
                  <a:lnTo>
                    <a:pt x="553" y="62"/>
                  </a:lnTo>
                  <a:lnTo>
                    <a:pt x="568" y="52"/>
                  </a:lnTo>
                  <a:lnTo>
                    <a:pt x="580" y="44"/>
                  </a:lnTo>
                  <a:lnTo>
                    <a:pt x="589" y="38"/>
                  </a:lnTo>
                  <a:lnTo>
                    <a:pt x="596" y="35"/>
                  </a:lnTo>
                  <a:lnTo>
                    <a:pt x="603" y="32"/>
                  </a:lnTo>
                  <a:lnTo>
                    <a:pt x="613" y="29"/>
                  </a:lnTo>
                  <a:lnTo>
                    <a:pt x="626" y="24"/>
                  </a:lnTo>
                  <a:lnTo>
                    <a:pt x="641" y="20"/>
                  </a:lnTo>
                  <a:lnTo>
                    <a:pt x="659" y="15"/>
                  </a:lnTo>
                  <a:lnTo>
                    <a:pt x="678" y="11"/>
                  </a:lnTo>
                  <a:lnTo>
                    <a:pt x="698" y="6"/>
                  </a:lnTo>
                  <a:lnTo>
                    <a:pt x="720" y="2"/>
                  </a:lnTo>
                  <a:lnTo>
                    <a:pt x="741" y="1"/>
                  </a:lnTo>
                  <a:lnTo>
                    <a:pt x="763" y="0"/>
                  </a:lnTo>
                  <a:lnTo>
                    <a:pt x="785" y="2"/>
                  </a:lnTo>
                  <a:lnTo>
                    <a:pt x="804" y="6"/>
                  </a:lnTo>
                  <a:lnTo>
                    <a:pt x="824" y="13"/>
                  </a:lnTo>
                  <a:lnTo>
                    <a:pt x="841" y="22"/>
                  </a:lnTo>
                  <a:lnTo>
                    <a:pt x="856" y="35"/>
                  </a:lnTo>
                  <a:lnTo>
                    <a:pt x="869" y="52"/>
                  </a:lnTo>
                  <a:lnTo>
                    <a:pt x="877" y="74"/>
                  </a:lnTo>
                  <a:lnTo>
                    <a:pt x="880" y="100"/>
                  </a:lnTo>
                  <a:lnTo>
                    <a:pt x="879" y="130"/>
                  </a:lnTo>
                  <a:lnTo>
                    <a:pt x="873" y="165"/>
                  </a:lnTo>
                  <a:lnTo>
                    <a:pt x="864" y="202"/>
                  </a:lnTo>
                  <a:lnTo>
                    <a:pt x="851" y="240"/>
                  </a:lnTo>
                  <a:lnTo>
                    <a:pt x="838" y="278"/>
                  </a:lnTo>
                  <a:lnTo>
                    <a:pt x="823" y="317"/>
                  </a:lnTo>
                  <a:lnTo>
                    <a:pt x="805" y="355"/>
                  </a:lnTo>
                  <a:lnTo>
                    <a:pt x="788" y="391"/>
                  </a:lnTo>
                  <a:lnTo>
                    <a:pt x="772" y="424"/>
                  </a:lnTo>
                  <a:lnTo>
                    <a:pt x="756" y="453"/>
                  </a:lnTo>
                  <a:lnTo>
                    <a:pt x="742" y="478"/>
                  </a:lnTo>
                  <a:lnTo>
                    <a:pt x="730" y="499"/>
                  </a:lnTo>
                  <a:lnTo>
                    <a:pt x="722" y="513"/>
                  </a:lnTo>
                  <a:lnTo>
                    <a:pt x="717" y="520"/>
                  </a:lnTo>
                  <a:lnTo>
                    <a:pt x="707" y="529"/>
                  </a:lnTo>
                  <a:lnTo>
                    <a:pt x="692" y="542"/>
                  </a:lnTo>
                  <a:lnTo>
                    <a:pt x="675" y="558"/>
                  </a:lnTo>
                  <a:lnTo>
                    <a:pt x="654" y="575"/>
                  </a:lnTo>
                  <a:lnTo>
                    <a:pt x="633" y="592"/>
                  </a:lnTo>
                  <a:lnTo>
                    <a:pt x="611" y="610"/>
                  </a:lnTo>
                  <a:lnTo>
                    <a:pt x="589" y="625"/>
                  </a:lnTo>
                  <a:lnTo>
                    <a:pt x="570" y="637"/>
                  </a:lnTo>
                  <a:lnTo>
                    <a:pt x="551" y="649"/>
                  </a:lnTo>
                  <a:lnTo>
                    <a:pt x="528" y="659"/>
                  </a:lnTo>
                  <a:lnTo>
                    <a:pt x="504" y="671"/>
                  </a:lnTo>
                  <a:lnTo>
                    <a:pt x="479" y="680"/>
                  </a:lnTo>
                  <a:lnTo>
                    <a:pt x="458" y="689"/>
                  </a:lnTo>
                  <a:lnTo>
                    <a:pt x="438" y="696"/>
                  </a:lnTo>
                  <a:lnTo>
                    <a:pt x="423" y="702"/>
                  </a:lnTo>
                  <a:lnTo>
                    <a:pt x="415" y="704"/>
                  </a:lnTo>
                  <a:lnTo>
                    <a:pt x="406" y="704"/>
                  </a:lnTo>
                  <a:lnTo>
                    <a:pt x="386" y="702"/>
                  </a:lnTo>
                  <a:lnTo>
                    <a:pt x="362" y="698"/>
                  </a:lnTo>
                  <a:lnTo>
                    <a:pt x="333" y="695"/>
                  </a:lnTo>
                  <a:lnTo>
                    <a:pt x="304" y="689"/>
                  </a:lnTo>
                  <a:lnTo>
                    <a:pt x="277" y="683"/>
                  </a:lnTo>
                  <a:lnTo>
                    <a:pt x="255" y="678"/>
                  </a:lnTo>
                  <a:lnTo>
                    <a:pt x="241" y="672"/>
                  </a:lnTo>
                  <a:lnTo>
                    <a:pt x="234" y="670"/>
                  </a:lnTo>
                  <a:lnTo>
                    <a:pt x="224" y="666"/>
                  </a:lnTo>
                  <a:lnTo>
                    <a:pt x="210" y="663"/>
                  </a:lnTo>
                  <a:lnTo>
                    <a:pt x="195" y="658"/>
                  </a:lnTo>
                  <a:lnTo>
                    <a:pt x="177" y="653"/>
                  </a:lnTo>
                  <a:lnTo>
                    <a:pt x="158" y="650"/>
                  </a:lnTo>
                  <a:lnTo>
                    <a:pt x="137" y="645"/>
                  </a:lnTo>
                  <a:lnTo>
                    <a:pt x="118" y="641"/>
                  </a:lnTo>
                  <a:lnTo>
                    <a:pt x="97" y="636"/>
                  </a:lnTo>
                  <a:lnTo>
                    <a:pt x="77" y="630"/>
                  </a:lnTo>
                  <a:lnTo>
                    <a:pt x="59" y="626"/>
                  </a:lnTo>
                  <a:lnTo>
                    <a:pt x="43" y="622"/>
                  </a:lnTo>
                  <a:lnTo>
                    <a:pt x="29" y="618"/>
                  </a:lnTo>
                  <a:lnTo>
                    <a:pt x="18" y="613"/>
                  </a:lnTo>
                  <a:lnTo>
                    <a:pt x="10" y="610"/>
                  </a:lnTo>
                  <a:lnTo>
                    <a:pt x="5" y="606"/>
                  </a:lnTo>
                  <a:lnTo>
                    <a:pt x="1" y="594"/>
                  </a:lnTo>
                  <a:lnTo>
                    <a:pt x="0" y="569"/>
                  </a:lnTo>
                  <a:lnTo>
                    <a:pt x="1" y="537"/>
                  </a:lnTo>
                  <a:lnTo>
                    <a:pt x="6" y="501"/>
                  </a:lnTo>
                  <a:lnTo>
                    <a:pt x="14" y="466"/>
                  </a:lnTo>
                  <a:lnTo>
                    <a:pt x="28" y="433"/>
                  </a:lnTo>
                  <a:lnTo>
                    <a:pt x="46" y="408"/>
                  </a:lnTo>
                  <a:lnTo>
                    <a:pt x="72" y="393"/>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19" name="Freeform 24"/>
            <p:cNvSpPr>
              <a:spLocks/>
            </p:cNvSpPr>
            <p:nvPr/>
          </p:nvSpPr>
          <p:spPr bwMode="auto">
            <a:xfrm>
              <a:off x="488" y="1115"/>
              <a:ext cx="221" cy="166"/>
            </a:xfrm>
            <a:custGeom>
              <a:avLst/>
              <a:gdLst>
                <a:gd name="T0" fmla="*/ 0 w 442"/>
                <a:gd name="T1" fmla="*/ 29 h 330"/>
                <a:gd name="T2" fmla="*/ 3 w 442"/>
                <a:gd name="T3" fmla="*/ 58 h 330"/>
                <a:gd name="T4" fmla="*/ 12 w 442"/>
                <a:gd name="T5" fmla="*/ 70 h 330"/>
                <a:gd name="T6" fmla="*/ 18 w 442"/>
                <a:gd name="T7" fmla="*/ 72 h 330"/>
                <a:gd name="T8" fmla="*/ 22 w 442"/>
                <a:gd name="T9" fmla="*/ 73 h 330"/>
                <a:gd name="T10" fmla="*/ 25 w 442"/>
                <a:gd name="T11" fmla="*/ 73 h 330"/>
                <a:gd name="T12" fmla="*/ 28 w 442"/>
                <a:gd name="T13" fmla="*/ 73 h 330"/>
                <a:gd name="T14" fmla="*/ 33 w 442"/>
                <a:gd name="T15" fmla="*/ 71 h 330"/>
                <a:gd name="T16" fmla="*/ 36 w 442"/>
                <a:gd name="T17" fmla="*/ 73 h 330"/>
                <a:gd name="T18" fmla="*/ 41 w 442"/>
                <a:gd name="T19" fmla="*/ 78 h 330"/>
                <a:gd name="T20" fmla="*/ 47 w 442"/>
                <a:gd name="T21" fmla="*/ 81 h 330"/>
                <a:gd name="T22" fmla="*/ 52 w 442"/>
                <a:gd name="T23" fmla="*/ 83 h 330"/>
                <a:gd name="T24" fmla="*/ 57 w 442"/>
                <a:gd name="T25" fmla="*/ 84 h 330"/>
                <a:gd name="T26" fmla="*/ 67 w 442"/>
                <a:gd name="T27" fmla="*/ 81 h 330"/>
                <a:gd name="T28" fmla="*/ 83 w 442"/>
                <a:gd name="T29" fmla="*/ 75 h 330"/>
                <a:gd name="T30" fmla="*/ 96 w 442"/>
                <a:gd name="T31" fmla="*/ 65 h 330"/>
                <a:gd name="T32" fmla="*/ 98 w 442"/>
                <a:gd name="T33" fmla="*/ 64 h 330"/>
                <a:gd name="T34" fmla="*/ 102 w 442"/>
                <a:gd name="T35" fmla="*/ 60 h 330"/>
                <a:gd name="T36" fmla="*/ 107 w 442"/>
                <a:gd name="T37" fmla="*/ 55 h 330"/>
                <a:gd name="T38" fmla="*/ 110 w 442"/>
                <a:gd name="T39" fmla="*/ 50 h 330"/>
                <a:gd name="T40" fmla="*/ 111 w 442"/>
                <a:gd name="T41" fmla="*/ 43 h 330"/>
                <a:gd name="T42" fmla="*/ 109 w 442"/>
                <a:gd name="T43" fmla="*/ 32 h 330"/>
                <a:gd name="T44" fmla="*/ 105 w 442"/>
                <a:gd name="T45" fmla="*/ 23 h 330"/>
                <a:gd name="T46" fmla="*/ 102 w 442"/>
                <a:gd name="T47" fmla="*/ 17 h 330"/>
                <a:gd name="T48" fmla="*/ 99 w 442"/>
                <a:gd name="T49" fmla="*/ 15 h 330"/>
                <a:gd name="T50" fmla="*/ 97 w 442"/>
                <a:gd name="T51" fmla="*/ 13 h 330"/>
                <a:gd name="T52" fmla="*/ 94 w 442"/>
                <a:gd name="T53" fmla="*/ 12 h 330"/>
                <a:gd name="T54" fmla="*/ 91 w 442"/>
                <a:gd name="T55" fmla="*/ 11 h 330"/>
                <a:gd name="T56" fmla="*/ 84 w 442"/>
                <a:gd name="T57" fmla="*/ 9 h 330"/>
                <a:gd name="T58" fmla="*/ 73 w 442"/>
                <a:gd name="T59" fmla="*/ 5 h 330"/>
                <a:gd name="T60" fmla="*/ 61 w 442"/>
                <a:gd name="T61" fmla="*/ 2 h 330"/>
                <a:gd name="T62" fmla="*/ 56 w 442"/>
                <a:gd name="T63" fmla="*/ 0 h 330"/>
                <a:gd name="T64" fmla="*/ 54 w 442"/>
                <a:gd name="T65" fmla="*/ 1 h 330"/>
                <a:gd name="T66" fmla="*/ 47 w 442"/>
                <a:gd name="T67" fmla="*/ 1 h 330"/>
                <a:gd name="T68" fmla="*/ 39 w 442"/>
                <a:gd name="T69" fmla="*/ 3 h 330"/>
                <a:gd name="T70" fmla="*/ 34 w 442"/>
                <a:gd name="T71" fmla="*/ 4 h 330"/>
                <a:gd name="T72" fmla="*/ 29 w 442"/>
                <a:gd name="T73" fmla="*/ 9 h 330"/>
                <a:gd name="T74" fmla="*/ 27 w 442"/>
                <a:gd name="T75" fmla="*/ 15 h 330"/>
                <a:gd name="T76" fmla="*/ 23 w 442"/>
                <a:gd name="T77" fmla="*/ 18 h 330"/>
                <a:gd name="T78" fmla="*/ 17 w 442"/>
                <a:gd name="T79" fmla="*/ 21 h 330"/>
                <a:gd name="T80" fmla="*/ 9 w 442"/>
                <a:gd name="T81" fmla="*/ 23 h 330"/>
                <a:gd name="T82" fmla="*/ 0 w 442"/>
                <a:gd name="T83" fmla="*/ 23 h 3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2"/>
                <a:gd name="T127" fmla="*/ 0 h 330"/>
                <a:gd name="T128" fmla="*/ 442 w 442"/>
                <a:gd name="T129" fmla="*/ 330 h 3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2" h="330">
                  <a:moveTo>
                    <a:pt x="0" y="91"/>
                  </a:moveTo>
                  <a:lnTo>
                    <a:pt x="0" y="115"/>
                  </a:lnTo>
                  <a:lnTo>
                    <a:pt x="4" y="169"/>
                  </a:lnTo>
                  <a:lnTo>
                    <a:pt x="13" y="228"/>
                  </a:lnTo>
                  <a:lnTo>
                    <a:pt x="33" y="268"/>
                  </a:lnTo>
                  <a:lnTo>
                    <a:pt x="46" y="277"/>
                  </a:lnTo>
                  <a:lnTo>
                    <a:pt x="58" y="283"/>
                  </a:lnTo>
                  <a:lnTo>
                    <a:pt x="70" y="286"/>
                  </a:lnTo>
                  <a:lnTo>
                    <a:pt x="80" y="289"/>
                  </a:lnTo>
                  <a:lnTo>
                    <a:pt x="88" y="289"/>
                  </a:lnTo>
                  <a:lnTo>
                    <a:pt x="95" y="289"/>
                  </a:lnTo>
                  <a:lnTo>
                    <a:pt x="100" y="288"/>
                  </a:lnTo>
                  <a:lnTo>
                    <a:pt x="101" y="288"/>
                  </a:lnTo>
                  <a:lnTo>
                    <a:pt x="115" y="288"/>
                  </a:lnTo>
                  <a:lnTo>
                    <a:pt x="129" y="277"/>
                  </a:lnTo>
                  <a:lnTo>
                    <a:pt x="131" y="280"/>
                  </a:lnTo>
                  <a:lnTo>
                    <a:pt x="135" y="284"/>
                  </a:lnTo>
                  <a:lnTo>
                    <a:pt x="144" y="291"/>
                  </a:lnTo>
                  <a:lnTo>
                    <a:pt x="154" y="299"/>
                  </a:lnTo>
                  <a:lnTo>
                    <a:pt x="164" y="308"/>
                  </a:lnTo>
                  <a:lnTo>
                    <a:pt x="176" y="316"/>
                  </a:lnTo>
                  <a:lnTo>
                    <a:pt x="186" y="322"/>
                  </a:lnTo>
                  <a:lnTo>
                    <a:pt x="197" y="326"/>
                  </a:lnTo>
                  <a:lnTo>
                    <a:pt x="206" y="328"/>
                  </a:lnTo>
                  <a:lnTo>
                    <a:pt x="216" y="329"/>
                  </a:lnTo>
                  <a:lnTo>
                    <a:pt x="230" y="330"/>
                  </a:lnTo>
                  <a:lnTo>
                    <a:pt x="247" y="328"/>
                  </a:lnTo>
                  <a:lnTo>
                    <a:pt x="268" y="323"/>
                  </a:lnTo>
                  <a:lnTo>
                    <a:pt x="296" y="314"/>
                  </a:lnTo>
                  <a:lnTo>
                    <a:pt x="330" y="299"/>
                  </a:lnTo>
                  <a:lnTo>
                    <a:pt x="373" y="277"/>
                  </a:lnTo>
                  <a:lnTo>
                    <a:pt x="383" y="259"/>
                  </a:lnTo>
                  <a:lnTo>
                    <a:pt x="385" y="256"/>
                  </a:lnTo>
                  <a:lnTo>
                    <a:pt x="391" y="252"/>
                  </a:lnTo>
                  <a:lnTo>
                    <a:pt x="398" y="245"/>
                  </a:lnTo>
                  <a:lnTo>
                    <a:pt x="408" y="236"/>
                  </a:lnTo>
                  <a:lnTo>
                    <a:pt x="418" y="227"/>
                  </a:lnTo>
                  <a:lnTo>
                    <a:pt x="427" y="216"/>
                  </a:lnTo>
                  <a:lnTo>
                    <a:pt x="435" y="206"/>
                  </a:lnTo>
                  <a:lnTo>
                    <a:pt x="440" y="197"/>
                  </a:lnTo>
                  <a:lnTo>
                    <a:pt x="442" y="185"/>
                  </a:lnTo>
                  <a:lnTo>
                    <a:pt x="441" y="168"/>
                  </a:lnTo>
                  <a:lnTo>
                    <a:pt x="437" y="148"/>
                  </a:lnTo>
                  <a:lnTo>
                    <a:pt x="433" y="127"/>
                  </a:lnTo>
                  <a:lnTo>
                    <a:pt x="426" y="108"/>
                  </a:lnTo>
                  <a:lnTo>
                    <a:pt x="419" y="89"/>
                  </a:lnTo>
                  <a:lnTo>
                    <a:pt x="412" y="76"/>
                  </a:lnTo>
                  <a:lnTo>
                    <a:pt x="406" y="66"/>
                  </a:lnTo>
                  <a:lnTo>
                    <a:pt x="400" y="62"/>
                  </a:lnTo>
                  <a:lnTo>
                    <a:pt x="396" y="57"/>
                  </a:lnTo>
                  <a:lnTo>
                    <a:pt x="390" y="54"/>
                  </a:lnTo>
                  <a:lnTo>
                    <a:pt x="385" y="51"/>
                  </a:lnTo>
                  <a:lnTo>
                    <a:pt x="380" y="49"/>
                  </a:lnTo>
                  <a:lnTo>
                    <a:pt x="374" y="47"/>
                  </a:lnTo>
                  <a:lnTo>
                    <a:pt x="369" y="46"/>
                  </a:lnTo>
                  <a:lnTo>
                    <a:pt x="364" y="43"/>
                  </a:lnTo>
                  <a:lnTo>
                    <a:pt x="353" y="40"/>
                  </a:lnTo>
                  <a:lnTo>
                    <a:pt x="336" y="34"/>
                  </a:lnTo>
                  <a:lnTo>
                    <a:pt x="313" y="27"/>
                  </a:lnTo>
                  <a:lnTo>
                    <a:pt x="289" y="19"/>
                  </a:lnTo>
                  <a:lnTo>
                    <a:pt x="266" y="12"/>
                  </a:lnTo>
                  <a:lnTo>
                    <a:pt x="245" y="5"/>
                  </a:lnTo>
                  <a:lnTo>
                    <a:pt x="231" y="1"/>
                  </a:lnTo>
                  <a:lnTo>
                    <a:pt x="225" y="0"/>
                  </a:lnTo>
                  <a:lnTo>
                    <a:pt x="222" y="0"/>
                  </a:lnTo>
                  <a:lnTo>
                    <a:pt x="213" y="1"/>
                  </a:lnTo>
                  <a:lnTo>
                    <a:pt x="200" y="2"/>
                  </a:lnTo>
                  <a:lnTo>
                    <a:pt x="185" y="3"/>
                  </a:lnTo>
                  <a:lnTo>
                    <a:pt x="169" y="5"/>
                  </a:lnTo>
                  <a:lnTo>
                    <a:pt x="154" y="9"/>
                  </a:lnTo>
                  <a:lnTo>
                    <a:pt x="142" y="11"/>
                  </a:lnTo>
                  <a:lnTo>
                    <a:pt x="134" y="15"/>
                  </a:lnTo>
                  <a:lnTo>
                    <a:pt x="125" y="23"/>
                  </a:lnTo>
                  <a:lnTo>
                    <a:pt x="118" y="34"/>
                  </a:lnTo>
                  <a:lnTo>
                    <a:pt x="111" y="46"/>
                  </a:lnTo>
                  <a:lnTo>
                    <a:pt x="106" y="57"/>
                  </a:lnTo>
                  <a:lnTo>
                    <a:pt x="100" y="63"/>
                  </a:lnTo>
                  <a:lnTo>
                    <a:pt x="92" y="70"/>
                  </a:lnTo>
                  <a:lnTo>
                    <a:pt x="80" y="76"/>
                  </a:lnTo>
                  <a:lnTo>
                    <a:pt x="66" y="81"/>
                  </a:lnTo>
                  <a:lnTo>
                    <a:pt x="51" y="86"/>
                  </a:lnTo>
                  <a:lnTo>
                    <a:pt x="35" y="89"/>
                  </a:lnTo>
                  <a:lnTo>
                    <a:pt x="18" y="91"/>
                  </a:lnTo>
                  <a:lnTo>
                    <a:pt x="0" y="91"/>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0" name="Freeform 25"/>
            <p:cNvSpPr>
              <a:spLocks/>
            </p:cNvSpPr>
            <p:nvPr/>
          </p:nvSpPr>
          <p:spPr bwMode="auto">
            <a:xfrm>
              <a:off x="532" y="698"/>
              <a:ext cx="598" cy="358"/>
            </a:xfrm>
            <a:custGeom>
              <a:avLst/>
              <a:gdLst>
                <a:gd name="T0" fmla="*/ 0 w 1198"/>
                <a:gd name="T1" fmla="*/ 128 h 717"/>
                <a:gd name="T2" fmla="*/ 99 w 1198"/>
                <a:gd name="T3" fmla="*/ 107 h 717"/>
                <a:gd name="T4" fmla="*/ 127 w 1198"/>
                <a:gd name="T5" fmla="*/ 113 h 717"/>
                <a:gd name="T6" fmla="*/ 194 w 1198"/>
                <a:gd name="T7" fmla="*/ 7 h 717"/>
                <a:gd name="T8" fmla="*/ 291 w 1198"/>
                <a:gd name="T9" fmla="*/ 0 h 717"/>
                <a:gd name="T10" fmla="*/ 299 w 1198"/>
                <a:gd name="T11" fmla="*/ 5 h 717"/>
                <a:gd name="T12" fmla="*/ 217 w 1198"/>
                <a:gd name="T13" fmla="*/ 127 h 717"/>
                <a:gd name="T14" fmla="*/ 214 w 1198"/>
                <a:gd name="T15" fmla="*/ 130 h 717"/>
                <a:gd name="T16" fmla="*/ 219 w 1198"/>
                <a:gd name="T17" fmla="*/ 131 h 717"/>
                <a:gd name="T18" fmla="*/ 219 w 1198"/>
                <a:gd name="T19" fmla="*/ 142 h 717"/>
                <a:gd name="T20" fmla="*/ 119 w 1198"/>
                <a:gd name="T21" fmla="*/ 177 h 717"/>
                <a:gd name="T22" fmla="*/ 111 w 1198"/>
                <a:gd name="T23" fmla="*/ 179 h 717"/>
                <a:gd name="T24" fmla="*/ 49 w 1198"/>
                <a:gd name="T25" fmla="*/ 163 h 717"/>
                <a:gd name="T26" fmla="*/ 49 w 1198"/>
                <a:gd name="T27" fmla="*/ 163 h 717"/>
                <a:gd name="T28" fmla="*/ 48 w 1198"/>
                <a:gd name="T29" fmla="*/ 162 h 717"/>
                <a:gd name="T30" fmla="*/ 46 w 1198"/>
                <a:gd name="T31" fmla="*/ 161 h 717"/>
                <a:gd name="T32" fmla="*/ 43 w 1198"/>
                <a:gd name="T33" fmla="*/ 159 h 717"/>
                <a:gd name="T34" fmla="*/ 40 w 1198"/>
                <a:gd name="T35" fmla="*/ 157 h 717"/>
                <a:gd name="T36" fmla="*/ 36 w 1198"/>
                <a:gd name="T37" fmla="*/ 155 h 717"/>
                <a:gd name="T38" fmla="*/ 32 w 1198"/>
                <a:gd name="T39" fmla="*/ 152 h 717"/>
                <a:gd name="T40" fmla="*/ 28 w 1198"/>
                <a:gd name="T41" fmla="*/ 149 h 717"/>
                <a:gd name="T42" fmla="*/ 24 w 1198"/>
                <a:gd name="T43" fmla="*/ 147 h 717"/>
                <a:gd name="T44" fmla="*/ 19 w 1198"/>
                <a:gd name="T45" fmla="*/ 144 h 717"/>
                <a:gd name="T46" fmla="*/ 15 w 1198"/>
                <a:gd name="T47" fmla="*/ 141 h 717"/>
                <a:gd name="T48" fmla="*/ 11 w 1198"/>
                <a:gd name="T49" fmla="*/ 138 h 717"/>
                <a:gd name="T50" fmla="*/ 7 w 1198"/>
                <a:gd name="T51" fmla="*/ 135 h 717"/>
                <a:gd name="T52" fmla="*/ 4 w 1198"/>
                <a:gd name="T53" fmla="*/ 132 h 717"/>
                <a:gd name="T54" fmla="*/ 2 w 1198"/>
                <a:gd name="T55" fmla="*/ 130 h 717"/>
                <a:gd name="T56" fmla="*/ 0 w 1198"/>
                <a:gd name="T57" fmla="*/ 128 h 7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98"/>
                <a:gd name="T88" fmla="*/ 0 h 717"/>
                <a:gd name="T89" fmla="*/ 1198 w 1198"/>
                <a:gd name="T90" fmla="*/ 717 h 7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98" h="717">
                  <a:moveTo>
                    <a:pt x="0" y="513"/>
                  </a:moveTo>
                  <a:lnTo>
                    <a:pt x="399" y="429"/>
                  </a:lnTo>
                  <a:lnTo>
                    <a:pt x="508" y="452"/>
                  </a:lnTo>
                  <a:lnTo>
                    <a:pt x="780" y="28"/>
                  </a:lnTo>
                  <a:lnTo>
                    <a:pt x="1167" y="0"/>
                  </a:lnTo>
                  <a:lnTo>
                    <a:pt x="1198" y="23"/>
                  </a:lnTo>
                  <a:lnTo>
                    <a:pt x="872" y="509"/>
                  </a:lnTo>
                  <a:lnTo>
                    <a:pt x="860" y="521"/>
                  </a:lnTo>
                  <a:lnTo>
                    <a:pt x="877" y="524"/>
                  </a:lnTo>
                  <a:lnTo>
                    <a:pt x="877" y="571"/>
                  </a:lnTo>
                  <a:lnTo>
                    <a:pt x="478" y="709"/>
                  </a:lnTo>
                  <a:lnTo>
                    <a:pt x="445" y="717"/>
                  </a:lnTo>
                  <a:lnTo>
                    <a:pt x="199" y="655"/>
                  </a:lnTo>
                  <a:lnTo>
                    <a:pt x="197" y="653"/>
                  </a:lnTo>
                  <a:lnTo>
                    <a:pt x="192" y="650"/>
                  </a:lnTo>
                  <a:lnTo>
                    <a:pt x="184" y="645"/>
                  </a:lnTo>
                  <a:lnTo>
                    <a:pt x="173" y="639"/>
                  </a:lnTo>
                  <a:lnTo>
                    <a:pt x="160" y="630"/>
                  </a:lnTo>
                  <a:lnTo>
                    <a:pt x="145" y="621"/>
                  </a:lnTo>
                  <a:lnTo>
                    <a:pt x="129" y="611"/>
                  </a:lnTo>
                  <a:lnTo>
                    <a:pt x="113" y="599"/>
                  </a:lnTo>
                  <a:lnTo>
                    <a:pt x="96" y="588"/>
                  </a:lnTo>
                  <a:lnTo>
                    <a:pt x="78" y="576"/>
                  </a:lnTo>
                  <a:lnTo>
                    <a:pt x="61" y="565"/>
                  </a:lnTo>
                  <a:lnTo>
                    <a:pt x="46" y="553"/>
                  </a:lnTo>
                  <a:lnTo>
                    <a:pt x="31" y="542"/>
                  </a:lnTo>
                  <a:lnTo>
                    <a:pt x="19" y="531"/>
                  </a:lnTo>
                  <a:lnTo>
                    <a:pt x="8" y="521"/>
                  </a:lnTo>
                  <a:lnTo>
                    <a:pt x="0" y="513"/>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1" name="Freeform 26"/>
            <p:cNvSpPr>
              <a:spLocks/>
            </p:cNvSpPr>
            <p:nvPr/>
          </p:nvSpPr>
          <p:spPr bwMode="auto">
            <a:xfrm>
              <a:off x="738" y="698"/>
              <a:ext cx="392" cy="318"/>
            </a:xfrm>
            <a:custGeom>
              <a:avLst/>
              <a:gdLst>
                <a:gd name="T0" fmla="*/ 189 w 784"/>
                <a:gd name="T1" fmla="*/ 0 h 636"/>
                <a:gd name="T2" fmla="*/ 196 w 784"/>
                <a:gd name="T3" fmla="*/ 5 h 636"/>
                <a:gd name="T4" fmla="*/ 100 w 784"/>
                <a:gd name="T5" fmla="*/ 13 h 636"/>
                <a:gd name="T6" fmla="*/ 6 w 784"/>
                <a:gd name="T7" fmla="*/ 159 h 636"/>
                <a:gd name="T8" fmla="*/ 0 w 784"/>
                <a:gd name="T9" fmla="*/ 153 h 636"/>
                <a:gd name="T10" fmla="*/ 92 w 784"/>
                <a:gd name="T11" fmla="*/ 7 h 636"/>
                <a:gd name="T12" fmla="*/ 189 w 784"/>
                <a:gd name="T13" fmla="*/ 0 h 636"/>
                <a:gd name="T14" fmla="*/ 0 60000 65536"/>
                <a:gd name="T15" fmla="*/ 0 60000 65536"/>
                <a:gd name="T16" fmla="*/ 0 60000 65536"/>
                <a:gd name="T17" fmla="*/ 0 60000 65536"/>
                <a:gd name="T18" fmla="*/ 0 60000 65536"/>
                <a:gd name="T19" fmla="*/ 0 60000 65536"/>
                <a:gd name="T20" fmla="*/ 0 60000 65536"/>
                <a:gd name="T21" fmla="*/ 0 w 784"/>
                <a:gd name="T22" fmla="*/ 0 h 636"/>
                <a:gd name="T23" fmla="*/ 784 w 784"/>
                <a:gd name="T24" fmla="*/ 636 h 6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4" h="636">
                  <a:moveTo>
                    <a:pt x="753" y="0"/>
                  </a:moveTo>
                  <a:lnTo>
                    <a:pt x="784" y="23"/>
                  </a:lnTo>
                  <a:lnTo>
                    <a:pt x="400" y="54"/>
                  </a:lnTo>
                  <a:lnTo>
                    <a:pt x="26" y="636"/>
                  </a:lnTo>
                  <a:lnTo>
                    <a:pt x="0" y="609"/>
                  </a:lnTo>
                  <a:lnTo>
                    <a:pt x="366" y="28"/>
                  </a:lnTo>
                  <a:lnTo>
                    <a:pt x="753" y="0"/>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2" name="Freeform 27"/>
            <p:cNvSpPr>
              <a:spLocks/>
            </p:cNvSpPr>
            <p:nvPr/>
          </p:nvSpPr>
          <p:spPr bwMode="auto">
            <a:xfrm>
              <a:off x="547" y="918"/>
              <a:ext cx="227" cy="61"/>
            </a:xfrm>
            <a:custGeom>
              <a:avLst/>
              <a:gdLst>
                <a:gd name="T0" fmla="*/ 19 w 455"/>
                <a:gd name="T1" fmla="*/ 30 h 124"/>
                <a:gd name="T2" fmla="*/ 113 w 455"/>
                <a:gd name="T3" fmla="*/ 5 h 124"/>
                <a:gd name="T4" fmla="*/ 92 w 455"/>
                <a:gd name="T5" fmla="*/ 0 h 124"/>
                <a:gd name="T6" fmla="*/ 0 w 455"/>
                <a:gd name="T7" fmla="*/ 20 h 124"/>
                <a:gd name="T8" fmla="*/ 19 w 455"/>
                <a:gd name="T9" fmla="*/ 30 h 124"/>
                <a:gd name="T10" fmla="*/ 0 60000 65536"/>
                <a:gd name="T11" fmla="*/ 0 60000 65536"/>
                <a:gd name="T12" fmla="*/ 0 60000 65536"/>
                <a:gd name="T13" fmla="*/ 0 60000 65536"/>
                <a:gd name="T14" fmla="*/ 0 60000 65536"/>
                <a:gd name="T15" fmla="*/ 0 w 455"/>
                <a:gd name="T16" fmla="*/ 0 h 124"/>
                <a:gd name="T17" fmla="*/ 455 w 455"/>
                <a:gd name="T18" fmla="*/ 124 h 124"/>
              </a:gdLst>
              <a:ahLst/>
              <a:cxnLst>
                <a:cxn ang="T10">
                  <a:pos x="T0" y="T1"/>
                </a:cxn>
                <a:cxn ang="T11">
                  <a:pos x="T2" y="T3"/>
                </a:cxn>
                <a:cxn ang="T12">
                  <a:pos x="T4" y="T5"/>
                </a:cxn>
                <a:cxn ang="T13">
                  <a:pos x="T6" y="T7"/>
                </a:cxn>
                <a:cxn ang="T14">
                  <a:pos x="T8" y="T9"/>
                </a:cxn>
              </a:cxnLst>
              <a:rect l="T15" t="T16" r="T17" b="T18"/>
              <a:pathLst>
                <a:path w="455" h="124">
                  <a:moveTo>
                    <a:pt x="77" y="124"/>
                  </a:moveTo>
                  <a:lnTo>
                    <a:pt x="455" y="20"/>
                  </a:lnTo>
                  <a:lnTo>
                    <a:pt x="369" y="0"/>
                  </a:lnTo>
                  <a:lnTo>
                    <a:pt x="0" y="81"/>
                  </a:lnTo>
                  <a:lnTo>
                    <a:pt x="77" y="124"/>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3" name="Freeform 28"/>
            <p:cNvSpPr>
              <a:spLocks/>
            </p:cNvSpPr>
            <p:nvPr/>
          </p:nvSpPr>
          <p:spPr bwMode="auto">
            <a:xfrm>
              <a:off x="1037" y="732"/>
              <a:ext cx="92" cy="114"/>
            </a:xfrm>
            <a:custGeom>
              <a:avLst/>
              <a:gdLst>
                <a:gd name="T0" fmla="*/ 38 w 186"/>
                <a:gd name="T1" fmla="*/ 0 h 228"/>
                <a:gd name="T2" fmla="*/ 35 w 186"/>
                <a:gd name="T3" fmla="*/ 1 h 228"/>
                <a:gd name="T4" fmla="*/ 31 w 186"/>
                <a:gd name="T5" fmla="*/ 2 h 228"/>
                <a:gd name="T6" fmla="*/ 26 w 186"/>
                <a:gd name="T7" fmla="*/ 3 h 228"/>
                <a:gd name="T8" fmla="*/ 23 w 186"/>
                <a:gd name="T9" fmla="*/ 7 h 228"/>
                <a:gd name="T10" fmla="*/ 24 w 186"/>
                <a:gd name="T11" fmla="*/ 12 h 228"/>
                <a:gd name="T12" fmla="*/ 28 w 186"/>
                <a:gd name="T13" fmla="*/ 14 h 228"/>
                <a:gd name="T14" fmla="*/ 31 w 186"/>
                <a:gd name="T15" fmla="*/ 14 h 228"/>
                <a:gd name="T16" fmla="*/ 27 w 186"/>
                <a:gd name="T17" fmla="*/ 18 h 228"/>
                <a:gd name="T18" fmla="*/ 15 w 186"/>
                <a:gd name="T19" fmla="*/ 14 h 228"/>
                <a:gd name="T20" fmla="*/ 10 w 186"/>
                <a:gd name="T21" fmla="*/ 15 h 228"/>
                <a:gd name="T22" fmla="*/ 8 w 186"/>
                <a:gd name="T23" fmla="*/ 23 h 228"/>
                <a:gd name="T24" fmla="*/ 10 w 186"/>
                <a:gd name="T25" fmla="*/ 25 h 228"/>
                <a:gd name="T26" fmla="*/ 13 w 186"/>
                <a:gd name="T27" fmla="*/ 26 h 228"/>
                <a:gd name="T28" fmla="*/ 18 w 186"/>
                <a:gd name="T29" fmla="*/ 27 h 228"/>
                <a:gd name="T30" fmla="*/ 20 w 186"/>
                <a:gd name="T31" fmla="*/ 29 h 228"/>
                <a:gd name="T32" fmla="*/ 7 w 186"/>
                <a:gd name="T33" fmla="*/ 27 h 228"/>
                <a:gd name="T34" fmla="*/ 5 w 186"/>
                <a:gd name="T35" fmla="*/ 27 h 228"/>
                <a:gd name="T36" fmla="*/ 1 w 186"/>
                <a:gd name="T37" fmla="*/ 29 h 228"/>
                <a:gd name="T38" fmla="*/ 1 w 186"/>
                <a:gd name="T39" fmla="*/ 34 h 228"/>
                <a:gd name="T40" fmla="*/ 2 w 186"/>
                <a:gd name="T41" fmla="*/ 36 h 228"/>
                <a:gd name="T42" fmla="*/ 1 w 186"/>
                <a:gd name="T43" fmla="*/ 37 h 228"/>
                <a:gd name="T44" fmla="*/ 0 w 186"/>
                <a:gd name="T45" fmla="*/ 42 h 228"/>
                <a:gd name="T46" fmla="*/ 3 w 186"/>
                <a:gd name="T47" fmla="*/ 49 h 228"/>
                <a:gd name="T48" fmla="*/ 5 w 186"/>
                <a:gd name="T49" fmla="*/ 52 h 228"/>
                <a:gd name="T50" fmla="*/ 1 w 186"/>
                <a:gd name="T51" fmla="*/ 56 h 228"/>
                <a:gd name="T52" fmla="*/ 3 w 186"/>
                <a:gd name="T53" fmla="*/ 57 h 228"/>
                <a:gd name="T54" fmla="*/ 5 w 186"/>
                <a:gd name="T55" fmla="*/ 57 h 228"/>
                <a:gd name="T56" fmla="*/ 9 w 186"/>
                <a:gd name="T57" fmla="*/ 57 h 228"/>
                <a:gd name="T58" fmla="*/ 14 w 186"/>
                <a:gd name="T59" fmla="*/ 57 h 228"/>
                <a:gd name="T60" fmla="*/ 17 w 186"/>
                <a:gd name="T61" fmla="*/ 57 h 228"/>
                <a:gd name="T62" fmla="*/ 20 w 186"/>
                <a:gd name="T63" fmla="*/ 56 h 228"/>
                <a:gd name="T64" fmla="*/ 21 w 186"/>
                <a:gd name="T65" fmla="*/ 56 h 228"/>
                <a:gd name="T66" fmla="*/ 21 w 186"/>
                <a:gd name="T67" fmla="*/ 55 h 228"/>
                <a:gd name="T68" fmla="*/ 23 w 186"/>
                <a:gd name="T69" fmla="*/ 53 h 228"/>
                <a:gd name="T70" fmla="*/ 24 w 186"/>
                <a:gd name="T71" fmla="*/ 50 h 228"/>
                <a:gd name="T72" fmla="*/ 26 w 186"/>
                <a:gd name="T73" fmla="*/ 47 h 228"/>
                <a:gd name="T74" fmla="*/ 28 w 186"/>
                <a:gd name="T75" fmla="*/ 46 h 228"/>
                <a:gd name="T76" fmla="*/ 31 w 186"/>
                <a:gd name="T77" fmla="*/ 44 h 228"/>
                <a:gd name="T78" fmla="*/ 30 w 186"/>
                <a:gd name="T79" fmla="*/ 41 h 228"/>
                <a:gd name="T80" fmla="*/ 30 w 186"/>
                <a:gd name="T81" fmla="*/ 37 h 228"/>
                <a:gd name="T82" fmla="*/ 34 w 186"/>
                <a:gd name="T83" fmla="*/ 33 h 228"/>
                <a:gd name="T84" fmla="*/ 35 w 186"/>
                <a:gd name="T85" fmla="*/ 28 h 228"/>
                <a:gd name="T86" fmla="*/ 35 w 186"/>
                <a:gd name="T87" fmla="*/ 24 h 228"/>
                <a:gd name="T88" fmla="*/ 36 w 186"/>
                <a:gd name="T89" fmla="*/ 20 h 228"/>
                <a:gd name="T90" fmla="*/ 45 w 186"/>
                <a:gd name="T91" fmla="*/ 13 h 228"/>
                <a:gd name="T92" fmla="*/ 46 w 186"/>
                <a:gd name="T93" fmla="*/ 11 h 228"/>
                <a:gd name="T94" fmla="*/ 45 w 186"/>
                <a:gd name="T95" fmla="*/ 4 h 228"/>
                <a:gd name="T96" fmla="*/ 41 w 186"/>
                <a:gd name="T97" fmla="*/ 1 h 228"/>
                <a:gd name="T98" fmla="*/ 39 w 186"/>
                <a:gd name="T99" fmla="*/ 0 h 2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6"/>
                <a:gd name="T151" fmla="*/ 0 h 228"/>
                <a:gd name="T152" fmla="*/ 186 w 186"/>
                <a:gd name="T153" fmla="*/ 228 h 2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6" h="228">
                  <a:moveTo>
                    <a:pt x="158" y="0"/>
                  </a:moveTo>
                  <a:lnTo>
                    <a:pt x="156" y="0"/>
                  </a:lnTo>
                  <a:lnTo>
                    <a:pt x="151" y="1"/>
                  </a:lnTo>
                  <a:lnTo>
                    <a:pt x="144" y="3"/>
                  </a:lnTo>
                  <a:lnTo>
                    <a:pt x="135" y="4"/>
                  </a:lnTo>
                  <a:lnTo>
                    <a:pt x="126" y="6"/>
                  </a:lnTo>
                  <a:lnTo>
                    <a:pt x="116" y="10"/>
                  </a:lnTo>
                  <a:lnTo>
                    <a:pt x="108" y="12"/>
                  </a:lnTo>
                  <a:lnTo>
                    <a:pt x="103" y="15"/>
                  </a:lnTo>
                  <a:lnTo>
                    <a:pt x="96" y="25"/>
                  </a:lnTo>
                  <a:lnTo>
                    <a:pt x="95" y="36"/>
                  </a:lnTo>
                  <a:lnTo>
                    <a:pt x="97" y="48"/>
                  </a:lnTo>
                  <a:lnTo>
                    <a:pt x="105" y="54"/>
                  </a:lnTo>
                  <a:lnTo>
                    <a:pt x="114" y="57"/>
                  </a:lnTo>
                  <a:lnTo>
                    <a:pt x="121" y="58"/>
                  </a:lnTo>
                  <a:lnTo>
                    <a:pt x="125" y="58"/>
                  </a:lnTo>
                  <a:lnTo>
                    <a:pt x="126" y="58"/>
                  </a:lnTo>
                  <a:lnTo>
                    <a:pt x="110" y="69"/>
                  </a:lnTo>
                  <a:lnTo>
                    <a:pt x="67" y="59"/>
                  </a:lnTo>
                  <a:lnTo>
                    <a:pt x="62" y="58"/>
                  </a:lnTo>
                  <a:lnTo>
                    <a:pt x="53" y="58"/>
                  </a:lnTo>
                  <a:lnTo>
                    <a:pt x="43" y="63"/>
                  </a:lnTo>
                  <a:lnTo>
                    <a:pt x="35" y="76"/>
                  </a:lnTo>
                  <a:lnTo>
                    <a:pt x="34" y="90"/>
                  </a:lnTo>
                  <a:lnTo>
                    <a:pt x="36" y="97"/>
                  </a:lnTo>
                  <a:lnTo>
                    <a:pt x="40" y="99"/>
                  </a:lnTo>
                  <a:lnTo>
                    <a:pt x="45" y="101"/>
                  </a:lnTo>
                  <a:lnTo>
                    <a:pt x="52" y="103"/>
                  </a:lnTo>
                  <a:lnTo>
                    <a:pt x="62" y="106"/>
                  </a:lnTo>
                  <a:lnTo>
                    <a:pt x="72" y="107"/>
                  </a:lnTo>
                  <a:lnTo>
                    <a:pt x="76" y="109"/>
                  </a:lnTo>
                  <a:lnTo>
                    <a:pt x="81" y="114"/>
                  </a:lnTo>
                  <a:lnTo>
                    <a:pt x="73" y="122"/>
                  </a:lnTo>
                  <a:lnTo>
                    <a:pt x="30" y="107"/>
                  </a:lnTo>
                  <a:lnTo>
                    <a:pt x="27" y="107"/>
                  </a:lnTo>
                  <a:lnTo>
                    <a:pt x="20" y="107"/>
                  </a:lnTo>
                  <a:lnTo>
                    <a:pt x="12" y="110"/>
                  </a:lnTo>
                  <a:lnTo>
                    <a:pt x="6" y="118"/>
                  </a:lnTo>
                  <a:lnTo>
                    <a:pt x="4" y="127"/>
                  </a:lnTo>
                  <a:lnTo>
                    <a:pt x="5" y="135"/>
                  </a:lnTo>
                  <a:lnTo>
                    <a:pt x="6" y="140"/>
                  </a:lnTo>
                  <a:lnTo>
                    <a:pt x="9" y="143"/>
                  </a:lnTo>
                  <a:lnTo>
                    <a:pt x="7" y="144"/>
                  </a:lnTo>
                  <a:lnTo>
                    <a:pt x="4" y="147"/>
                  </a:lnTo>
                  <a:lnTo>
                    <a:pt x="0" y="154"/>
                  </a:lnTo>
                  <a:lnTo>
                    <a:pt x="1" y="165"/>
                  </a:lnTo>
                  <a:lnTo>
                    <a:pt x="6" y="180"/>
                  </a:lnTo>
                  <a:lnTo>
                    <a:pt x="13" y="193"/>
                  </a:lnTo>
                  <a:lnTo>
                    <a:pt x="17" y="203"/>
                  </a:lnTo>
                  <a:lnTo>
                    <a:pt x="20" y="208"/>
                  </a:lnTo>
                  <a:lnTo>
                    <a:pt x="5" y="223"/>
                  </a:lnTo>
                  <a:lnTo>
                    <a:pt x="6" y="223"/>
                  </a:lnTo>
                  <a:lnTo>
                    <a:pt x="8" y="224"/>
                  </a:lnTo>
                  <a:lnTo>
                    <a:pt x="12" y="225"/>
                  </a:lnTo>
                  <a:lnTo>
                    <a:pt x="17" y="226"/>
                  </a:lnTo>
                  <a:lnTo>
                    <a:pt x="23" y="227"/>
                  </a:lnTo>
                  <a:lnTo>
                    <a:pt x="31" y="228"/>
                  </a:lnTo>
                  <a:lnTo>
                    <a:pt x="39" y="228"/>
                  </a:lnTo>
                  <a:lnTo>
                    <a:pt x="49" y="228"/>
                  </a:lnTo>
                  <a:lnTo>
                    <a:pt x="58" y="227"/>
                  </a:lnTo>
                  <a:lnTo>
                    <a:pt x="65" y="226"/>
                  </a:lnTo>
                  <a:lnTo>
                    <a:pt x="70" y="225"/>
                  </a:lnTo>
                  <a:lnTo>
                    <a:pt x="76" y="224"/>
                  </a:lnTo>
                  <a:lnTo>
                    <a:pt x="80" y="223"/>
                  </a:lnTo>
                  <a:lnTo>
                    <a:pt x="82" y="223"/>
                  </a:lnTo>
                  <a:lnTo>
                    <a:pt x="84" y="222"/>
                  </a:lnTo>
                  <a:lnTo>
                    <a:pt x="85" y="219"/>
                  </a:lnTo>
                  <a:lnTo>
                    <a:pt x="89" y="215"/>
                  </a:lnTo>
                  <a:lnTo>
                    <a:pt x="92" y="209"/>
                  </a:lnTo>
                  <a:lnTo>
                    <a:pt x="95" y="203"/>
                  </a:lnTo>
                  <a:lnTo>
                    <a:pt x="97" y="197"/>
                  </a:lnTo>
                  <a:lnTo>
                    <a:pt x="102" y="192"/>
                  </a:lnTo>
                  <a:lnTo>
                    <a:pt x="107" y="187"/>
                  </a:lnTo>
                  <a:lnTo>
                    <a:pt x="112" y="184"/>
                  </a:lnTo>
                  <a:lnTo>
                    <a:pt x="116" y="181"/>
                  </a:lnTo>
                  <a:lnTo>
                    <a:pt x="121" y="178"/>
                  </a:lnTo>
                  <a:lnTo>
                    <a:pt x="125" y="173"/>
                  </a:lnTo>
                  <a:lnTo>
                    <a:pt x="126" y="169"/>
                  </a:lnTo>
                  <a:lnTo>
                    <a:pt x="123" y="163"/>
                  </a:lnTo>
                  <a:lnTo>
                    <a:pt x="121" y="156"/>
                  </a:lnTo>
                  <a:lnTo>
                    <a:pt x="121" y="148"/>
                  </a:lnTo>
                  <a:lnTo>
                    <a:pt x="129" y="140"/>
                  </a:lnTo>
                  <a:lnTo>
                    <a:pt x="138" y="129"/>
                  </a:lnTo>
                  <a:lnTo>
                    <a:pt x="143" y="119"/>
                  </a:lnTo>
                  <a:lnTo>
                    <a:pt x="144" y="109"/>
                  </a:lnTo>
                  <a:lnTo>
                    <a:pt x="144" y="101"/>
                  </a:lnTo>
                  <a:lnTo>
                    <a:pt x="143" y="94"/>
                  </a:lnTo>
                  <a:lnTo>
                    <a:pt x="144" y="86"/>
                  </a:lnTo>
                  <a:lnTo>
                    <a:pt x="145" y="79"/>
                  </a:lnTo>
                  <a:lnTo>
                    <a:pt x="145" y="76"/>
                  </a:lnTo>
                  <a:lnTo>
                    <a:pt x="183" y="51"/>
                  </a:lnTo>
                  <a:lnTo>
                    <a:pt x="184" y="48"/>
                  </a:lnTo>
                  <a:lnTo>
                    <a:pt x="186" y="41"/>
                  </a:lnTo>
                  <a:lnTo>
                    <a:pt x="186" y="29"/>
                  </a:lnTo>
                  <a:lnTo>
                    <a:pt x="181" y="16"/>
                  </a:lnTo>
                  <a:lnTo>
                    <a:pt x="174" y="7"/>
                  </a:lnTo>
                  <a:lnTo>
                    <a:pt x="166" y="3"/>
                  </a:lnTo>
                  <a:lnTo>
                    <a:pt x="160" y="0"/>
                  </a:lnTo>
                  <a:lnTo>
                    <a:pt x="158" y="0"/>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4" name="Freeform 29"/>
            <p:cNvSpPr>
              <a:spLocks/>
            </p:cNvSpPr>
            <p:nvPr/>
          </p:nvSpPr>
          <p:spPr bwMode="auto">
            <a:xfrm>
              <a:off x="409" y="475"/>
              <a:ext cx="209" cy="411"/>
            </a:xfrm>
            <a:custGeom>
              <a:avLst/>
              <a:gdLst>
                <a:gd name="T0" fmla="*/ 36 w 418"/>
                <a:gd name="T1" fmla="*/ 3 h 823"/>
                <a:gd name="T2" fmla="*/ 35 w 418"/>
                <a:gd name="T3" fmla="*/ 6 h 823"/>
                <a:gd name="T4" fmla="*/ 36 w 418"/>
                <a:gd name="T5" fmla="*/ 12 h 823"/>
                <a:gd name="T6" fmla="*/ 38 w 418"/>
                <a:gd name="T7" fmla="*/ 17 h 823"/>
                <a:gd name="T8" fmla="*/ 38 w 418"/>
                <a:gd name="T9" fmla="*/ 24 h 823"/>
                <a:gd name="T10" fmla="*/ 37 w 418"/>
                <a:gd name="T11" fmla="*/ 30 h 823"/>
                <a:gd name="T12" fmla="*/ 37 w 418"/>
                <a:gd name="T13" fmla="*/ 42 h 823"/>
                <a:gd name="T14" fmla="*/ 39 w 418"/>
                <a:gd name="T15" fmla="*/ 58 h 823"/>
                <a:gd name="T16" fmla="*/ 38 w 418"/>
                <a:gd name="T17" fmla="*/ 63 h 823"/>
                <a:gd name="T18" fmla="*/ 31 w 418"/>
                <a:gd name="T19" fmla="*/ 76 h 823"/>
                <a:gd name="T20" fmla="*/ 23 w 418"/>
                <a:gd name="T21" fmla="*/ 93 h 823"/>
                <a:gd name="T22" fmla="*/ 15 w 418"/>
                <a:gd name="T23" fmla="*/ 107 h 823"/>
                <a:gd name="T24" fmla="*/ 12 w 418"/>
                <a:gd name="T25" fmla="*/ 111 h 823"/>
                <a:gd name="T26" fmla="*/ 7 w 418"/>
                <a:gd name="T27" fmla="*/ 116 h 823"/>
                <a:gd name="T28" fmla="*/ 3 w 418"/>
                <a:gd name="T29" fmla="*/ 121 h 823"/>
                <a:gd name="T30" fmla="*/ 1 w 418"/>
                <a:gd name="T31" fmla="*/ 125 h 823"/>
                <a:gd name="T32" fmla="*/ 1 w 418"/>
                <a:gd name="T33" fmla="*/ 128 h 823"/>
                <a:gd name="T34" fmla="*/ 5 w 418"/>
                <a:gd name="T35" fmla="*/ 140 h 823"/>
                <a:gd name="T36" fmla="*/ 8 w 418"/>
                <a:gd name="T37" fmla="*/ 160 h 823"/>
                <a:gd name="T38" fmla="*/ 8 w 418"/>
                <a:gd name="T39" fmla="*/ 183 h 823"/>
                <a:gd name="T40" fmla="*/ 6 w 418"/>
                <a:gd name="T41" fmla="*/ 193 h 823"/>
                <a:gd name="T42" fmla="*/ 9 w 418"/>
                <a:gd name="T43" fmla="*/ 196 h 823"/>
                <a:gd name="T44" fmla="*/ 13 w 418"/>
                <a:gd name="T45" fmla="*/ 199 h 823"/>
                <a:gd name="T46" fmla="*/ 17 w 418"/>
                <a:gd name="T47" fmla="*/ 203 h 823"/>
                <a:gd name="T48" fmla="*/ 20 w 418"/>
                <a:gd name="T49" fmla="*/ 202 h 823"/>
                <a:gd name="T50" fmla="*/ 31 w 418"/>
                <a:gd name="T51" fmla="*/ 177 h 823"/>
                <a:gd name="T52" fmla="*/ 47 w 418"/>
                <a:gd name="T53" fmla="*/ 140 h 823"/>
                <a:gd name="T54" fmla="*/ 60 w 418"/>
                <a:gd name="T55" fmla="*/ 106 h 823"/>
                <a:gd name="T56" fmla="*/ 65 w 418"/>
                <a:gd name="T57" fmla="*/ 93 h 823"/>
                <a:gd name="T58" fmla="*/ 68 w 418"/>
                <a:gd name="T59" fmla="*/ 90 h 823"/>
                <a:gd name="T60" fmla="*/ 72 w 418"/>
                <a:gd name="T61" fmla="*/ 84 h 823"/>
                <a:gd name="T62" fmla="*/ 77 w 418"/>
                <a:gd name="T63" fmla="*/ 79 h 823"/>
                <a:gd name="T64" fmla="*/ 80 w 418"/>
                <a:gd name="T65" fmla="*/ 75 h 823"/>
                <a:gd name="T66" fmla="*/ 86 w 418"/>
                <a:gd name="T67" fmla="*/ 67 h 823"/>
                <a:gd name="T68" fmla="*/ 92 w 418"/>
                <a:gd name="T69" fmla="*/ 58 h 823"/>
                <a:gd name="T70" fmla="*/ 97 w 418"/>
                <a:gd name="T71" fmla="*/ 50 h 823"/>
                <a:gd name="T72" fmla="*/ 98 w 418"/>
                <a:gd name="T73" fmla="*/ 47 h 823"/>
                <a:gd name="T74" fmla="*/ 100 w 418"/>
                <a:gd name="T75" fmla="*/ 46 h 823"/>
                <a:gd name="T76" fmla="*/ 103 w 418"/>
                <a:gd name="T77" fmla="*/ 43 h 823"/>
                <a:gd name="T78" fmla="*/ 105 w 418"/>
                <a:gd name="T79" fmla="*/ 40 h 823"/>
                <a:gd name="T80" fmla="*/ 102 w 418"/>
                <a:gd name="T81" fmla="*/ 37 h 823"/>
                <a:gd name="T82" fmla="*/ 98 w 418"/>
                <a:gd name="T83" fmla="*/ 34 h 823"/>
                <a:gd name="T84" fmla="*/ 98 w 418"/>
                <a:gd name="T85" fmla="*/ 33 h 823"/>
                <a:gd name="T86" fmla="*/ 99 w 418"/>
                <a:gd name="T87" fmla="*/ 28 h 823"/>
                <a:gd name="T88" fmla="*/ 96 w 418"/>
                <a:gd name="T89" fmla="*/ 24 h 823"/>
                <a:gd name="T90" fmla="*/ 93 w 418"/>
                <a:gd name="T91" fmla="*/ 23 h 823"/>
                <a:gd name="T92" fmla="*/ 93 w 418"/>
                <a:gd name="T93" fmla="*/ 22 h 823"/>
                <a:gd name="T94" fmla="*/ 92 w 418"/>
                <a:gd name="T95" fmla="*/ 16 h 823"/>
                <a:gd name="T96" fmla="*/ 88 w 418"/>
                <a:gd name="T97" fmla="*/ 13 h 823"/>
                <a:gd name="T98" fmla="*/ 85 w 418"/>
                <a:gd name="T99" fmla="*/ 7 h 823"/>
                <a:gd name="T100" fmla="*/ 85 w 418"/>
                <a:gd name="T101" fmla="*/ 5 h 823"/>
                <a:gd name="T102" fmla="*/ 82 w 418"/>
                <a:gd name="T103" fmla="*/ 0 h 823"/>
                <a:gd name="T104" fmla="*/ 75 w 418"/>
                <a:gd name="T105" fmla="*/ 1 h 823"/>
                <a:gd name="T106" fmla="*/ 69 w 418"/>
                <a:gd name="T107" fmla="*/ 4 h 823"/>
                <a:gd name="T108" fmla="*/ 62 w 418"/>
                <a:gd name="T109" fmla="*/ 7 h 823"/>
                <a:gd name="T110" fmla="*/ 57 w 418"/>
                <a:gd name="T111" fmla="*/ 10 h 823"/>
                <a:gd name="T112" fmla="*/ 56 w 418"/>
                <a:gd name="T113" fmla="*/ 10 h 823"/>
                <a:gd name="T114" fmla="*/ 52 w 418"/>
                <a:gd name="T115" fmla="*/ 13 h 823"/>
                <a:gd name="T116" fmla="*/ 50 w 418"/>
                <a:gd name="T117" fmla="*/ 14 h 823"/>
                <a:gd name="T118" fmla="*/ 48 w 418"/>
                <a:gd name="T119" fmla="*/ 11 h 823"/>
                <a:gd name="T120" fmla="*/ 44 w 418"/>
                <a:gd name="T121" fmla="*/ 6 h 823"/>
                <a:gd name="T122" fmla="*/ 39 w 418"/>
                <a:gd name="T123" fmla="*/ 3 h 8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18"/>
                <a:gd name="T187" fmla="*/ 0 h 823"/>
                <a:gd name="T188" fmla="*/ 418 w 418"/>
                <a:gd name="T189" fmla="*/ 823 h 82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18" h="823">
                  <a:moveTo>
                    <a:pt x="143" y="14"/>
                  </a:moveTo>
                  <a:lnTo>
                    <a:pt x="141" y="15"/>
                  </a:lnTo>
                  <a:lnTo>
                    <a:pt x="139" y="20"/>
                  </a:lnTo>
                  <a:lnTo>
                    <a:pt x="138" y="27"/>
                  </a:lnTo>
                  <a:lnTo>
                    <a:pt x="139" y="37"/>
                  </a:lnTo>
                  <a:lnTo>
                    <a:pt x="143" y="49"/>
                  </a:lnTo>
                  <a:lnTo>
                    <a:pt x="148" y="59"/>
                  </a:lnTo>
                  <a:lnTo>
                    <a:pt x="152" y="71"/>
                  </a:lnTo>
                  <a:lnTo>
                    <a:pt x="152" y="84"/>
                  </a:lnTo>
                  <a:lnTo>
                    <a:pt x="150" y="97"/>
                  </a:lnTo>
                  <a:lnTo>
                    <a:pt x="147" y="107"/>
                  </a:lnTo>
                  <a:lnTo>
                    <a:pt x="146" y="120"/>
                  </a:lnTo>
                  <a:lnTo>
                    <a:pt x="146" y="140"/>
                  </a:lnTo>
                  <a:lnTo>
                    <a:pt x="147" y="171"/>
                  </a:lnTo>
                  <a:lnTo>
                    <a:pt x="151" y="205"/>
                  </a:lnTo>
                  <a:lnTo>
                    <a:pt x="154" y="235"/>
                  </a:lnTo>
                  <a:lnTo>
                    <a:pt x="155" y="247"/>
                  </a:lnTo>
                  <a:lnTo>
                    <a:pt x="152" y="255"/>
                  </a:lnTo>
                  <a:lnTo>
                    <a:pt x="141" y="276"/>
                  </a:lnTo>
                  <a:lnTo>
                    <a:pt x="126" y="305"/>
                  </a:lnTo>
                  <a:lnTo>
                    <a:pt x="109" y="339"/>
                  </a:lnTo>
                  <a:lnTo>
                    <a:pt x="91" y="374"/>
                  </a:lnTo>
                  <a:lnTo>
                    <a:pt x="75" y="405"/>
                  </a:lnTo>
                  <a:lnTo>
                    <a:pt x="61" y="428"/>
                  </a:lnTo>
                  <a:lnTo>
                    <a:pt x="53" y="439"/>
                  </a:lnTo>
                  <a:lnTo>
                    <a:pt x="47" y="445"/>
                  </a:lnTo>
                  <a:lnTo>
                    <a:pt x="39" y="453"/>
                  </a:lnTo>
                  <a:lnTo>
                    <a:pt x="30" y="465"/>
                  </a:lnTo>
                  <a:lnTo>
                    <a:pt x="22" y="475"/>
                  </a:lnTo>
                  <a:lnTo>
                    <a:pt x="12" y="487"/>
                  </a:lnTo>
                  <a:lnTo>
                    <a:pt x="7" y="496"/>
                  </a:lnTo>
                  <a:lnTo>
                    <a:pt x="1" y="503"/>
                  </a:lnTo>
                  <a:lnTo>
                    <a:pt x="0" y="505"/>
                  </a:lnTo>
                  <a:lnTo>
                    <a:pt x="2" y="512"/>
                  </a:lnTo>
                  <a:lnTo>
                    <a:pt x="9" y="531"/>
                  </a:lnTo>
                  <a:lnTo>
                    <a:pt x="17" y="561"/>
                  </a:lnTo>
                  <a:lnTo>
                    <a:pt x="25" y="599"/>
                  </a:lnTo>
                  <a:lnTo>
                    <a:pt x="32" y="642"/>
                  </a:lnTo>
                  <a:lnTo>
                    <a:pt x="34" y="687"/>
                  </a:lnTo>
                  <a:lnTo>
                    <a:pt x="32" y="732"/>
                  </a:lnTo>
                  <a:lnTo>
                    <a:pt x="23" y="773"/>
                  </a:lnTo>
                  <a:lnTo>
                    <a:pt x="24" y="775"/>
                  </a:lnTo>
                  <a:lnTo>
                    <a:pt x="29" y="778"/>
                  </a:lnTo>
                  <a:lnTo>
                    <a:pt x="35" y="784"/>
                  </a:lnTo>
                  <a:lnTo>
                    <a:pt x="44" y="791"/>
                  </a:lnTo>
                  <a:lnTo>
                    <a:pt x="52" y="799"/>
                  </a:lnTo>
                  <a:lnTo>
                    <a:pt x="60" y="807"/>
                  </a:lnTo>
                  <a:lnTo>
                    <a:pt x="68" y="815"/>
                  </a:lnTo>
                  <a:lnTo>
                    <a:pt x="72" y="823"/>
                  </a:lnTo>
                  <a:lnTo>
                    <a:pt x="79" y="808"/>
                  </a:lnTo>
                  <a:lnTo>
                    <a:pt x="98" y="768"/>
                  </a:lnTo>
                  <a:lnTo>
                    <a:pt x="124" y="708"/>
                  </a:lnTo>
                  <a:lnTo>
                    <a:pt x="155" y="637"/>
                  </a:lnTo>
                  <a:lnTo>
                    <a:pt x="186" y="561"/>
                  </a:lnTo>
                  <a:lnTo>
                    <a:pt x="216" y="488"/>
                  </a:lnTo>
                  <a:lnTo>
                    <a:pt x="241" y="424"/>
                  </a:lnTo>
                  <a:lnTo>
                    <a:pt x="255" y="376"/>
                  </a:lnTo>
                  <a:lnTo>
                    <a:pt x="258" y="374"/>
                  </a:lnTo>
                  <a:lnTo>
                    <a:pt x="262" y="368"/>
                  </a:lnTo>
                  <a:lnTo>
                    <a:pt x="269" y="360"/>
                  </a:lnTo>
                  <a:lnTo>
                    <a:pt x="277" y="349"/>
                  </a:lnTo>
                  <a:lnTo>
                    <a:pt x="287" y="338"/>
                  </a:lnTo>
                  <a:lnTo>
                    <a:pt x="296" y="326"/>
                  </a:lnTo>
                  <a:lnTo>
                    <a:pt x="305" y="317"/>
                  </a:lnTo>
                  <a:lnTo>
                    <a:pt x="312" y="309"/>
                  </a:lnTo>
                  <a:lnTo>
                    <a:pt x="320" y="300"/>
                  </a:lnTo>
                  <a:lnTo>
                    <a:pt x="330" y="287"/>
                  </a:lnTo>
                  <a:lnTo>
                    <a:pt x="343" y="271"/>
                  </a:lnTo>
                  <a:lnTo>
                    <a:pt x="356" y="254"/>
                  </a:lnTo>
                  <a:lnTo>
                    <a:pt x="368" y="235"/>
                  </a:lnTo>
                  <a:lnTo>
                    <a:pt x="379" y="218"/>
                  </a:lnTo>
                  <a:lnTo>
                    <a:pt x="386" y="202"/>
                  </a:lnTo>
                  <a:lnTo>
                    <a:pt x="388" y="190"/>
                  </a:lnTo>
                  <a:lnTo>
                    <a:pt x="389" y="189"/>
                  </a:lnTo>
                  <a:lnTo>
                    <a:pt x="394" y="187"/>
                  </a:lnTo>
                  <a:lnTo>
                    <a:pt x="399" y="184"/>
                  </a:lnTo>
                  <a:lnTo>
                    <a:pt x="405" y="179"/>
                  </a:lnTo>
                  <a:lnTo>
                    <a:pt x="411" y="173"/>
                  </a:lnTo>
                  <a:lnTo>
                    <a:pt x="416" y="167"/>
                  </a:lnTo>
                  <a:lnTo>
                    <a:pt x="418" y="162"/>
                  </a:lnTo>
                  <a:lnTo>
                    <a:pt x="416" y="157"/>
                  </a:lnTo>
                  <a:lnTo>
                    <a:pt x="406" y="148"/>
                  </a:lnTo>
                  <a:lnTo>
                    <a:pt x="397" y="142"/>
                  </a:lnTo>
                  <a:lnTo>
                    <a:pt x="390" y="139"/>
                  </a:lnTo>
                  <a:lnTo>
                    <a:pt x="388" y="137"/>
                  </a:lnTo>
                  <a:lnTo>
                    <a:pt x="389" y="133"/>
                  </a:lnTo>
                  <a:lnTo>
                    <a:pt x="391" y="124"/>
                  </a:lnTo>
                  <a:lnTo>
                    <a:pt x="393" y="112"/>
                  </a:lnTo>
                  <a:lnTo>
                    <a:pt x="388" y="104"/>
                  </a:lnTo>
                  <a:lnTo>
                    <a:pt x="381" y="99"/>
                  </a:lnTo>
                  <a:lnTo>
                    <a:pt x="374" y="96"/>
                  </a:lnTo>
                  <a:lnTo>
                    <a:pt x="369" y="95"/>
                  </a:lnTo>
                  <a:lnTo>
                    <a:pt x="368" y="94"/>
                  </a:lnTo>
                  <a:lnTo>
                    <a:pt x="369" y="89"/>
                  </a:lnTo>
                  <a:lnTo>
                    <a:pt x="369" y="79"/>
                  </a:lnTo>
                  <a:lnTo>
                    <a:pt x="368" y="67"/>
                  </a:lnTo>
                  <a:lnTo>
                    <a:pt x="361" y="60"/>
                  </a:lnTo>
                  <a:lnTo>
                    <a:pt x="352" y="53"/>
                  </a:lnTo>
                  <a:lnTo>
                    <a:pt x="345" y="41"/>
                  </a:lnTo>
                  <a:lnTo>
                    <a:pt x="340" y="29"/>
                  </a:lnTo>
                  <a:lnTo>
                    <a:pt x="338" y="25"/>
                  </a:lnTo>
                  <a:lnTo>
                    <a:pt x="338" y="20"/>
                  </a:lnTo>
                  <a:lnTo>
                    <a:pt x="335" y="8"/>
                  </a:lnTo>
                  <a:lnTo>
                    <a:pt x="327" y="0"/>
                  </a:lnTo>
                  <a:lnTo>
                    <a:pt x="312" y="0"/>
                  </a:lnTo>
                  <a:lnTo>
                    <a:pt x="300" y="5"/>
                  </a:lnTo>
                  <a:lnTo>
                    <a:pt x="288" y="11"/>
                  </a:lnTo>
                  <a:lnTo>
                    <a:pt x="274" y="18"/>
                  </a:lnTo>
                  <a:lnTo>
                    <a:pt x="260" y="25"/>
                  </a:lnTo>
                  <a:lnTo>
                    <a:pt x="249" y="30"/>
                  </a:lnTo>
                  <a:lnTo>
                    <a:pt x="238" y="36"/>
                  </a:lnTo>
                  <a:lnTo>
                    <a:pt x="231" y="40"/>
                  </a:lnTo>
                  <a:lnTo>
                    <a:pt x="229" y="41"/>
                  </a:lnTo>
                  <a:lnTo>
                    <a:pt x="226" y="42"/>
                  </a:lnTo>
                  <a:lnTo>
                    <a:pt x="216" y="45"/>
                  </a:lnTo>
                  <a:lnTo>
                    <a:pt x="206" y="52"/>
                  </a:lnTo>
                  <a:lnTo>
                    <a:pt x="199" y="60"/>
                  </a:lnTo>
                  <a:lnTo>
                    <a:pt x="198" y="58"/>
                  </a:lnTo>
                  <a:lnTo>
                    <a:pt x="196" y="52"/>
                  </a:lnTo>
                  <a:lnTo>
                    <a:pt x="191" y="45"/>
                  </a:lnTo>
                  <a:lnTo>
                    <a:pt x="184" y="36"/>
                  </a:lnTo>
                  <a:lnTo>
                    <a:pt x="176" y="27"/>
                  </a:lnTo>
                  <a:lnTo>
                    <a:pt x="167" y="20"/>
                  </a:lnTo>
                  <a:lnTo>
                    <a:pt x="155" y="15"/>
                  </a:lnTo>
                  <a:lnTo>
                    <a:pt x="143" y="14"/>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grpSp>
      <p:grpSp>
        <p:nvGrpSpPr>
          <p:cNvPr id="25" name="Group 30"/>
          <p:cNvGrpSpPr>
            <a:grpSpLocks/>
          </p:cNvGrpSpPr>
          <p:nvPr/>
        </p:nvGrpSpPr>
        <p:grpSpPr bwMode="auto">
          <a:xfrm flipH="1">
            <a:off x="6643292" y="2288546"/>
            <a:ext cx="1042854" cy="835654"/>
            <a:chOff x="1653" y="1812"/>
            <a:chExt cx="1042" cy="1023"/>
          </a:xfrm>
        </p:grpSpPr>
        <p:sp>
          <p:nvSpPr>
            <p:cNvPr id="26" name="Freeform 31"/>
            <p:cNvSpPr>
              <a:spLocks/>
            </p:cNvSpPr>
            <p:nvPr/>
          </p:nvSpPr>
          <p:spPr bwMode="auto">
            <a:xfrm>
              <a:off x="1653" y="2034"/>
              <a:ext cx="503" cy="797"/>
            </a:xfrm>
            <a:custGeom>
              <a:avLst/>
              <a:gdLst>
                <a:gd name="T0" fmla="*/ 147 w 970"/>
                <a:gd name="T1" fmla="*/ 7 h 1593"/>
                <a:gd name="T2" fmla="*/ 142 w 970"/>
                <a:gd name="T3" fmla="*/ 3 h 1593"/>
                <a:gd name="T4" fmla="*/ 128 w 970"/>
                <a:gd name="T5" fmla="*/ 0 h 1593"/>
                <a:gd name="T6" fmla="*/ 123 w 970"/>
                <a:gd name="T7" fmla="*/ 3 h 1593"/>
                <a:gd name="T8" fmla="*/ 117 w 970"/>
                <a:gd name="T9" fmla="*/ 10 h 1593"/>
                <a:gd name="T10" fmla="*/ 111 w 970"/>
                <a:gd name="T11" fmla="*/ 16 h 1593"/>
                <a:gd name="T12" fmla="*/ 104 w 970"/>
                <a:gd name="T13" fmla="*/ 25 h 1593"/>
                <a:gd name="T14" fmla="*/ 79 w 970"/>
                <a:gd name="T15" fmla="*/ 39 h 1593"/>
                <a:gd name="T16" fmla="*/ 63 w 970"/>
                <a:gd name="T17" fmla="*/ 52 h 1593"/>
                <a:gd name="T18" fmla="*/ 38 w 970"/>
                <a:gd name="T19" fmla="*/ 79 h 1593"/>
                <a:gd name="T20" fmla="*/ 21 w 970"/>
                <a:gd name="T21" fmla="*/ 112 h 1593"/>
                <a:gd name="T22" fmla="*/ 6 w 970"/>
                <a:gd name="T23" fmla="*/ 162 h 1593"/>
                <a:gd name="T24" fmla="*/ 13 w 970"/>
                <a:gd name="T25" fmla="*/ 212 h 1593"/>
                <a:gd name="T26" fmla="*/ 11 w 970"/>
                <a:gd name="T27" fmla="*/ 254 h 1593"/>
                <a:gd name="T28" fmla="*/ 5 w 970"/>
                <a:gd name="T29" fmla="*/ 277 h 1593"/>
                <a:gd name="T30" fmla="*/ 0 w 970"/>
                <a:gd name="T31" fmla="*/ 293 h 1593"/>
                <a:gd name="T32" fmla="*/ 4 w 970"/>
                <a:gd name="T33" fmla="*/ 310 h 1593"/>
                <a:gd name="T34" fmla="*/ 10 w 970"/>
                <a:gd name="T35" fmla="*/ 330 h 1593"/>
                <a:gd name="T36" fmla="*/ 13 w 970"/>
                <a:gd name="T37" fmla="*/ 349 h 1593"/>
                <a:gd name="T38" fmla="*/ 22 w 970"/>
                <a:gd name="T39" fmla="*/ 369 h 1593"/>
                <a:gd name="T40" fmla="*/ 26 w 970"/>
                <a:gd name="T41" fmla="*/ 373 h 1593"/>
                <a:gd name="T42" fmla="*/ 43 w 970"/>
                <a:gd name="T43" fmla="*/ 380 h 1593"/>
                <a:gd name="T44" fmla="*/ 67 w 970"/>
                <a:gd name="T45" fmla="*/ 390 h 1593"/>
                <a:gd name="T46" fmla="*/ 88 w 970"/>
                <a:gd name="T47" fmla="*/ 397 h 1593"/>
                <a:gd name="T48" fmla="*/ 107 w 970"/>
                <a:gd name="T49" fmla="*/ 398 h 1593"/>
                <a:gd name="T50" fmla="*/ 123 w 970"/>
                <a:gd name="T51" fmla="*/ 392 h 1593"/>
                <a:gd name="T52" fmla="*/ 129 w 970"/>
                <a:gd name="T53" fmla="*/ 388 h 1593"/>
                <a:gd name="T54" fmla="*/ 150 w 970"/>
                <a:gd name="T55" fmla="*/ 375 h 1593"/>
                <a:gd name="T56" fmla="*/ 181 w 970"/>
                <a:gd name="T57" fmla="*/ 357 h 1593"/>
                <a:gd name="T58" fmla="*/ 208 w 970"/>
                <a:gd name="T59" fmla="*/ 339 h 1593"/>
                <a:gd name="T60" fmla="*/ 230 w 970"/>
                <a:gd name="T61" fmla="*/ 323 h 1593"/>
                <a:gd name="T62" fmla="*/ 256 w 970"/>
                <a:gd name="T63" fmla="*/ 303 h 1593"/>
                <a:gd name="T64" fmla="*/ 259 w 970"/>
                <a:gd name="T65" fmla="*/ 299 h 1593"/>
                <a:gd name="T66" fmla="*/ 249 w 970"/>
                <a:gd name="T67" fmla="*/ 297 h 1593"/>
                <a:gd name="T68" fmla="*/ 232 w 970"/>
                <a:gd name="T69" fmla="*/ 293 h 1593"/>
                <a:gd name="T70" fmla="*/ 214 w 970"/>
                <a:gd name="T71" fmla="*/ 288 h 1593"/>
                <a:gd name="T72" fmla="*/ 197 w 970"/>
                <a:gd name="T73" fmla="*/ 281 h 1593"/>
                <a:gd name="T74" fmla="*/ 195 w 970"/>
                <a:gd name="T75" fmla="*/ 274 h 1593"/>
                <a:gd name="T76" fmla="*/ 191 w 970"/>
                <a:gd name="T77" fmla="*/ 264 h 1593"/>
                <a:gd name="T78" fmla="*/ 179 w 970"/>
                <a:gd name="T79" fmla="*/ 256 h 1593"/>
                <a:gd name="T80" fmla="*/ 190 w 970"/>
                <a:gd name="T81" fmla="*/ 223 h 1593"/>
                <a:gd name="T82" fmla="*/ 218 w 970"/>
                <a:gd name="T83" fmla="*/ 199 h 1593"/>
                <a:gd name="T84" fmla="*/ 225 w 970"/>
                <a:gd name="T85" fmla="*/ 162 h 1593"/>
                <a:gd name="T86" fmla="*/ 218 w 970"/>
                <a:gd name="T87" fmla="*/ 123 h 1593"/>
                <a:gd name="T88" fmla="*/ 217 w 970"/>
                <a:gd name="T89" fmla="*/ 110 h 1593"/>
                <a:gd name="T90" fmla="*/ 225 w 970"/>
                <a:gd name="T91" fmla="*/ 106 h 1593"/>
                <a:gd name="T92" fmla="*/ 226 w 970"/>
                <a:gd name="T93" fmla="*/ 87 h 1593"/>
                <a:gd name="T94" fmla="*/ 205 w 970"/>
                <a:gd name="T95" fmla="*/ 53 h 1593"/>
                <a:gd name="T96" fmla="*/ 147 w 970"/>
                <a:gd name="T97" fmla="*/ 8 h 15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70"/>
                <a:gd name="T148" fmla="*/ 0 h 1593"/>
                <a:gd name="T149" fmla="*/ 970 w 970"/>
                <a:gd name="T150" fmla="*/ 1593 h 159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70" h="1593">
                  <a:moveTo>
                    <a:pt x="546" y="30"/>
                  </a:moveTo>
                  <a:lnTo>
                    <a:pt x="546" y="30"/>
                  </a:lnTo>
                  <a:lnTo>
                    <a:pt x="547" y="27"/>
                  </a:lnTo>
                  <a:lnTo>
                    <a:pt x="548" y="25"/>
                  </a:lnTo>
                  <a:lnTo>
                    <a:pt x="547" y="23"/>
                  </a:lnTo>
                  <a:lnTo>
                    <a:pt x="544" y="19"/>
                  </a:lnTo>
                  <a:lnTo>
                    <a:pt x="537" y="15"/>
                  </a:lnTo>
                  <a:lnTo>
                    <a:pt x="527" y="11"/>
                  </a:lnTo>
                  <a:lnTo>
                    <a:pt x="510" y="7"/>
                  </a:lnTo>
                  <a:lnTo>
                    <a:pt x="494" y="3"/>
                  </a:lnTo>
                  <a:lnTo>
                    <a:pt x="483" y="1"/>
                  </a:lnTo>
                  <a:lnTo>
                    <a:pt x="475" y="0"/>
                  </a:lnTo>
                  <a:lnTo>
                    <a:pt x="469" y="0"/>
                  </a:lnTo>
                  <a:lnTo>
                    <a:pt x="464" y="2"/>
                  </a:lnTo>
                  <a:lnTo>
                    <a:pt x="461" y="4"/>
                  </a:lnTo>
                  <a:lnTo>
                    <a:pt x="459" y="9"/>
                  </a:lnTo>
                  <a:lnTo>
                    <a:pt x="454" y="16"/>
                  </a:lnTo>
                  <a:lnTo>
                    <a:pt x="448" y="24"/>
                  </a:lnTo>
                  <a:lnTo>
                    <a:pt x="441" y="31"/>
                  </a:lnTo>
                  <a:lnTo>
                    <a:pt x="435" y="39"/>
                  </a:lnTo>
                  <a:lnTo>
                    <a:pt x="429" y="46"/>
                  </a:lnTo>
                  <a:lnTo>
                    <a:pt x="423" y="53"/>
                  </a:lnTo>
                  <a:lnTo>
                    <a:pt x="418" y="57"/>
                  </a:lnTo>
                  <a:lnTo>
                    <a:pt x="415" y="61"/>
                  </a:lnTo>
                  <a:lnTo>
                    <a:pt x="414" y="62"/>
                  </a:lnTo>
                  <a:lnTo>
                    <a:pt x="407" y="90"/>
                  </a:lnTo>
                  <a:lnTo>
                    <a:pt x="401" y="92"/>
                  </a:lnTo>
                  <a:lnTo>
                    <a:pt x="387" y="100"/>
                  </a:lnTo>
                  <a:lnTo>
                    <a:pt x="366" y="111"/>
                  </a:lnTo>
                  <a:lnTo>
                    <a:pt x="341" y="125"/>
                  </a:lnTo>
                  <a:lnTo>
                    <a:pt x="316" y="139"/>
                  </a:lnTo>
                  <a:lnTo>
                    <a:pt x="293" y="153"/>
                  </a:lnTo>
                  <a:lnTo>
                    <a:pt x="273" y="166"/>
                  </a:lnTo>
                  <a:lnTo>
                    <a:pt x="261" y="175"/>
                  </a:lnTo>
                  <a:lnTo>
                    <a:pt x="250" y="186"/>
                  </a:lnTo>
                  <a:lnTo>
                    <a:pt x="233" y="205"/>
                  </a:lnTo>
                  <a:lnTo>
                    <a:pt x="212" y="228"/>
                  </a:lnTo>
                  <a:lnTo>
                    <a:pt x="188" y="255"/>
                  </a:lnTo>
                  <a:lnTo>
                    <a:pt x="163" y="284"/>
                  </a:lnTo>
                  <a:lnTo>
                    <a:pt x="142" y="315"/>
                  </a:lnTo>
                  <a:lnTo>
                    <a:pt x="123" y="345"/>
                  </a:lnTo>
                  <a:lnTo>
                    <a:pt x="109" y="374"/>
                  </a:lnTo>
                  <a:lnTo>
                    <a:pt x="97" y="406"/>
                  </a:lnTo>
                  <a:lnTo>
                    <a:pt x="80" y="448"/>
                  </a:lnTo>
                  <a:lnTo>
                    <a:pt x="63" y="495"/>
                  </a:lnTo>
                  <a:lnTo>
                    <a:pt x="46" y="546"/>
                  </a:lnTo>
                  <a:lnTo>
                    <a:pt x="31" y="597"/>
                  </a:lnTo>
                  <a:lnTo>
                    <a:pt x="21" y="647"/>
                  </a:lnTo>
                  <a:lnTo>
                    <a:pt x="17" y="693"/>
                  </a:lnTo>
                  <a:lnTo>
                    <a:pt x="23" y="731"/>
                  </a:lnTo>
                  <a:lnTo>
                    <a:pt x="39" y="792"/>
                  </a:lnTo>
                  <a:lnTo>
                    <a:pt x="48" y="847"/>
                  </a:lnTo>
                  <a:lnTo>
                    <a:pt x="52" y="897"/>
                  </a:lnTo>
                  <a:lnTo>
                    <a:pt x="51" y="942"/>
                  </a:lnTo>
                  <a:lnTo>
                    <a:pt x="47" y="981"/>
                  </a:lnTo>
                  <a:lnTo>
                    <a:pt x="41" y="1014"/>
                  </a:lnTo>
                  <a:lnTo>
                    <a:pt x="34" y="1044"/>
                  </a:lnTo>
                  <a:lnTo>
                    <a:pt x="29" y="1069"/>
                  </a:lnTo>
                  <a:lnTo>
                    <a:pt x="23" y="1089"/>
                  </a:lnTo>
                  <a:lnTo>
                    <a:pt x="17" y="1108"/>
                  </a:lnTo>
                  <a:lnTo>
                    <a:pt x="11" y="1125"/>
                  </a:lnTo>
                  <a:lnTo>
                    <a:pt x="6" y="1140"/>
                  </a:lnTo>
                  <a:lnTo>
                    <a:pt x="2" y="1155"/>
                  </a:lnTo>
                  <a:lnTo>
                    <a:pt x="0" y="1169"/>
                  </a:lnTo>
                  <a:lnTo>
                    <a:pt x="0" y="1185"/>
                  </a:lnTo>
                  <a:lnTo>
                    <a:pt x="3" y="1201"/>
                  </a:lnTo>
                  <a:lnTo>
                    <a:pt x="9" y="1219"/>
                  </a:lnTo>
                  <a:lnTo>
                    <a:pt x="15" y="1238"/>
                  </a:lnTo>
                  <a:lnTo>
                    <a:pt x="22" y="1257"/>
                  </a:lnTo>
                  <a:lnTo>
                    <a:pt x="27" y="1277"/>
                  </a:lnTo>
                  <a:lnTo>
                    <a:pt x="33" y="1298"/>
                  </a:lnTo>
                  <a:lnTo>
                    <a:pt x="38" y="1317"/>
                  </a:lnTo>
                  <a:lnTo>
                    <a:pt x="41" y="1336"/>
                  </a:lnTo>
                  <a:lnTo>
                    <a:pt x="42" y="1354"/>
                  </a:lnTo>
                  <a:lnTo>
                    <a:pt x="45" y="1373"/>
                  </a:lnTo>
                  <a:lnTo>
                    <a:pt x="49" y="1394"/>
                  </a:lnTo>
                  <a:lnTo>
                    <a:pt x="57" y="1416"/>
                  </a:lnTo>
                  <a:lnTo>
                    <a:pt x="66" y="1437"/>
                  </a:lnTo>
                  <a:lnTo>
                    <a:pt x="74" y="1457"/>
                  </a:lnTo>
                  <a:lnTo>
                    <a:pt x="82" y="1473"/>
                  </a:lnTo>
                  <a:lnTo>
                    <a:pt x="86" y="1483"/>
                  </a:lnTo>
                  <a:lnTo>
                    <a:pt x="89" y="1487"/>
                  </a:lnTo>
                  <a:lnTo>
                    <a:pt x="91" y="1488"/>
                  </a:lnTo>
                  <a:lnTo>
                    <a:pt x="98" y="1491"/>
                  </a:lnTo>
                  <a:lnTo>
                    <a:pt x="109" y="1496"/>
                  </a:lnTo>
                  <a:lnTo>
                    <a:pt x="123" y="1503"/>
                  </a:lnTo>
                  <a:lnTo>
                    <a:pt x="140" y="1511"/>
                  </a:lnTo>
                  <a:lnTo>
                    <a:pt x="160" y="1519"/>
                  </a:lnTo>
                  <a:lnTo>
                    <a:pt x="181" y="1528"/>
                  </a:lnTo>
                  <a:lnTo>
                    <a:pt x="203" y="1538"/>
                  </a:lnTo>
                  <a:lnTo>
                    <a:pt x="226" y="1548"/>
                  </a:lnTo>
                  <a:lnTo>
                    <a:pt x="248" y="1558"/>
                  </a:lnTo>
                  <a:lnTo>
                    <a:pt x="270" y="1566"/>
                  </a:lnTo>
                  <a:lnTo>
                    <a:pt x="290" y="1574"/>
                  </a:lnTo>
                  <a:lnTo>
                    <a:pt x="309" y="1581"/>
                  </a:lnTo>
                  <a:lnTo>
                    <a:pt x="325" y="1587"/>
                  </a:lnTo>
                  <a:lnTo>
                    <a:pt x="339" y="1590"/>
                  </a:lnTo>
                  <a:lnTo>
                    <a:pt x="348" y="1593"/>
                  </a:lnTo>
                  <a:lnTo>
                    <a:pt x="374" y="1593"/>
                  </a:lnTo>
                  <a:lnTo>
                    <a:pt x="397" y="1590"/>
                  </a:lnTo>
                  <a:lnTo>
                    <a:pt x="417" y="1584"/>
                  </a:lnTo>
                  <a:lnTo>
                    <a:pt x="434" y="1579"/>
                  </a:lnTo>
                  <a:lnTo>
                    <a:pt x="448" y="1572"/>
                  </a:lnTo>
                  <a:lnTo>
                    <a:pt x="459" y="1565"/>
                  </a:lnTo>
                  <a:lnTo>
                    <a:pt x="464" y="1560"/>
                  </a:lnTo>
                  <a:lnTo>
                    <a:pt x="467" y="1559"/>
                  </a:lnTo>
                  <a:lnTo>
                    <a:pt x="470" y="1557"/>
                  </a:lnTo>
                  <a:lnTo>
                    <a:pt x="479" y="1551"/>
                  </a:lnTo>
                  <a:lnTo>
                    <a:pt x="493" y="1542"/>
                  </a:lnTo>
                  <a:lnTo>
                    <a:pt x="512" y="1530"/>
                  </a:lnTo>
                  <a:lnTo>
                    <a:pt x="535" y="1517"/>
                  </a:lnTo>
                  <a:lnTo>
                    <a:pt x="560" y="1500"/>
                  </a:lnTo>
                  <a:lnTo>
                    <a:pt x="588" y="1483"/>
                  </a:lnTo>
                  <a:lnTo>
                    <a:pt x="616" y="1464"/>
                  </a:lnTo>
                  <a:lnTo>
                    <a:pt x="645" y="1445"/>
                  </a:lnTo>
                  <a:lnTo>
                    <a:pt x="675" y="1426"/>
                  </a:lnTo>
                  <a:lnTo>
                    <a:pt x="703" y="1407"/>
                  </a:lnTo>
                  <a:lnTo>
                    <a:pt x="731" y="1389"/>
                  </a:lnTo>
                  <a:lnTo>
                    <a:pt x="755" y="1371"/>
                  </a:lnTo>
                  <a:lnTo>
                    <a:pt x="775" y="1356"/>
                  </a:lnTo>
                  <a:lnTo>
                    <a:pt x="793" y="1344"/>
                  </a:lnTo>
                  <a:lnTo>
                    <a:pt x="805" y="1333"/>
                  </a:lnTo>
                  <a:lnTo>
                    <a:pt x="827" y="1314"/>
                  </a:lnTo>
                  <a:lnTo>
                    <a:pt x="854" y="1292"/>
                  </a:lnTo>
                  <a:lnTo>
                    <a:pt x="880" y="1269"/>
                  </a:lnTo>
                  <a:lnTo>
                    <a:pt x="908" y="1247"/>
                  </a:lnTo>
                  <a:lnTo>
                    <a:pt x="932" y="1226"/>
                  </a:lnTo>
                  <a:lnTo>
                    <a:pt x="952" y="1210"/>
                  </a:lnTo>
                  <a:lnTo>
                    <a:pt x="966" y="1200"/>
                  </a:lnTo>
                  <a:lnTo>
                    <a:pt x="970" y="1195"/>
                  </a:lnTo>
                  <a:lnTo>
                    <a:pt x="969" y="1195"/>
                  </a:lnTo>
                  <a:lnTo>
                    <a:pt x="964" y="1194"/>
                  </a:lnTo>
                  <a:lnTo>
                    <a:pt x="958" y="1193"/>
                  </a:lnTo>
                  <a:lnTo>
                    <a:pt x="948" y="1191"/>
                  </a:lnTo>
                  <a:lnTo>
                    <a:pt x="938" y="1188"/>
                  </a:lnTo>
                  <a:lnTo>
                    <a:pt x="925" y="1185"/>
                  </a:lnTo>
                  <a:lnTo>
                    <a:pt x="910" y="1181"/>
                  </a:lnTo>
                  <a:lnTo>
                    <a:pt x="895" y="1178"/>
                  </a:lnTo>
                  <a:lnTo>
                    <a:pt x="879" y="1174"/>
                  </a:lnTo>
                  <a:lnTo>
                    <a:pt x="862" y="1170"/>
                  </a:lnTo>
                  <a:lnTo>
                    <a:pt x="846" y="1165"/>
                  </a:lnTo>
                  <a:lnTo>
                    <a:pt x="828" y="1161"/>
                  </a:lnTo>
                  <a:lnTo>
                    <a:pt x="811" y="1156"/>
                  </a:lnTo>
                  <a:lnTo>
                    <a:pt x="795" y="1151"/>
                  </a:lnTo>
                  <a:lnTo>
                    <a:pt x="780" y="1146"/>
                  </a:lnTo>
                  <a:lnTo>
                    <a:pt x="765" y="1141"/>
                  </a:lnTo>
                  <a:lnTo>
                    <a:pt x="743" y="1132"/>
                  </a:lnTo>
                  <a:lnTo>
                    <a:pt x="731" y="1124"/>
                  </a:lnTo>
                  <a:lnTo>
                    <a:pt x="724" y="1116"/>
                  </a:lnTo>
                  <a:lnTo>
                    <a:pt x="724" y="1108"/>
                  </a:lnTo>
                  <a:lnTo>
                    <a:pt x="725" y="1101"/>
                  </a:lnTo>
                  <a:lnTo>
                    <a:pt x="727" y="1093"/>
                  </a:lnTo>
                  <a:lnTo>
                    <a:pt x="728" y="1085"/>
                  </a:lnTo>
                  <a:lnTo>
                    <a:pt x="726" y="1075"/>
                  </a:lnTo>
                  <a:lnTo>
                    <a:pt x="719" y="1065"/>
                  </a:lnTo>
                  <a:lnTo>
                    <a:pt x="710" y="1055"/>
                  </a:lnTo>
                  <a:lnTo>
                    <a:pt x="698" y="1044"/>
                  </a:lnTo>
                  <a:lnTo>
                    <a:pt x="688" y="1035"/>
                  </a:lnTo>
                  <a:lnTo>
                    <a:pt x="676" y="1027"/>
                  </a:lnTo>
                  <a:lnTo>
                    <a:pt x="667" y="1021"/>
                  </a:lnTo>
                  <a:lnTo>
                    <a:pt x="661" y="1017"/>
                  </a:lnTo>
                  <a:lnTo>
                    <a:pt x="659" y="1016"/>
                  </a:lnTo>
                  <a:lnTo>
                    <a:pt x="699" y="897"/>
                  </a:lnTo>
                  <a:lnTo>
                    <a:pt x="706" y="892"/>
                  </a:lnTo>
                  <a:lnTo>
                    <a:pt x="726" y="877"/>
                  </a:lnTo>
                  <a:lnTo>
                    <a:pt x="752" y="855"/>
                  </a:lnTo>
                  <a:lnTo>
                    <a:pt x="781" y="828"/>
                  </a:lnTo>
                  <a:lnTo>
                    <a:pt x="810" y="796"/>
                  </a:lnTo>
                  <a:lnTo>
                    <a:pt x="833" y="760"/>
                  </a:lnTo>
                  <a:lnTo>
                    <a:pt x="846" y="722"/>
                  </a:lnTo>
                  <a:lnTo>
                    <a:pt x="845" y="684"/>
                  </a:lnTo>
                  <a:lnTo>
                    <a:pt x="835" y="645"/>
                  </a:lnTo>
                  <a:lnTo>
                    <a:pt x="827" y="604"/>
                  </a:lnTo>
                  <a:lnTo>
                    <a:pt x="820" y="563"/>
                  </a:lnTo>
                  <a:lnTo>
                    <a:pt x="815" y="525"/>
                  </a:lnTo>
                  <a:lnTo>
                    <a:pt x="811" y="490"/>
                  </a:lnTo>
                  <a:lnTo>
                    <a:pt x="808" y="464"/>
                  </a:lnTo>
                  <a:lnTo>
                    <a:pt x="807" y="447"/>
                  </a:lnTo>
                  <a:lnTo>
                    <a:pt x="805" y="440"/>
                  </a:lnTo>
                  <a:lnTo>
                    <a:pt x="808" y="440"/>
                  </a:lnTo>
                  <a:lnTo>
                    <a:pt x="812" y="439"/>
                  </a:lnTo>
                  <a:lnTo>
                    <a:pt x="819" y="436"/>
                  </a:lnTo>
                  <a:lnTo>
                    <a:pt x="827" y="432"/>
                  </a:lnTo>
                  <a:lnTo>
                    <a:pt x="835" y="424"/>
                  </a:lnTo>
                  <a:lnTo>
                    <a:pt x="841" y="412"/>
                  </a:lnTo>
                  <a:lnTo>
                    <a:pt x="845" y="396"/>
                  </a:lnTo>
                  <a:lnTo>
                    <a:pt x="845" y="374"/>
                  </a:lnTo>
                  <a:lnTo>
                    <a:pt x="838" y="345"/>
                  </a:lnTo>
                  <a:lnTo>
                    <a:pt x="824" y="313"/>
                  </a:lnTo>
                  <a:lnTo>
                    <a:pt x="804" y="277"/>
                  </a:lnTo>
                  <a:lnTo>
                    <a:pt x="784" y="243"/>
                  </a:lnTo>
                  <a:lnTo>
                    <a:pt x="762" y="212"/>
                  </a:lnTo>
                  <a:lnTo>
                    <a:pt x="743" y="186"/>
                  </a:lnTo>
                  <a:lnTo>
                    <a:pt x="731" y="169"/>
                  </a:lnTo>
                  <a:lnTo>
                    <a:pt x="726" y="162"/>
                  </a:lnTo>
                  <a:lnTo>
                    <a:pt x="546" y="30"/>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7" name="Freeform 32"/>
            <p:cNvSpPr>
              <a:spLocks/>
            </p:cNvSpPr>
            <p:nvPr/>
          </p:nvSpPr>
          <p:spPr bwMode="auto">
            <a:xfrm>
              <a:off x="1994" y="2121"/>
              <a:ext cx="340" cy="509"/>
            </a:xfrm>
            <a:custGeom>
              <a:avLst/>
              <a:gdLst>
                <a:gd name="T0" fmla="*/ 25 w 680"/>
                <a:gd name="T1" fmla="*/ 1 h 877"/>
                <a:gd name="T2" fmla="*/ 31 w 680"/>
                <a:gd name="T3" fmla="*/ 11 h 877"/>
                <a:gd name="T4" fmla="*/ 41 w 680"/>
                <a:gd name="T5" fmla="*/ 26 h 877"/>
                <a:gd name="T6" fmla="*/ 46 w 680"/>
                <a:gd name="T7" fmla="*/ 45 h 877"/>
                <a:gd name="T8" fmla="*/ 46 w 680"/>
                <a:gd name="T9" fmla="*/ 71 h 877"/>
                <a:gd name="T10" fmla="*/ 44 w 680"/>
                <a:gd name="T11" fmla="*/ 98 h 877"/>
                <a:gd name="T12" fmla="*/ 47 w 680"/>
                <a:gd name="T13" fmla="*/ 111 h 877"/>
                <a:gd name="T14" fmla="*/ 51 w 680"/>
                <a:gd name="T15" fmla="*/ 124 h 877"/>
                <a:gd name="T16" fmla="*/ 54 w 680"/>
                <a:gd name="T17" fmla="*/ 138 h 877"/>
                <a:gd name="T18" fmla="*/ 57 w 680"/>
                <a:gd name="T19" fmla="*/ 147 h 877"/>
                <a:gd name="T20" fmla="*/ 68 w 680"/>
                <a:gd name="T21" fmla="*/ 187 h 877"/>
                <a:gd name="T22" fmla="*/ 83 w 680"/>
                <a:gd name="T23" fmla="*/ 207 h 877"/>
                <a:gd name="T24" fmla="*/ 88 w 680"/>
                <a:gd name="T25" fmla="*/ 216 h 877"/>
                <a:gd name="T26" fmla="*/ 93 w 680"/>
                <a:gd name="T27" fmla="*/ 219 h 877"/>
                <a:gd name="T28" fmla="*/ 103 w 680"/>
                <a:gd name="T29" fmla="*/ 223 h 877"/>
                <a:gd name="T30" fmla="*/ 114 w 680"/>
                <a:gd name="T31" fmla="*/ 229 h 877"/>
                <a:gd name="T32" fmla="*/ 129 w 680"/>
                <a:gd name="T33" fmla="*/ 236 h 877"/>
                <a:gd name="T34" fmla="*/ 142 w 680"/>
                <a:gd name="T35" fmla="*/ 242 h 877"/>
                <a:gd name="T36" fmla="*/ 155 w 680"/>
                <a:gd name="T37" fmla="*/ 248 h 877"/>
                <a:gd name="T38" fmla="*/ 165 w 680"/>
                <a:gd name="T39" fmla="*/ 254 h 877"/>
                <a:gd name="T40" fmla="*/ 170 w 680"/>
                <a:gd name="T41" fmla="*/ 258 h 877"/>
                <a:gd name="T42" fmla="*/ 168 w 680"/>
                <a:gd name="T43" fmla="*/ 262 h 877"/>
                <a:gd name="T44" fmla="*/ 160 w 680"/>
                <a:gd name="T45" fmla="*/ 267 h 877"/>
                <a:gd name="T46" fmla="*/ 149 w 680"/>
                <a:gd name="T47" fmla="*/ 272 h 877"/>
                <a:gd name="T48" fmla="*/ 136 w 680"/>
                <a:gd name="T49" fmla="*/ 278 h 877"/>
                <a:gd name="T50" fmla="*/ 122 w 680"/>
                <a:gd name="T51" fmla="*/ 283 h 877"/>
                <a:gd name="T52" fmla="*/ 110 w 680"/>
                <a:gd name="T53" fmla="*/ 288 h 877"/>
                <a:gd name="T54" fmla="*/ 101 w 680"/>
                <a:gd name="T55" fmla="*/ 293 h 877"/>
                <a:gd name="T56" fmla="*/ 94 w 680"/>
                <a:gd name="T57" fmla="*/ 295 h 877"/>
                <a:gd name="T58" fmla="*/ 82 w 680"/>
                <a:gd name="T59" fmla="*/ 294 h 877"/>
                <a:gd name="T60" fmla="*/ 68 w 680"/>
                <a:gd name="T61" fmla="*/ 290 h 877"/>
                <a:gd name="T62" fmla="*/ 57 w 680"/>
                <a:gd name="T63" fmla="*/ 286 h 877"/>
                <a:gd name="T64" fmla="*/ 52 w 680"/>
                <a:gd name="T65" fmla="*/ 284 h 877"/>
                <a:gd name="T66" fmla="*/ 48 w 680"/>
                <a:gd name="T67" fmla="*/ 283 h 877"/>
                <a:gd name="T68" fmla="*/ 44 w 680"/>
                <a:gd name="T69" fmla="*/ 280 h 877"/>
                <a:gd name="T70" fmla="*/ 39 w 680"/>
                <a:gd name="T71" fmla="*/ 275 h 877"/>
                <a:gd name="T72" fmla="*/ 31 w 680"/>
                <a:gd name="T73" fmla="*/ 269 h 877"/>
                <a:gd name="T74" fmla="*/ 27 w 680"/>
                <a:gd name="T75" fmla="*/ 265 h 877"/>
                <a:gd name="T76" fmla="*/ 25 w 680"/>
                <a:gd name="T77" fmla="*/ 261 h 877"/>
                <a:gd name="T78" fmla="*/ 21 w 680"/>
                <a:gd name="T79" fmla="*/ 252 h 877"/>
                <a:gd name="T80" fmla="*/ 12 w 680"/>
                <a:gd name="T81" fmla="*/ 236 h 877"/>
                <a:gd name="T82" fmla="*/ 6 w 680"/>
                <a:gd name="T83" fmla="*/ 216 h 877"/>
                <a:gd name="T84" fmla="*/ 2 w 680"/>
                <a:gd name="T85" fmla="*/ 200 h 877"/>
                <a:gd name="T86" fmla="*/ 1 w 680"/>
                <a:gd name="T87" fmla="*/ 188 h 877"/>
                <a:gd name="T88" fmla="*/ 1 w 680"/>
                <a:gd name="T89" fmla="*/ 179 h 877"/>
                <a:gd name="T90" fmla="*/ 5 w 680"/>
                <a:gd name="T91" fmla="*/ 131 h 877"/>
                <a:gd name="T92" fmla="*/ 13 w 680"/>
                <a:gd name="T93" fmla="*/ 64 h 877"/>
                <a:gd name="T94" fmla="*/ 21 w 680"/>
                <a:gd name="T95" fmla="*/ 11 h 8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0"/>
                <a:gd name="T145" fmla="*/ 0 h 877"/>
                <a:gd name="T146" fmla="*/ 680 w 680"/>
                <a:gd name="T147" fmla="*/ 877 h 8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0" h="877">
                  <a:moveTo>
                    <a:pt x="100" y="0"/>
                  </a:moveTo>
                  <a:lnTo>
                    <a:pt x="103" y="3"/>
                  </a:lnTo>
                  <a:lnTo>
                    <a:pt x="113" y="15"/>
                  </a:lnTo>
                  <a:lnTo>
                    <a:pt x="127" y="32"/>
                  </a:lnTo>
                  <a:lnTo>
                    <a:pt x="144" y="53"/>
                  </a:lnTo>
                  <a:lnTo>
                    <a:pt x="161" y="78"/>
                  </a:lnTo>
                  <a:lnTo>
                    <a:pt x="174" y="106"/>
                  </a:lnTo>
                  <a:lnTo>
                    <a:pt x="185" y="133"/>
                  </a:lnTo>
                  <a:lnTo>
                    <a:pt x="188" y="161"/>
                  </a:lnTo>
                  <a:lnTo>
                    <a:pt x="186" y="211"/>
                  </a:lnTo>
                  <a:lnTo>
                    <a:pt x="181" y="255"/>
                  </a:lnTo>
                  <a:lnTo>
                    <a:pt x="179" y="291"/>
                  </a:lnTo>
                  <a:lnTo>
                    <a:pt x="185" y="316"/>
                  </a:lnTo>
                  <a:lnTo>
                    <a:pt x="191" y="329"/>
                  </a:lnTo>
                  <a:lnTo>
                    <a:pt x="197" y="347"/>
                  </a:lnTo>
                  <a:lnTo>
                    <a:pt x="204" y="368"/>
                  </a:lnTo>
                  <a:lnTo>
                    <a:pt x="212" y="389"/>
                  </a:lnTo>
                  <a:lnTo>
                    <a:pt x="219" y="410"/>
                  </a:lnTo>
                  <a:lnTo>
                    <a:pt x="225" y="426"/>
                  </a:lnTo>
                  <a:lnTo>
                    <a:pt x="230" y="437"/>
                  </a:lnTo>
                  <a:lnTo>
                    <a:pt x="231" y="442"/>
                  </a:lnTo>
                  <a:lnTo>
                    <a:pt x="271" y="555"/>
                  </a:lnTo>
                  <a:lnTo>
                    <a:pt x="298" y="581"/>
                  </a:lnTo>
                  <a:lnTo>
                    <a:pt x="330" y="615"/>
                  </a:lnTo>
                  <a:lnTo>
                    <a:pt x="351" y="641"/>
                  </a:lnTo>
                  <a:lnTo>
                    <a:pt x="353" y="642"/>
                  </a:lnTo>
                  <a:lnTo>
                    <a:pt x="361" y="645"/>
                  </a:lnTo>
                  <a:lnTo>
                    <a:pt x="375" y="649"/>
                  </a:lnTo>
                  <a:lnTo>
                    <a:pt x="391" y="655"/>
                  </a:lnTo>
                  <a:lnTo>
                    <a:pt x="412" y="662"/>
                  </a:lnTo>
                  <a:lnTo>
                    <a:pt x="434" y="670"/>
                  </a:lnTo>
                  <a:lnTo>
                    <a:pt x="459" y="679"/>
                  </a:lnTo>
                  <a:lnTo>
                    <a:pt x="486" y="688"/>
                  </a:lnTo>
                  <a:lnTo>
                    <a:pt x="513" y="699"/>
                  </a:lnTo>
                  <a:lnTo>
                    <a:pt x="541" y="708"/>
                  </a:lnTo>
                  <a:lnTo>
                    <a:pt x="567" y="718"/>
                  </a:lnTo>
                  <a:lnTo>
                    <a:pt x="594" y="729"/>
                  </a:lnTo>
                  <a:lnTo>
                    <a:pt x="618" y="738"/>
                  </a:lnTo>
                  <a:lnTo>
                    <a:pt x="641" y="746"/>
                  </a:lnTo>
                  <a:lnTo>
                    <a:pt x="660" y="754"/>
                  </a:lnTo>
                  <a:lnTo>
                    <a:pt x="676" y="761"/>
                  </a:lnTo>
                  <a:lnTo>
                    <a:pt x="680" y="765"/>
                  </a:lnTo>
                  <a:lnTo>
                    <a:pt x="678" y="770"/>
                  </a:lnTo>
                  <a:lnTo>
                    <a:pt x="669" y="777"/>
                  </a:lnTo>
                  <a:lnTo>
                    <a:pt x="656" y="784"/>
                  </a:lnTo>
                  <a:lnTo>
                    <a:pt x="638" y="792"/>
                  </a:lnTo>
                  <a:lnTo>
                    <a:pt x="617" y="800"/>
                  </a:lnTo>
                  <a:lnTo>
                    <a:pt x="593" y="808"/>
                  </a:lnTo>
                  <a:lnTo>
                    <a:pt x="567" y="816"/>
                  </a:lnTo>
                  <a:lnTo>
                    <a:pt x="541" y="825"/>
                  </a:lnTo>
                  <a:lnTo>
                    <a:pt x="514" y="833"/>
                  </a:lnTo>
                  <a:lnTo>
                    <a:pt x="488" y="841"/>
                  </a:lnTo>
                  <a:lnTo>
                    <a:pt x="464" y="850"/>
                  </a:lnTo>
                  <a:lnTo>
                    <a:pt x="442" y="856"/>
                  </a:lnTo>
                  <a:lnTo>
                    <a:pt x="422" y="863"/>
                  </a:lnTo>
                  <a:lnTo>
                    <a:pt x="407" y="868"/>
                  </a:lnTo>
                  <a:lnTo>
                    <a:pt x="397" y="873"/>
                  </a:lnTo>
                  <a:lnTo>
                    <a:pt x="378" y="877"/>
                  </a:lnTo>
                  <a:lnTo>
                    <a:pt x="354" y="877"/>
                  </a:lnTo>
                  <a:lnTo>
                    <a:pt x="328" y="874"/>
                  </a:lnTo>
                  <a:lnTo>
                    <a:pt x="300" y="867"/>
                  </a:lnTo>
                  <a:lnTo>
                    <a:pt x="272" y="860"/>
                  </a:lnTo>
                  <a:lnTo>
                    <a:pt x="248" y="853"/>
                  </a:lnTo>
                  <a:lnTo>
                    <a:pt x="230" y="848"/>
                  </a:lnTo>
                  <a:lnTo>
                    <a:pt x="218" y="846"/>
                  </a:lnTo>
                  <a:lnTo>
                    <a:pt x="210" y="845"/>
                  </a:lnTo>
                  <a:lnTo>
                    <a:pt x="202" y="844"/>
                  </a:lnTo>
                  <a:lnTo>
                    <a:pt x="194" y="840"/>
                  </a:lnTo>
                  <a:lnTo>
                    <a:pt x="186" y="837"/>
                  </a:lnTo>
                  <a:lnTo>
                    <a:pt x="176" y="831"/>
                  </a:lnTo>
                  <a:lnTo>
                    <a:pt x="165" y="824"/>
                  </a:lnTo>
                  <a:lnTo>
                    <a:pt x="154" y="816"/>
                  </a:lnTo>
                  <a:lnTo>
                    <a:pt x="140" y="807"/>
                  </a:lnTo>
                  <a:lnTo>
                    <a:pt x="127" y="799"/>
                  </a:lnTo>
                  <a:lnTo>
                    <a:pt x="118" y="793"/>
                  </a:lnTo>
                  <a:lnTo>
                    <a:pt x="111" y="787"/>
                  </a:lnTo>
                  <a:lnTo>
                    <a:pt x="105" y="782"/>
                  </a:lnTo>
                  <a:lnTo>
                    <a:pt x="100" y="775"/>
                  </a:lnTo>
                  <a:lnTo>
                    <a:pt x="91" y="764"/>
                  </a:lnTo>
                  <a:lnTo>
                    <a:pt x="81" y="748"/>
                  </a:lnTo>
                  <a:lnTo>
                    <a:pt x="66" y="727"/>
                  </a:lnTo>
                  <a:lnTo>
                    <a:pt x="50" y="701"/>
                  </a:lnTo>
                  <a:lnTo>
                    <a:pt x="36" y="672"/>
                  </a:lnTo>
                  <a:lnTo>
                    <a:pt x="25" y="643"/>
                  </a:lnTo>
                  <a:lnTo>
                    <a:pt x="17" y="616"/>
                  </a:lnTo>
                  <a:lnTo>
                    <a:pt x="8" y="592"/>
                  </a:lnTo>
                  <a:lnTo>
                    <a:pt x="4" y="572"/>
                  </a:lnTo>
                  <a:lnTo>
                    <a:pt x="2" y="559"/>
                  </a:lnTo>
                  <a:lnTo>
                    <a:pt x="0" y="555"/>
                  </a:lnTo>
                  <a:lnTo>
                    <a:pt x="4" y="532"/>
                  </a:lnTo>
                  <a:lnTo>
                    <a:pt x="11" y="473"/>
                  </a:lnTo>
                  <a:lnTo>
                    <a:pt x="23" y="388"/>
                  </a:lnTo>
                  <a:lnTo>
                    <a:pt x="37" y="290"/>
                  </a:lnTo>
                  <a:lnTo>
                    <a:pt x="53" y="190"/>
                  </a:lnTo>
                  <a:lnTo>
                    <a:pt x="70" y="101"/>
                  </a:lnTo>
                  <a:lnTo>
                    <a:pt x="86" y="33"/>
                  </a:lnTo>
                  <a:lnTo>
                    <a:pt x="100" y="0"/>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8" name="Freeform 33"/>
            <p:cNvSpPr>
              <a:spLocks/>
            </p:cNvSpPr>
            <p:nvPr/>
          </p:nvSpPr>
          <p:spPr bwMode="auto">
            <a:xfrm>
              <a:off x="1948" y="1915"/>
              <a:ext cx="199" cy="300"/>
            </a:xfrm>
            <a:custGeom>
              <a:avLst/>
              <a:gdLst>
                <a:gd name="T0" fmla="*/ 62 w 398"/>
                <a:gd name="T1" fmla="*/ 47 h 600"/>
                <a:gd name="T2" fmla="*/ 61 w 398"/>
                <a:gd name="T3" fmla="*/ 51 h 600"/>
                <a:gd name="T4" fmla="*/ 53 w 398"/>
                <a:gd name="T5" fmla="*/ 48 h 600"/>
                <a:gd name="T6" fmla="*/ 46 w 398"/>
                <a:gd name="T7" fmla="*/ 36 h 600"/>
                <a:gd name="T8" fmla="*/ 46 w 398"/>
                <a:gd name="T9" fmla="*/ 21 h 600"/>
                <a:gd name="T10" fmla="*/ 49 w 398"/>
                <a:gd name="T11" fmla="*/ 7 h 600"/>
                <a:gd name="T12" fmla="*/ 42 w 398"/>
                <a:gd name="T13" fmla="*/ 7 h 600"/>
                <a:gd name="T14" fmla="*/ 30 w 398"/>
                <a:gd name="T15" fmla="*/ 25 h 600"/>
                <a:gd name="T16" fmla="*/ 23 w 398"/>
                <a:gd name="T17" fmla="*/ 41 h 600"/>
                <a:gd name="T18" fmla="*/ 19 w 398"/>
                <a:gd name="T19" fmla="*/ 53 h 600"/>
                <a:gd name="T20" fmla="*/ 15 w 398"/>
                <a:gd name="T21" fmla="*/ 60 h 600"/>
                <a:gd name="T22" fmla="*/ 11 w 398"/>
                <a:gd name="T23" fmla="*/ 67 h 600"/>
                <a:gd name="T24" fmla="*/ 5 w 398"/>
                <a:gd name="T25" fmla="*/ 71 h 600"/>
                <a:gd name="T26" fmla="*/ 1 w 398"/>
                <a:gd name="T27" fmla="*/ 73 h 600"/>
                <a:gd name="T28" fmla="*/ 4 w 398"/>
                <a:gd name="T29" fmla="*/ 76 h 600"/>
                <a:gd name="T30" fmla="*/ 11 w 398"/>
                <a:gd name="T31" fmla="*/ 85 h 600"/>
                <a:gd name="T32" fmla="*/ 15 w 398"/>
                <a:gd name="T33" fmla="*/ 95 h 600"/>
                <a:gd name="T34" fmla="*/ 19 w 398"/>
                <a:gd name="T35" fmla="*/ 106 h 600"/>
                <a:gd name="T36" fmla="*/ 21 w 398"/>
                <a:gd name="T37" fmla="*/ 117 h 600"/>
                <a:gd name="T38" fmla="*/ 25 w 398"/>
                <a:gd name="T39" fmla="*/ 130 h 600"/>
                <a:gd name="T40" fmla="*/ 28 w 398"/>
                <a:gd name="T41" fmla="*/ 142 h 600"/>
                <a:gd name="T42" fmla="*/ 31 w 398"/>
                <a:gd name="T43" fmla="*/ 149 h 600"/>
                <a:gd name="T44" fmla="*/ 35 w 398"/>
                <a:gd name="T45" fmla="*/ 132 h 600"/>
                <a:gd name="T46" fmla="*/ 55 w 398"/>
                <a:gd name="T47" fmla="*/ 119 h 600"/>
                <a:gd name="T48" fmla="*/ 66 w 398"/>
                <a:gd name="T49" fmla="*/ 117 h 600"/>
                <a:gd name="T50" fmla="*/ 72 w 398"/>
                <a:gd name="T51" fmla="*/ 117 h 600"/>
                <a:gd name="T52" fmla="*/ 75 w 398"/>
                <a:gd name="T53" fmla="*/ 117 h 600"/>
                <a:gd name="T54" fmla="*/ 90 w 398"/>
                <a:gd name="T55" fmla="*/ 123 h 600"/>
                <a:gd name="T56" fmla="*/ 90 w 398"/>
                <a:gd name="T57" fmla="*/ 124 h 600"/>
                <a:gd name="T58" fmla="*/ 93 w 398"/>
                <a:gd name="T59" fmla="*/ 125 h 600"/>
                <a:gd name="T60" fmla="*/ 96 w 398"/>
                <a:gd name="T61" fmla="*/ 126 h 600"/>
                <a:gd name="T62" fmla="*/ 100 w 398"/>
                <a:gd name="T63" fmla="*/ 127 h 600"/>
                <a:gd name="T64" fmla="*/ 82 w 398"/>
                <a:gd name="T65" fmla="*/ 112 h 600"/>
                <a:gd name="T66" fmla="*/ 69 w 398"/>
                <a:gd name="T67" fmla="*/ 94 h 600"/>
                <a:gd name="T68" fmla="*/ 62 w 398"/>
                <a:gd name="T69" fmla="*/ 73 h 600"/>
                <a:gd name="T70" fmla="*/ 65 w 398"/>
                <a:gd name="T71" fmla="*/ 47 h 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98"/>
                <a:gd name="T109" fmla="*/ 0 h 600"/>
                <a:gd name="T110" fmla="*/ 398 w 398"/>
                <a:gd name="T111" fmla="*/ 600 h 6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98" h="600">
                  <a:moveTo>
                    <a:pt x="257" y="189"/>
                  </a:moveTo>
                  <a:lnTo>
                    <a:pt x="250" y="191"/>
                  </a:lnTo>
                  <a:lnTo>
                    <a:pt x="245" y="197"/>
                  </a:lnTo>
                  <a:lnTo>
                    <a:pt x="244" y="205"/>
                  </a:lnTo>
                  <a:lnTo>
                    <a:pt x="244" y="216"/>
                  </a:lnTo>
                  <a:lnTo>
                    <a:pt x="213" y="193"/>
                  </a:lnTo>
                  <a:lnTo>
                    <a:pt x="193" y="168"/>
                  </a:lnTo>
                  <a:lnTo>
                    <a:pt x="183" y="142"/>
                  </a:lnTo>
                  <a:lnTo>
                    <a:pt x="181" y="114"/>
                  </a:lnTo>
                  <a:lnTo>
                    <a:pt x="183" y="86"/>
                  </a:lnTo>
                  <a:lnTo>
                    <a:pt x="189" y="57"/>
                  </a:lnTo>
                  <a:lnTo>
                    <a:pt x="193" y="28"/>
                  </a:lnTo>
                  <a:lnTo>
                    <a:pt x="196" y="0"/>
                  </a:lnTo>
                  <a:lnTo>
                    <a:pt x="167" y="31"/>
                  </a:lnTo>
                  <a:lnTo>
                    <a:pt x="143" y="66"/>
                  </a:lnTo>
                  <a:lnTo>
                    <a:pt x="122" y="101"/>
                  </a:lnTo>
                  <a:lnTo>
                    <a:pt x="104" y="134"/>
                  </a:lnTo>
                  <a:lnTo>
                    <a:pt x="91" y="166"/>
                  </a:lnTo>
                  <a:lnTo>
                    <a:pt x="80" y="193"/>
                  </a:lnTo>
                  <a:lnTo>
                    <a:pt x="73" y="215"/>
                  </a:lnTo>
                  <a:lnTo>
                    <a:pt x="69" y="228"/>
                  </a:lnTo>
                  <a:lnTo>
                    <a:pt x="62" y="242"/>
                  </a:lnTo>
                  <a:lnTo>
                    <a:pt x="53" y="255"/>
                  </a:lnTo>
                  <a:lnTo>
                    <a:pt x="41" y="265"/>
                  </a:lnTo>
                  <a:lnTo>
                    <a:pt x="30" y="274"/>
                  </a:lnTo>
                  <a:lnTo>
                    <a:pt x="18" y="281"/>
                  </a:lnTo>
                  <a:lnTo>
                    <a:pt x="9" y="287"/>
                  </a:lnTo>
                  <a:lnTo>
                    <a:pt x="2" y="291"/>
                  </a:lnTo>
                  <a:lnTo>
                    <a:pt x="0" y="292"/>
                  </a:lnTo>
                  <a:lnTo>
                    <a:pt x="16" y="307"/>
                  </a:lnTo>
                  <a:lnTo>
                    <a:pt x="31" y="323"/>
                  </a:lnTo>
                  <a:lnTo>
                    <a:pt x="42" y="341"/>
                  </a:lnTo>
                  <a:lnTo>
                    <a:pt x="53" y="362"/>
                  </a:lnTo>
                  <a:lnTo>
                    <a:pt x="62" y="383"/>
                  </a:lnTo>
                  <a:lnTo>
                    <a:pt x="69" y="405"/>
                  </a:lnTo>
                  <a:lnTo>
                    <a:pt x="73" y="425"/>
                  </a:lnTo>
                  <a:lnTo>
                    <a:pt x="78" y="447"/>
                  </a:lnTo>
                  <a:lnTo>
                    <a:pt x="83" y="469"/>
                  </a:lnTo>
                  <a:lnTo>
                    <a:pt x="89" y="494"/>
                  </a:lnTo>
                  <a:lnTo>
                    <a:pt x="98" y="520"/>
                  </a:lnTo>
                  <a:lnTo>
                    <a:pt x="107" y="544"/>
                  </a:lnTo>
                  <a:lnTo>
                    <a:pt x="115" y="567"/>
                  </a:lnTo>
                  <a:lnTo>
                    <a:pt x="122" y="584"/>
                  </a:lnTo>
                  <a:lnTo>
                    <a:pt x="126" y="596"/>
                  </a:lnTo>
                  <a:lnTo>
                    <a:pt x="129" y="600"/>
                  </a:lnTo>
                  <a:lnTo>
                    <a:pt x="138" y="525"/>
                  </a:lnTo>
                  <a:lnTo>
                    <a:pt x="199" y="484"/>
                  </a:lnTo>
                  <a:lnTo>
                    <a:pt x="222" y="477"/>
                  </a:lnTo>
                  <a:lnTo>
                    <a:pt x="243" y="473"/>
                  </a:lnTo>
                  <a:lnTo>
                    <a:pt x="261" y="469"/>
                  </a:lnTo>
                  <a:lnTo>
                    <a:pt x="275" y="468"/>
                  </a:lnTo>
                  <a:lnTo>
                    <a:pt x="288" y="469"/>
                  </a:lnTo>
                  <a:lnTo>
                    <a:pt x="296" y="469"/>
                  </a:lnTo>
                  <a:lnTo>
                    <a:pt x="300" y="470"/>
                  </a:lnTo>
                  <a:lnTo>
                    <a:pt x="303" y="470"/>
                  </a:lnTo>
                  <a:lnTo>
                    <a:pt x="357" y="493"/>
                  </a:lnTo>
                  <a:lnTo>
                    <a:pt x="358" y="494"/>
                  </a:lnTo>
                  <a:lnTo>
                    <a:pt x="360" y="496"/>
                  </a:lnTo>
                  <a:lnTo>
                    <a:pt x="365" y="499"/>
                  </a:lnTo>
                  <a:lnTo>
                    <a:pt x="370" y="501"/>
                  </a:lnTo>
                  <a:lnTo>
                    <a:pt x="376" y="505"/>
                  </a:lnTo>
                  <a:lnTo>
                    <a:pt x="383" y="507"/>
                  </a:lnTo>
                  <a:lnTo>
                    <a:pt x="390" y="509"/>
                  </a:lnTo>
                  <a:lnTo>
                    <a:pt x="398" y="509"/>
                  </a:lnTo>
                  <a:lnTo>
                    <a:pt x="361" y="481"/>
                  </a:lnTo>
                  <a:lnTo>
                    <a:pt x="328" y="448"/>
                  </a:lnTo>
                  <a:lnTo>
                    <a:pt x="299" y="414"/>
                  </a:lnTo>
                  <a:lnTo>
                    <a:pt x="276" y="376"/>
                  </a:lnTo>
                  <a:lnTo>
                    <a:pt x="259" y="335"/>
                  </a:lnTo>
                  <a:lnTo>
                    <a:pt x="250" y="291"/>
                  </a:lnTo>
                  <a:lnTo>
                    <a:pt x="249" y="242"/>
                  </a:lnTo>
                  <a:lnTo>
                    <a:pt x="257" y="189"/>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9" name="Freeform 34"/>
            <p:cNvSpPr>
              <a:spLocks/>
            </p:cNvSpPr>
            <p:nvPr/>
          </p:nvSpPr>
          <p:spPr bwMode="auto">
            <a:xfrm>
              <a:off x="2038" y="1883"/>
              <a:ext cx="223" cy="287"/>
            </a:xfrm>
            <a:custGeom>
              <a:avLst/>
              <a:gdLst>
                <a:gd name="T0" fmla="*/ 111 w 448"/>
                <a:gd name="T1" fmla="*/ 30 h 573"/>
                <a:gd name="T2" fmla="*/ 109 w 448"/>
                <a:gd name="T3" fmla="*/ 26 h 573"/>
                <a:gd name="T4" fmla="*/ 106 w 448"/>
                <a:gd name="T5" fmla="*/ 21 h 573"/>
                <a:gd name="T6" fmla="*/ 100 w 448"/>
                <a:gd name="T7" fmla="*/ 16 h 573"/>
                <a:gd name="T8" fmla="*/ 92 w 448"/>
                <a:gd name="T9" fmla="*/ 12 h 573"/>
                <a:gd name="T10" fmla="*/ 82 w 448"/>
                <a:gd name="T11" fmla="*/ 8 h 573"/>
                <a:gd name="T12" fmla="*/ 69 w 448"/>
                <a:gd name="T13" fmla="*/ 4 h 573"/>
                <a:gd name="T14" fmla="*/ 54 w 448"/>
                <a:gd name="T15" fmla="*/ 1 h 573"/>
                <a:gd name="T16" fmla="*/ 39 w 448"/>
                <a:gd name="T17" fmla="*/ 0 h 573"/>
                <a:gd name="T18" fmla="*/ 27 w 448"/>
                <a:gd name="T19" fmla="*/ 2 h 573"/>
                <a:gd name="T20" fmla="*/ 17 w 448"/>
                <a:gd name="T21" fmla="*/ 6 h 573"/>
                <a:gd name="T22" fmla="*/ 8 w 448"/>
                <a:gd name="T23" fmla="*/ 13 h 573"/>
                <a:gd name="T24" fmla="*/ 0 w 448"/>
                <a:gd name="T25" fmla="*/ 34 h 573"/>
                <a:gd name="T26" fmla="*/ 1 w 448"/>
                <a:gd name="T27" fmla="*/ 57 h 573"/>
                <a:gd name="T28" fmla="*/ 8 w 448"/>
                <a:gd name="T29" fmla="*/ 68 h 573"/>
                <a:gd name="T30" fmla="*/ 15 w 448"/>
                <a:gd name="T31" fmla="*/ 72 h 573"/>
                <a:gd name="T32" fmla="*/ 15 w 448"/>
                <a:gd name="T33" fmla="*/ 85 h 573"/>
                <a:gd name="T34" fmla="*/ 18 w 448"/>
                <a:gd name="T35" fmla="*/ 107 h 573"/>
                <a:gd name="T36" fmla="*/ 29 w 448"/>
                <a:gd name="T37" fmla="*/ 124 h 573"/>
                <a:gd name="T38" fmla="*/ 45 w 448"/>
                <a:gd name="T39" fmla="*/ 138 h 573"/>
                <a:gd name="T40" fmla="*/ 55 w 448"/>
                <a:gd name="T41" fmla="*/ 144 h 573"/>
                <a:gd name="T42" fmla="*/ 56 w 448"/>
                <a:gd name="T43" fmla="*/ 143 h 573"/>
                <a:gd name="T44" fmla="*/ 60 w 448"/>
                <a:gd name="T45" fmla="*/ 141 h 573"/>
                <a:gd name="T46" fmla="*/ 61 w 448"/>
                <a:gd name="T47" fmla="*/ 135 h 573"/>
                <a:gd name="T48" fmla="*/ 72 w 448"/>
                <a:gd name="T49" fmla="*/ 129 h 573"/>
                <a:gd name="T50" fmla="*/ 76 w 448"/>
                <a:gd name="T51" fmla="*/ 125 h 573"/>
                <a:gd name="T52" fmla="*/ 75 w 448"/>
                <a:gd name="T53" fmla="*/ 122 h 573"/>
                <a:gd name="T54" fmla="*/ 85 w 448"/>
                <a:gd name="T55" fmla="*/ 112 h 573"/>
                <a:gd name="T56" fmla="*/ 92 w 448"/>
                <a:gd name="T57" fmla="*/ 112 h 573"/>
                <a:gd name="T58" fmla="*/ 93 w 448"/>
                <a:gd name="T59" fmla="*/ 105 h 573"/>
                <a:gd name="T60" fmla="*/ 95 w 448"/>
                <a:gd name="T61" fmla="*/ 89 h 573"/>
                <a:gd name="T62" fmla="*/ 97 w 448"/>
                <a:gd name="T63" fmla="*/ 88 h 573"/>
                <a:gd name="T64" fmla="*/ 99 w 448"/>
                <a:gd name="T65" fmla="*/ 85 h 573"/>
                <a:gd name="T66" fmla="*/ 103 w 448"/>
                <a:gd name="T67" fmla="*/ 80 h 573"/>
                <a:gd name="T68" fmla="*/ 107 w 448"/>
                <a:gd name="T69" fmla="*/ 75 h 573"/>
                <a:gd name="T70" fmla="*/ 111 w 448"/>
                <a:gd name="T71" fmla="*/ 56 h 573"/>
                <a:gd name="T72" fmla="*/ 111 w 448"/>
                <a:gd name="T73" fmla="*/ 32 h 57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8"/>
                <a:gd name="T112" fmla="*/ 0 h 573"/>
                <a:gd name="T113" fmla="*/ 448 w 448"/>
                <a:gd name="T114" fmla="*/ 573 h 57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8" h="573">
                  <a:moveTo>
                    <a:pt x="448" y="128"/>
                  </a:moveTo>
                  <a:lnTo>
                    <a:pt x="446" y="120"/>
                  </a:lnTo>
                  <a:lnTo>
                    <a:pt x="444" y="110"/>
                  </a:lnTo>
                  <a:lnTo>
                    <a:pt x="440" y="101"/>
                  </a:lnTo>
                  <a:lnTo>
                    <a:pt x="434" y="92"/>
                  </a:lnTo>
                  <a:lnTo>
                    <a:pt x="426" y="82"/>
                  </a:lnTo>
                  <a:lnTo>
                    <a:pt x="415" y="72"/>
                  </a:lnTo>
                  <a:lnTo>
                    <a:pt x="403" y="63"/>
                  </a:lnTo>
                  <a:lnTo>
                    <a:pt x="388" y="54"/>
                  </a:lnTo>
                  <a:lnTo>
                    <a:pt x="370" y="46"/>
                  </a:lnTo>
                  <a:lnTo>
                    <a:pt x="352" y="38"/>
                  </a:lnTo>
                  <a:lnTo>
                    <a:pt x="330" y="30"/>
                  </a:lnTo>
                  <a:lnTo>
                    <a:pt x="305" y="22"/>
                  </a:lnTo>
                  <a:lnTo>
                    <a:pt x="278" y="16"/>
                  </a:lnTo>
                  <a:lnTo>
                    <a:pt x="248" y="10"/>
                  </a:lnTo>
                  <a:lnTo>
                    <a:pt x="216" y="4"/>
                  </a:lnTo>
                  <a:lnTo>
                    <a:pt x="180" y="1"/>
                  </a:lnTo>
                  <a:lnTo>
                    <a:pt x="156" y="0"/>
                  </a:lnTo>
                  <a:lnTo>
                    <a:pt x="133" y="2"/>
                  </a:lnTo>
                  <a:lnTo>
                    <a:pt x="110" y="7"/>
                  </a:lnTo>
                  <a:lnTo>
                    <a:pt x="89" y="15"/>
                  </a:lnTo>
                  <a:lnTo>
                    <a:pt x="70" y="24"/>
                  </a:lnTo>
                  <a:lnTo>
                    <a:pt x="51" y="36"/>
                  </a:lnTo>
                  <a:lnTo>
                    <a:pt x="33" y="49"/>
                  </a:lnTo>
                  <a:lnTo>
                    <a:pt x="17" y="64"/>
                  </a:lnTo>
                  <a:lnTo>
                    <a:pt x="3" y="133"/>
                  </a:lnTo>
                  <a:lnTo>
                    <a:pt x="0" y="188"/>
                  </a:lnTo>
                  <a:lnTo>
                    <a:pt x="6" y="227"/>
                  </a:lnTo>
                  <a:lnTo>
                    <a:pt x="18" y="254"/>
                  </a:lnTo>
                  <a:lnTo>
                    <a:pt x="33" y="272"/>
                  </a:lnTo>
                  <a:lnTo>
                    <a:pt x="49" y="282"/>
                  </a:lnTo>
                  <a:lnTo>
                    <a:pt x="61" y="287"/>
                  </a:lnTo>
                  <a:lnTo>
                    <a:pt x="70" y="288"/>
                  </a:lnTo>
                  <a:lnTo>
                    <a:pt x="61" y="340"/>
                  </a:lnTo>
                  <a:lnTo>
                    <a:pt x="64" y="386"/>
                  </a:lnTo>
                  <a:lnTo>
                    <a:pt x="74" y="427"/>
                  </a:lnTo>
                  <a:lnTo>
                    <a:pt x="91" y="463"/>
                  </a:lnTo>
                  <a:lnTo>
                    <a:pt x="116" y="495"/>
                  </a:lnTo>
                  <a:lnTo>
                    <a:pt x="146" y="524"/>
                  </a:lnTo>
                  <a:lnTo>
                    <a:pt x="181" y="550"/>
                  </a:lnTo>
                  <a:lnTo>
                    <a:pt x="219" y="573"/>
                  </a:lnTo>
                  <a:lnTo>
                    <a:pt x="222" y="573"/>
                  </a:lnTo>
                  <a:lnTo>
                    <a:pt x="225" y="572"/>
                  </a:lnTo>
                  <a:lnTo>
                    <a:pt x="227" y="572"/>
                  </a:lnTo>
                  <a:lnTo>
                    <a:pt x="230" y="571"/>
                  </a:lnTo>
                  <a:lnTo>
                    <a:pt x="242" y="562"/>
                  </a:lnTo>
                  <a:lnTo>
                    <a:pt x="248" y="549"/>
                  </a:lnTo>
                  <a:lnTo>
                    <a:pt x="248" y="539"/>
                  </a:lnTo>
                  <a:lnTo>
                    <a:pt x="248" y="534"/>
                  </a:lnTo>
                  <a:lnTo>
                    <a:pt x="290" y="516"/>
                  </a:lnTo>
                  <a:lnTo>
                    <a:pt x="301" y="507"/>
                  </a:lnTo>
                  <a:lnTo>
                    <a:pt x="306" y="497"/>
                  </a:lnTo>
                  <a:lnTo>
                    <a:pt x="305" y="490"/>
                  </a:lnTo>
                  <a:lnTo>
                    <a:pt x="304" y="487"/>
                  </a:lnTo>
                  <a:lnTo>
                    <a:pt x="328" y="478"/>
                  </a:lnTo>
                  <a:lnTo>
                    <a:pt x="342" y="446"/>
                  </a:lnTo>
                  <a:lnTo>
                    <a:pt x="367" y="456"/>
                  </a:lnTo>
                  <a:lnTo>
                    <a:pt x="372" y="448"/>
                  </a:lnTo>
                  <a:lnTo>
                    <a:pt x="374" y="433"/>
                  </a:lnTo>
                  <a:lnTo>
                    <a:pt x="375" y="419"/>
                  </a:lnTo>
                  <a:lnTo>
                    <a:pt x="375" y="412"/>
                  </a:lnTo>
                  <a:lnTo>
                    <a:pt x="384" y="356"/>
                  </a:lnTo>
                  <a:lnTo>
                    <a:pt x="385" y="355"/>
                  </a:lnTo>
                  <a:lnTo>
                    <a:pt x="389" y="351"/>
                  </a:lnTo>
                  <a:lnTo>
                    <a:pt x="393" y="345"/>
                  </a:lnTo>
                  <a:lnTo>
                    <a:pt x="400" y="337"/>
                  </a:lnTo>
                  <a:lnTo>
                    <a:pt x="407" y="329"/>
                  </a:lnTo>
                  <a:lnTo>
                    <a:pt x="415" y="320"/>
                  </a:lnTo>
                  <a:lnTo>
                    <a:pt x="422" y="310"/>
                  </a:lnTo>
                  <a:lnTo>
                    <a:pt x="430" y="300"/>
                  </a:lnTo>
                  <a:lnTo>
                    <a:pt x="441" y="269"/>
                  </a:lnTo>
                  <a:lnTo>
                    <a:pt x="446" y="221"/>
                  </a:lnTo>
                  <a:lnTo>
                    <a:pt x="448" y="169"/>
                  </a:lnTo>
                  <a:lnTo>
                    <a:pt x="448" y="12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30" name="Freeform 35"/>
            <p:cNvSpPr>
              <a:spLocks/>
            </p:cNvSpPr>
            <p:nvPr/>
          </p:nvSpPr>
          <p:spPr bwMode="auto">
            <a:xfrm>
              <a:off x="1851" y="1812"/>
              <a:ext cx="444" cy="302"/>
            </a:xfrm>
            <a:custGeom>
              <a:avLst/>
              <a:gdLst>
                <a:gd name="T0" fmla="*/ 94 w 712"/>
                <a:gd name="T1" fmla="*/ 140 h 500"/>
                <a:gd name="T2" fmla="*/ 67 w 712"/>
                <a:gd name="T3" fmla="*/ 162 h 500"/>
                <a:gd name="T4" fmla="*/ 32 w 712"/>
                <a:gd name="T5" fmla="*/ 182 h 500"/>
                <a:gd name="T6" fmla="*/ 26 w 712"/>
                <a:gd name="T7" fmla="*/ 175 h 500"/>
                <a:gd name="T8" fmla="*/ 14 w 712"/>
                <a:gd name="T9" fmla="*/ 159 h 500"/>
                <a:gd name="T10" fmla="*/ 12 w 712"/>
                <a:gd name="T11" fmla="*/ 148 h 500"/>
                <a:gd name="T12" fmla="*/ 29 w 712"/>
                <a:gd name="T13" fmla="*/ 141 h 500"/>
                <a:gd name="T14" fmla="*/ 49 w 712"/>
                <a:gd name="T15" fmla="*/ 130 h 500"/>
                <a:gd name="T16" fmla="*/ 46 w 712"/>
                <a:gd name="T17" fmla="*/ 129 h 500"/>
                <a:gd name="T18" fmla="*/ 22 w 712"/>
                <a:gd name="T19" fmla="*/ 138 h 500"/>
                <a:gd name="T20" fmla="*/ 0 w 712"/>
                <a:gd name="T21" fmla="*/ 141 h 500"/>
                <a:gd name="T22" fmla="*/ 12 w 712"/>
                <a:gd name="T23" fmla="*/ 137 h 500"/>
                <a:gd name="T24" fmla="*/ 37 w 712"/>
                <a:gd name="T25" fmla="*/ 120 h 500"/>
                <a:gd name="T26" fmla="*/ 54 w 712"/>
                <a:gd name="T27" fmla="*/ 94 h 500"/>
                <a:gd name="T28" fmla="*/ 65 w 712"/>
                <a:gd name="T29" fmla="*/ 73 h 500"/>
                <a:gd name="T30" fmla="*/ 78 w 712"/>
                <a:gd name="T31" fmla="*/ 50 h 500"/>
                <a:gd name="T32" fmla="*/ 95 w 712"/>
                <a:gd name="T33" fmla="*/ 28 h 500"/>
                <a:gd name="T34" fmla="*/ 117 w 712"/>
                <a:gd name="T35" fmla="*/ 11 h 500"/>
                <a:gd name="T36" fmla="*/ 145 w 712"/>
                <a:gd name="T37" fmla="*/ 2 h 500"/>
                <a:gd name="T38" fmla="*/ 164 w 712"/>
                <a:gd name="T39" fmla="*/ 0 h 500"/>
                <a:gd name="T40" fmla="*/ 180 w 712"/>
                <a:gd name="T41" fmla="*/ 1 h 500"/>
                <a:gd name="T42" fmla="*/ 195 w 712"/>
                <a:gd name="T43" fmla="*/ 5 h 500"/>
                <a:gd name="T44" fmla="*/ 208 w 712"/>
                <a:gd name="T45" fmla="*/ 11 h 500"/>
                <a:gd name="T46" fmla="*/ 223 w 712"/>
                <a:gd name="T47" fmla="*/ 21 h 500"/>
                <a:gd name="T48" fmla="*/ 246 w 712"/>
                <a:gd name="T49" fmla="*/ 40 h 500"/>
                <a:gd name="T50" fmla="*/ 264 w 712"/>
                <a:gd name="T51" fmla="*/ 65 h 500"/>
                <a:gd name="T52" fmla="*/ 270 w 712"/>
                <a:gd name="T53" fmla="*/ 82 h 500"/>
                <a:gd name="T54" fmla="*/ 277 w 712"/>
                <a:gd name="T55" fmla="*/ 98 h 500"/>
                <a:gd name="T56" fmla="*/ 264 w 712"/>
                <a:gd name="T57" fmla="*/ 117 h 500"/>
                <a:gd name="T58" fmla="*/ 258 w 712"/>
                <a:gd name="T59" fmla="*/ 107 h 500"/>
                <a:gd name="T60" fmla="*/ 248 w 712"/>
                <a:gd name="T61" fmla="*/ 95 h 500"/>
                <a:gd name="T62" fmla="*/ 226 w 712"/>
                <a:gd name="T63" fmla="*/ 88 h 500"/>
                <a:gd name="T64" fmla="*/ 204 w 712"/>
                <a:gd name="T65" fmla="*/ 85 h 500"/>
                <a:gd name="T66" fmla="*/ 194 w 712"/>
                <a:gd name="T67" fmla="*/ 89 h 500"/>
                <a:gd name="T68" fmla="*/ 188 w 712"/>
                <a:gd name="T69" fmla="*/ 96 h 500"/>
                <a:gd name="T70" fmla="*/ 180 w 712"/>
                <a:gd name="T71" fmla="*/ 100 h 500"/>
                <a:gd name="T72" fmla="*/ 174 w 712"/>
                <a:gd name="T73" fmla="*/ 101 h 500"/>
                <a:gd name="T74" fmla="*/ 170 w 712"/>
                <a:gd name="T75" fmla="*/ 100 h 500"/>
                <a:gd name="T76" fmla="*/ 164 w 712"/>
                <a:gd name="T77" fmla="*/ 100 h 500"/>
                <a:gd name="T78" fmla="*/ 157 w 712"/>
                <a:gd name="T79" fmla="*/ 105 h 500"/>
                <a:gd name="T80" fmla="*/ 146 w 712"/>
                <a:gd name="T81" fmla="*/ 114 h 500"/>
                <a:gd name="T82" fmla="*/ 135 w 712"/>
                <a:gd name="T83" fmla="*/ 117 h 500"/>
                <a:gd name="T84" fmla="*/ 132 w 712"/>
                <a:gd name="T85" fmla="*/ 101 h 500"/>
                <a:gd name="T86" fmla="*/ 128 w 712"/>
                <a:gd name="T87" fmla="*/ 94 h 500"/>
                <a:gd name="T88" fmla="*/ 115 w 712"/>
                <a:gd name="T89" fmla="*/ 85 h 500"/>
                <a:gd name="T90" fmla="*/ 98 w 712"/>
                <a:gd name="T91" fmla="*/ 100 h 500"/>
                <a:gd name="T92" fmla="*/ 96 w 712"/>
                <a:gd name="T93" fmla="*/ 120 h 5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12"/>
                <a:gd name="T142" fmla="*/ 0 h 500"/>
                <a:gd name="T143" fmla="*/ 712 w 712"/>
                <a:gd name="T144" fmla="*/ 500 h 5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12" h="500">
                  <a:moveTo>
                    <a:pt x="256" y="365"/>
                  </a:moveTo>
                  <a:lnTo>
                    <a:pt x="251" y="370"/>
                  </a:lnTo>
                  <a:lnTo>
                    <a:pt x="240" y="382"/>
                  </a:lnTo>
                  <a:lnTo>
                    <a:pt x="222" y="401"/>
                  </a:lnTo>
                  <a:lnTo>
                    <a:pt x="199" y="422"/>
                  </a:lnTo>
                  <a:lnTo>
                    <a:pt x="173" y="445"/>
                  </a:lnTo>
                  <a:lnTo>
                    <a:pt x="144" y="468"/>
                  </a:lnTo>
                  <a:lnTo>
                    <a:pt x="113" y="486"/>
                  </a:lnTo>
                  <a:lnTo>
                    <a:pt x="83" y="500"/>
                  </a:lnTo>
                  <a:lnTo>
                    <a:pt x="81" y="498"/>
                  </a:lnTo>
                  <a:lnTo>
                    <a:pt x="75" y="490"/>
                  </a:lnTo>
                  <a:lnTo>
                    <a:pt x="67" y="479"/>
                  </a:lnTo>
                  <a:lnTo>
                    <a:pt x="56" y="465"/>
                  </a:lnTo>
                  <a:lnTo>
                    <a:pt x="46" y="450"/>
                  </a:lnTo>
                  <a:lnTo>
                    <a:pt x="37" y="435"/>
                  </a:lnTo>
                  <a:lnTo>
                    <a:pt x="30" y="420"/>
                  </a:lnTo>
                  <a:lnTo>
                    <a:pt x="26" y="407"/>
                  </a:lnTo>
                  <a:lnTo>
                    <a:pt x="31" y="405"/>
                  </a:lnTo>
                  <a:lnTo>
                    <a:pt x="41" y="401"/>
                  </a:lnTo>
                  <a:lnTo>
                    <a:pt x="56" y="395"/>
                  </a:lnTo>
                  <a:lnTo>
                    <a:pt x="75" y="387"/>
                  </a:lnTo>
                  <a:lnTo>
                    <a:pt x="93" y="378"/>
                  </a:lnTo>
                  <a:lnTo>
                    <a:pt x="111" y="367"/>
                  </a:lnTo>
                  <a:lnTo>
                    <a:pt x="126" y="357"/>
                  </a:lnTo>
                  <a:lnTo>
                    <a:pt x="134" y="347"/>
                  </a:lnTo>
                  <a:lnTo>
                    <a:pt x="129" y="349"/>
                  </a:lnTo>
                  <a:lnTo>
                    <a:pt x="117" y="355"/>
                  </a:lnTo>
                  <a:lnTo>
                    <a:pt x="100" y="362"/>
                  </a:lnTo>
                  <a:lnTo>
                    <a:pt x="79" y="370"/>
                  </a:lnTo>
                  <a:lnTo>
                    <a:pt x="56" y="378"/>
                  </a:lnTo>
                  <a:lnTo>
                    <a:pt x="34" y="385"/>
                  </a:lnTo>
                  <a:lnTo>
                    <a:pt x="15" y="388"/>
                  </a:lnTo>
                  <a:lnTo>
                    <a:pt x="0" y="387"/>
                  </a:lnTo>
                  <a:lnTo>
                    <a:pt x="4" y="386"/>
                  </a:lnTo>
                  <a:lnTo>
                    <a:pt x="15" y="382"/>
                  </a:lnTo>
                  <a:lnTo>
                    <a:pt x="31" y="376"/>
                  </a:lnTo>
                  <a:lnTo>
                    <a:pt x="52" y="365"/>
                  </a:lnTo>
                  <a:lnTo>
                    <a:pt x="72" y="350"/>
                  </a:lnTo>
                  <a:lnTo>
                    <a:pt x="96" y="329"/>
                  </a:lnTo>
                  <a:lnTo>
                    <a:pt x="116" y="304"/>
                  </a:lnTo>
                  <a:lnTo>
                    <a:pt x="134" y="272"/>
                  </a:lnTo>
                  <a:lnTo>
                    <a:pt x="140" y="256"/>
                  </a:lnTo>
                  <a:lnTo>
                    <a:pt x="147" y="238"/>
                  </a:lnTo>
                  <a:lnTo>
                    <a:pt x="157" y="220"/>
                  </a:lnTo>
                  <a:lnTo>
                    <a:pt x="166" y="200"/>
                  </a:lnTo>
                  <a:lnTo>
                    <a:pt x="176" y="180"/>
                  </a:lnTo>
                  <a:lnTo>
                    <a:pt x="188" y="159"/>
                  </a:lnTo>
                  <a:lnTo>
                    <a:pt x="200" y="138"/>
                  </a:lnTo>
                  <a:lnTo>
                    <a:pt x="214" y="118"/>
                  </a:lnTo>
                  <a:lnTo>
                    <a:pt x="229" y="98"/>
                  </a:lnTo>
                  <a:lnTo>
                    <a:pt x="245" y="78"/>
                  </a:lnTo>
                  <a:lnTo>
                    <a:pt x="263" y="61"/>
                  </a:lnTo>
                  <a:lnTo>
                    <a:pt x="282" y="45"/>
                  </a:lnTo>
                  <a:lnTo>
                    <a:pt x="302" y="31"/>
                  </a:lnTo>
                  <a:lnTo>
                    <a:pt x="325" y="20"/>
                  </a:lnTo>
                  <a:lnTo>
                    <a:pt x="348" y="10"/>
                  </a:lnTo>
                  <a:lnTo>
                    <a:pt x="373" y="5"/>
                  </a:lnTo>
                  <a:lnTo>
                    <a:pt x="391" y="2"/>
                  </a:lnTo>
                  <a:lnTo>
                    <a:pt x="407" y="0"/>
                  </a:lnTo>
                  <a:lnTo>
                    <a:pt x="422" y="0"/>
                  </a:lnTo>
                  <a:lnTo>
                    <a:pt x="437" y="0"/>
                  </a:lnTo>
                  <a:lnTo>
                    <a:pt x="451" y="1"/>
                  </a:lnTo>
                  <a:lnTo>
                    <a:pt x="463" y="2"/>
                  </a:lnTo>
                  <a:lnTo>
                    <a:pt x="476" y="6"/>
                  </a:lnTo>
                  <a:lnTo>
                    <a:pt x="487" y="9"/>
                  </a:lnTo>
                  <a:lnTo>
                    <a:pt x="500" y="13"/>
                  </a:lnTo>
                  <a:lnTo>
                    <a:pt x="512" y="18"/>
                  </a:lnTo>
                  <a:lnTo>
                    <a:pt x="523" y="24"/>
                  </a:lnTo>
                  <a:lnTo>
                    <a:pt x="536" y="31"/>
                  </a:lnTo>
                  <a:lnTo>
                    <a:pt x="547" y="38"/>
                  </a:lnTo>
                  <a:lnTo>
                    <a:pt x="560" y="47"/>
                  </a:lnTo>
                  <a:lnTo>
                    <a:pt x="574" y="57"/>
                  </a:lnTo>
                  <a:lnTo>
                    <a:pt x="588" y="66"/>
                  </a:lnTo>
                  <a:lnTo>
                    <a:pt x="613" y="86"/>
                  </a:lnTo>
                  <a:lnTo>
                    <a:pt x="634" y="109"/>
                  </a:lnTo>
                  <a:lnTo>
                    <a:pt x="652" y="133"/>
                  </a:lnTo>
                  <a:lnTo>
                    <a:pt x="666" y="156"/>
                  </a:lnTo>
                  <a:lnTo>
                    <a:pt x="678" y="177"/>
                  </a:lnTo>
                  <a:lnTo>
                    <a:pt x="686" y="196"/>
                  </a:lnTo>
                  <a:lnTo>
                    <a:pt x="690" y="212"/>
                  </a:lnTo>
                  <a:lnTo>
                    <a:pt x="694" y="224"/>
                  </a:lnTo>
                  <a:lnTo>
                    <a:pt x="701" y="241"/>
                  </a:lnTo>
                  <a:lnTo>
                    <a:pt x="709" y="256"/>
                  </a:lnTo>
                  <a:lnTo>
                    <a:pt x="712" y="268"/>
                  </a:lnTo>
                  <a:lnTo>
                    <a:pt x="705" y="278"/>
                  </a:lnTo>
                  <a:lnTo>
                    <a:pt x="679" y="324"/>
                  </a:lnTo>
                  <a:lnTo>
                    <a:pt x="678" y="321"/>
                  </a:lnTo>
                  <a:lnTo>
                    <a:pt x="674" y="314"/>
                  </a:lnTo>
                  <a:lnTo>
                    <a:pt x="668" y="304"/>
                  </a:lnTo>
                  <a:lnTo>
                    <a:pt x="663" y="293"/>
                  </a:lnTo>
                  <a:lnTo>
                    <a:pt x="655" y="281"/>
                  </a:lnTo>
                  <a:lnTo>
                    <a:pt x="646" y="270"/>
                  </a:lnTo>
                  <a:lnTo>
                    <a:pt x="638" y="262"/>
                  </a:lnTo>
                  <a:lnTo>
                    <a:pt x="631" y="257"/>
                  </a:lnTo>
                  <a:lnTo>
                    <a:pt x="604" y="248"/>
                  </a:lnTo>
                  <a:lnTo>
                    <a:pt x="580" y="241"/>
                  </a:lnTo>
                  <a:lnTo>
                    <a:pt x="558" y="236"/>
                  </a:lnTo>
                  <a:lnTo>
                    <a:pt x="540" y="233"/>
                  </a:lnTo>
                  <a:lnTo>
                    <a:pt x="525" y="233"/>
                  </a:lnTo>
                  <a:lnTo>
                    <a:pt x="514" y="234"/>
                  </a:lnTo>
                  <a:lnTo>
                    <a:pt x="506" y="238"/>
                  </a:lnTo>
                  <a:lnTo>
                    <a:pt x="499" y="244"/>
                  </a:lnTo>
                  <a:lnTo>
                    <a:pt x="493" y="251"/>
                  </a:lnTo>
                  <a:lnTo>
                    <a:pt x="487" y="257"/>
                  </a:lnTo>
                  <a:lnTo>
                    <a:pt x="482" y="263"/>
                  </a:lnTo>
                  <a:lnTo>
                    <a:pt x="476" y="267"/>
                  </a:lnTo>
                  <a:lnTo>
                    <a:pt x="470" y="271"/>
                  </a:lnTo>
                  <a:lnTo>
                    <a:pt x="464" y="274"/>
                  </a:lnTo>
                  <a:lnTo>
                    <a:pt x="459" y="275"/>
                  </a:lnTo>
                  <a:lnTo>
                    <a:pt x="453" y="276"/>
                  </a:lnTo>
                  <a:lnTo>
                    <a:pt x="448" y="276"/>
                  </a:lnTo>
                  <a:lnTo>
                    <a:pt x="444" y="275"/>
                  </a:lnTo>
                  <a:lnTo>
                    <a:pt x="439" y="274"/>
                  </a:lnTo>
                  <a:lnTo>
                    <a:pt x="436" y="273"/>
                  </a:lnTo>
                  <a:lnTo>
                    <a:pt x="431" y="272"/>
                  </a:lnTo>
                  <a:lnTo>
                    <a:pt x="426" y="273"/>
                  </a:lnTo>
                  <a:lnTo>
                    <a:pt x="422" y="274"/>
                  </a:lnTo>
                  <a:lnTo>
                    <a:pt x="417" y="276"/>
                  </a:lnTo>
                  <a:lnTo>
                    <a:pt x="411" y="281"/>
                  </a:lnTo>
                  <a:lnTo>
                    <a:pt x="403" y="288"/>
                  </a:lnTo>
                  <a:lnTo>
                    <a:pt x="395" y="297"/>
                  </a:lnTo>
                  <a:lnTo>
                    <a:pt x="386" y="305"/>
                  </a:lnTo>
                  <a:lnTo>
                    <a:pt x="376" y="312"/>
                  </a:lnTo>
                  <a:lnTo>
                    <a:pt x="366" y="318"/>
                  </a:lnTo>
                  <a:lnTo>
                    <a:pt x="357" y="320"/>
                  </a:lnTo>
                  <a:lnTo>
                    <a:pt x="348" y="319"/>
                  </a:lnTo>
                  <a:lnTo>
                    <a:pt x="343" y="310"/>
                  </a:lnTo>
                  <a:lnTo>
                    <a:pt x="340" y="293"/>
                  </a:lnTo>
                  <a:lnTo>
                    <a:pt x="338" y="276"/>
                  </a:lnTo>
                  <a:lnTo>
                    <a:pt x="338" y="270"/>
                  </a:lnTo>
                  <a:lnTo>
                    <a:pt x="335" y="266"/>
                  </a:lnTo>
                  <a:lnTo>
                    <a:pt x="331" y="257"/>
                  </a:lnTo>
                  <a:lnTo>
                    <a:pt x="321" y="247"/>
                  </a:lnTo>
                  <a:lnTo>
                    <a:pt x="311" y="237"/>
                  </a:lnTo>
                  <a:lnTo>
                    <a:pt x="297" y="232"/>
                  </a:lnTo>
                  <a:lnTo>
                    <a:pt x="283" y="234"/>
                  </a:lnTo>
                  <a:lnTo>
                    <a:pt x="268" y="247"/>
                  </a:lnTo>
                  <a:lnTo>
                    <a:pt x="252" y="273"/>
                  </a:lnTo>
                  <a:lnTo>
                    <a:pt x="250" y="280"/>
                  </a:lnTo>
                  <a:lnTo>
                    <a:pt x="245" y="298"/>
                  </a:lnTo>
                  <a:lnTo>
                    <a:pt x="247" y="327"/>
                  </a:lnTo>
                  <a:lnTo>
                    <a:pt x="256" y="365"/>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31" name="Freeform 36"/>
            <p:cNvSpPr>
              <a:spLocks/>
            </p:cNvSpPr>
            <p:nvPr/>
          </p:nvSpPr>
          <p:spPr bwMode="auto">
            <a:xfrm>
              <a:off x="2072" y="2728"/>
              <a:ext cx="296" cy="107"/>
            </a:xfrm>
            <a:custGeom>
              <a:avLst/>
              <a:gdLst>
                <a:gd name="T0" fmla="*/ 1 w 594"/>
                <a:gd name="T1" fmla="*/ 19 h 215"/>
                <a:gd name="T2" fmla="*/ 0 w 594"/>
                <a:gd name="T3" fmla="*/ 36 h 215"/>
                <a:gd name="T4" fmla="*/ 7 w 594"/>
                <a:gd name="T5" fmla="*/ 48 h 215"/>
                <a:gd name="T6" fmla="*/ 17 w 594"/>
                <a:gd name="T7" fmla="*/ 51 h 215"/>
                <a:gd name="T8" fmla="*/ 27 w 594"/>
                <a:gd name="T9" fmla="*/ 53 h 215"/>
                <a:gd name="T10" fmla="*/ 34 w 594"/>
                <a:gd name="T11" fmla="*/ 53 h 215"/>
                <a:gd name="T12" fmla="*/ 39 w 594"/>
                <a:gd name="T13" fmla="*/ 48 h 215"/>
                <a:gd name="T14" fmla="*/ 41 w 594"/>
                <a:gd name="T15" fmla="*/ 48 h 215"/>
                <a:gd name="T16" fmla="*/ 46 w 594"/>
                <a:gd name="T17" fmla="*/ 49 h 215"/>
                <a:gd name="T18" fmla="*/ 54 w 594"/>
                <a:gd name="T19" fmla="*/ 50 h 215"/>
                <a:gd name="T20" fmla="*/ 64 w 594"/>
                <a:gd name="T21" fmla="*/ 51 h 215"/>
                <a:gd name="T22" fmla="*/ 74 w 594"/>
                <a:gd name="T23" fmla="*/ 52 h 215"/>
                <a:gd name="T24" fmla="*/ 85 w 594"/>
                <a:gd name="T25" fmla="*/ 53 h 215"/>
                <a:gd name="T26" fmla="*/ 95 w 594"/>
                <a:gd name="T27" fmla="*/ 53 h 215"/>
                <a:gd name="T28" fmla="*/ 103 w 594"/>
                <a:gd name="T29" fmla="*/ 52 h 215"/>
                <a:gd name="T30" fmla="*/ 118 w 594"/>
                <a:gd name="T31" fmla="*/ 48 h 215"/>
                <a:gd name="T32" fmla="*/ 133 w 594"/>
                <a:gd name="T33" fmla="*/ 39 h 215"/>
                <a:gd name="T34" fmla="*/ 144 w 594"/>
                <a:gd name="T35" fmla="*/ 29 h 215"/>
                <a:gd name="T36" fmla="*/ 148 w 594"/>
                <a:gd name="T37" fmla="*/ 20 h 215"/>
                <a:gd name="T38" fmla="*/ 146 w 594"/>
                <a:gd name="T39" fmla="*/ 15 h 215"/>
                <a:gd name="T40" fmla="*/ 140 w 594"/>
                <a:gd name="T41" fmla="*/ 11 h 215"/>
                <a:gd name="T42" fmla="*/ 133 w 594"/>
                <a:gd name="T43" fmla="*/ 8 h 215"/>
                <a:gd name="T44" fmla="*/ 124 w 594"/>
                <a:gd name="T45" fmla="*/ 5 h 215"/>
                <a:gd name="T46" fmla="*/ 114 w 594"/>
                <a:gd name="T47" fmla="*/ 3 h 215"/>
                <a:gd name="T48" fmla="*/ 106 w 594"/>
                <a:gd name="T49" fmla="*/ 1 h 215"/>
                <a:gd name="T50" fmla="*/ 98 w 594"/>
                <a:gd name="T51" fmla="*/ 0 h 215"/>
                <a:gd name="T52" fmla="*/ 93 w 594"/>
                <a:gd name="T53" fmla="*/ 0 h 215"/>
                <a:gd name="T54" fmla="*/ 86 w 594"/>
                <a:gd name="T55" fmla="*/ 0 h 215"/>
                <a:gd name="T56" fmla="*/ 80 w 594"/>
                <a:gd name="T57" fmla="*/ 0 h 215"/>
                <a:gd name="T58" fmla="*/ 73 w 594"/>
                <a:gd name="T59" fmla="*/ 0 h 215"/>
                <a:gd name="T60" fmla="*/ 67 w 594"/>
                <a:gd name="T61" fmla="*/ 1 h 215"/>
                <a:gd name="T62" fmla="*/ 61 w 594"/>
                <a:gd name="T63" fmla="*/ 2 h 215"/>
                <a:gd name="T64" fmla="*/ 54 w 594"/>
                <a:gd name="T65" fmla="*/ 3 h 215"/>
                <a:gd name="T66" fmla="*/ 44 w 594"/>
                <a:gd name="T67" fmla="*/ 3 h 215"/>
                <a:gd name="T68" fmla="*/ 34 w 594"/>
                <a:gd name="T69" fmla="*/ 4 h 215"/>
                <a:gd name="T70" fmla="*/ 24 w 594"/>
                <a:gd name="T71" fmla="*/ 5 h 215"/>
                <a:gd name="T72" fmla="*/ 14 w 594"/>
                <a:gd name="T73" fmla="*/ 8 h 215"/>
                <a:gd name="T74" fmla="*/ 7 w 594"/>
                <a:gd name="T75" fmla="*/ 11 h 215"/>
                <a:gd name="T76" fmla="*/ 2 w 594"/>
                <a:gd name="T77" fmla="*/ 16 h 21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94"/>
                <a:gd name="T118" fmla="*/ 0 h 215"/>
                <a:gd name="T119" fmla="*/ 594 w 594"/>
                <a:gd name="T120" fmla="*/ 215 h 21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94" h="215">
                  <a:moveTo>
                    <a:pt x="10" y="65"/>
                  </a:moveTo>
                  <a:lnTo>
                    <a:pt x="6" y="78"/>
                  </a:lnTo>
                  <a:lnTo>
                    <a:pt x="0" y="109"/>
                  </a:lnTo>
                  <a:lnTo>
                    <a:pt x="0" y="147"/>
                  </a:lnTo>
                  <a:lnTo>
                    <a:pt x="15" y="180"/>
                  </a:lnTo>
                  <a:lnTo>
                    <a:pt x="30" y="192"/>
                  </a:lnTo>
                  <a:lnTo>
                    <a:pt x="49" y="201"/>
                  </a:lnTo>
                  <a:lnTo>
                    <a:pt x="70" y="207"/>
                  </a:lnTo>
                  <a:lnTo>
                    <a:pt x="91" y="210"/>
                  </a:lnTo>
                  <a:lnTo>
                    <a:pt x="111" y="212"/>
                  </a:lnTo>
                  <a:lnTo>
                    <a:pt x="127" y="212"/>
                  </a:lnTo>
                  <a:lnTo>
                    <a:pt x="139" y="212"/>
                  </a:lnTo>
                  <a:lnTo>
                    <a:pt x="143" y="212"/>
                  </a:lnTo>
                  <a:lnTo>
                    <a:pt x="157" y="192"/>
                  </a:lnTo>
                  <a:lnTo>
                    <a:pt x="159" y="192"/>
                  </a:lnTo>
                  <a:lnTo>
                    <a:pt x="165" y="193"/>
                  </a:lnTo>
                  <a:lnTo>
                    <a:pt x="174" y="195"/>
                  </a:lnTo>
                  <a:lnTo>
                    <a:pt x="187" y="196"/>
                  </a:lnTo>
                  <a:lnTo>
                    <a:pt x="202" y="198"/>
                  </a:lnTo>
                  <a:lnTo>
                    <a:pt x="218" y="201"/>
                  </a:lnTo>
                  <a:lnTo>
                    <a:pt x="238" y="203"/>
                  </a:lnTo>
                  <a:lnTo>
                    <a:pt x="257" y="207"/>
                  </a:lnTo>
                  <a:lnTo>
                    <a:pt x="278" y="209"/>
                  </a:lnTo>
                  <a:lnTo>
                    <a:pt x="300" y="210"/>
                  </a:lnTo>
                  <a:lnTo>
                    <a:pt x="321" y="212"/>
                  </a:lnTo>
                  <a:lnTo>
                    <a:pt x="342" y="213"/>
                  </a:lnTo>
                  <a:lnTo>
                    <a:pt x="362" y="215"/>
                  </a:lnTo>
                  <a:lnTo>
                    <a:pt x="381" y="213"/>
                  </a:lnTo>
                  <a:lnTo>
                    <a:pt x="398" y="213"/>
                  </a:lnTo>
                  <a:lnTo>
                    <a:pt x="413" y="211"/>
                  </a:lnTo>
                  <a:lnTo>
                    <a:pt x="442" y="204"/>
                  </a:lnTo>
                  <a:lnTo>
                    <a:pt x="473" y="192"/>
                  </a:lnTo>
                  <a:lnTo>
                    <a:pt x="504" y="177"/>
                  </a:lnTo>
                  <a:lnTo>
                    <a:pt x="533" y="158"/>
                  </a:lnTo>
                  <a:lnTo>
                    <a:pt x="557" y="139"/>
                  </a:lnTo>
                  <a:lnTo>
                    <a:pt x="577" y="119"/>
                  </a:lnTo>
                  <a:lnTo>
                    <a:pt x="589" y="98"/>
                  </a:lnTo>
                  <a:lnTo>
                    <a:pt x="594" y="80"/>
                  </a:lnTo>
                  <a:lnTo>
                    <a:pt x="592" y="71"/>
                  </a:lnTo>
                  <a:lnTo>
                    <a:pt x="586" y="63"/>
                  </a:lnTo>
                  <a:lnTo>
                    <a:pt x="576" y="55"/>
                  </a:lnTo>
                  <a:lnTo>
                    <a:pt x="564" y="46"/>
                  </a:lnTo>
                  <a:lnTo>
                    <a:pt x="549" y="40"/>
                  </a:lnTo>
                  <a:lnTo>
                    <a:pt x="533" y="33"/>
                  </a:lnTo>
                  <a:lnTo>
                    <a:pt x="516" y="27"/>
                  </a:lnTo>
                  <a:lnTo>
                    <a:pt x="497" y="21"/>
                  </a:lnTo>
                  <a:lnTo>
                    <a:pt x="479" y="17"/>
                  </a:lnTo>
                  <a:lnTo>
                    <a:pt x="460" y="12"/>
                  </a:lnTo>
                  <a:lnTo>
                    <a:pt x="442" y="8"/>
                  </a:lnTo>
                  <a:lnTo>
                    <a:pt x="425" y="5"/>
                  </a:lnTo>
                  <a:lnTo>
                    <a:pt x="408" y="3"/>
                  </a:lnTo>
                  <a:lnTo>
                    <a:pt x="395" y="2"/>
                  </a:lnTo>
                  <a:lnTo>
                    <a:pt x="383" y="0"/>
                  </a:lnTo>
                  <a:lnTo>
                    <a:pt x="375" y="0"/>
                  </a:lnTo>
                  <a:lnTo>
                    <a:pt x="361" y="0"/>
                  </a:lnTo>
                  <a:lnTo>
                    <a:pt x="347" y="0"/>
                  </a:lnTo>
                  <a:lnTo>
                    <a:pt x="335" y="0"/>
                  </a:lnTo>
                  <a:lnTo>
                    <a:pt x="321" y="0"/>
                  </a:lnTo>
                  <a:lnTo>
                    <a:pt x="308" y="0"/>
                  </a:lnTo>
                  <a:lnTo>
                    <a:pt x="294" y="2"/>
                  </a:lnTo>
                  <a:lnTo>
                    <a:pt x="282" y="3"/>
                  </a:lnTo>
                  <a:lnTo>
                    <a:pt x="268" y="6"/>
                  </a:lnTo>
                  <a:lnTo>
                    <a:pt x="260" y="8"/>
                  </a:lnTo>
                  <a:lnTo>
                    <a:pt x="247" y="10"/>
                  </a:lnTo>
                  <a:lnTo>
                    <a:pt x="233" y="11"/>
                  </a:lnTo>
                  <a:lnTo>
                    <a:pt x="217" y="12"/>
                  </a:lnTo>
                  <a:lnTo>
                    <a:pt x="199" y="13"/>
                  </a:lnTo>
                  <a:lnTo>
                    <a:pt x="179" y="14"/>
                  </a:lnTo>
                  <a:lnTo>
                    <a:pt x="158" y="15"/>
                  </a:lnTo>
                  <a:lnTo>
                    <a:pt x="138" y="18"/>
                  </a:lnTo>
                  <a:lnTo>
                    <a:pt x="117" y="20"/>
                  </a:lnTo>
                  <a:lnTo>
                    <a:pt x="97" y="23"/>
                  </a:lnTo>
                  <a:lnTo>
                    <a:pt x="78" y="28"/>
                  </a:lnTo>
                  <a:lnTo>
                    <a:pt x="59" y="33"/>
                  </a:lnTo>
                  <a:lnTo>
                    <a:pt x="43" y="38"/>
                  </a:lnTo>
                  <a:lnTo>
                    <a:pt x="29" y="46"/>
                  </a:lnTo>
                  <a:lnTo>
                    <a:pt x="18" y="55"/>
                  </a:lnTo>
                  <a:lnTo>
                    <a:pt x="10" y="65"/>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32" name="Freeform 37"/>
            <p:cNvSpPr>
              <a:spLocks/>
            </p:cNvSpPr>
            <p:nvPr/>
          </p:nvSpPr>
          <p:spPr bwMode="auto">
            <a:xfrm>
              <a:off x="2050" y="2520"/>
              <a:ext cx="188" cy="58"/>
            </a:xfrm>
            <a:custGeom>
              <a:avLst/>
              <a:gdLst>
                <a:gd name="T0" fmla="*/ 0 w 375"/>
                <a:gd name="T1" fmla="*/ 10 h 115"/>
                <a:gd name="T2" fmla="*/ 5 w 375"/>
                <a:gd name="T3" fmla="*/ 8 h 115"/>
                <a:gd name="T4" fmla="*/ 16 w 375"/>
                <a:gd name="T5" fmla="*/ 6 h 115"/>
                <a:gd name="T6" fmla="*/ 28 w 375"/>
                <a:gd name="T7" fmla="*/ 3 h 115"/>
                <a:gd name="T8" fmla="*/ 37 w 375"/>
                <a:gd name="T9" fmla="*/ 1 h 115"/>
                <a:gd name="T10" fmla="*/ 42 w 375"/>
                <a:gd name="T11" fmla="*/ 1 h 115"/>
                <a:gd name="T12" fmla="*/ 48 w 375"/>
                <a:gd name="T13" fmla="*/ 0 h 115"/>
                <a:gd name="T14" fmla="*/ 52 w 375"/>
                <a:gd name="T15" fmla="*/ 0 h 115"/>
                <a:gd name="T16" fmla="*/ 57 w 375"/>
                <a:gd name="T17" fmla="*/ 0 h 115"/>
                <a:gd name="T18" fmla="*/ 61 w 375"/>
                <a:gd name="T19" fmla="*/ 1 h 115"/>
                <a:gd name="T20" fmla="*/ 65 w 375"/>
                <a:gd name="T21" fmla="*/ 3 h 115"/>
                <a:gd name="T22" fmla="*/ 68 w 375"/>
                <a:gd name="T23" fmla="*/ 4 h 115"/>
                <a:gd name="T24" fmla="*/ 70 w 375"/>
                <a:gd name="T25" fmla="*/ 5 h 115"/>
                <a:gd name="T26" fmla="*/ 72 w 375"/>
                <a:gd name="T27" fmla="*/ 6 h 115"/>
                <a:gd name="T28" fmla="*/ 77 w 375"/>
                <a:gd name="T29" fmla="*/ 7 h 115"/>
                <a:gd name="T30" fmla="*/ 82 w 375"/>
                <a:gd name="T31" fmla="*/ 9 h 115"/>
                <a:gd name="T32" fmla="*/ 86 w 375"/>
                <a:gd name="T33" fmla="*/ 13 h 115"/>
                <a:gd name="T34" fmla="*/ 92 w 375"/>
                <a:gd name="T35" fmla="*/ 20 h 115"/>
                <a:gd name="T36" fmla="*/ 94 w 375"/>
                <a:gd name="T37" fmla="*/ 22 h 115"/>
                <a:gd name="T38" fmla="*/ 90 w 375"/>
                <a:gd name="T39" fmla="*/ 25 h 115"/>
                <a:gd name="T40" fmla="*/ 90 w 375"/>
                <a:gd name="T41" fmla="*/ 26 h 115"/>
                <a:gd name="T42" fmla="*/ 64 w 375"/>
                <a:gd name="T43" fmla="*/ 21 h 115"/>
                <a:gd name="T44" fmla="*/ 57 w 375"/>
                <a:gd name="T45" fmla="*/ 21 h 115"/>
                <a:gd name="T46" fmla="*/ 54 w 375"/>
                <a:gd name="T47" fmla="*/ 22 h 115"/>
                <a:gd name="T48" fmla="*/ 50 w 375"/>
                <a:gd name="T49" fmla="*/ 24 h 115"/>
                <a:gd name="T50" fmla="*/ 45 w 375"/>
                <a:gd name="T51" fmla="*/ 25 h 115"/>
                <a:gd name="T52" fmla="*/ 42 w 375"/>
                <a:gd name="T53" fmla="*/ 26 h 115"/>
                <a:gd name="T54" fmla="*/ 40 w 375"/>
                <a:gd name="T55" fmla="*/ 26 h 115"/>
                <a:gd name="T56" fmla="*/ 37 w 375"/>
                <a:gd name="T57" fmla="*/ 27 h 115"/>
                <a:gd name="T58" fmla="*/ 33 w 375"/>
                <a:gd name="T59" fmla="*/ 27 h 115"/>
                <a:gd name="T60" fmla="*/ 28 w 375"/>
                <a:gd name="T61" fmla="*/ 27 h 115"/>
                <a:gd name="T62" fmla="*/ 21 w 375"/>
                <a:gd name="T63" fmla="*/ 28 h 115"/>
                <a:gd name="T64" fmla="*/ 13 w 375"/>
                <a:gd name="T65" fmla="*/ 29 h 115"/>
                <a:gd name="T66" fmla="*/ 5 w 375"/>
                <a:gd name="T67" fmla="*/ 29 h 1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5"/>
                <a:gd name="T103" fmla="*/ 0 h 115"/>
                <a:gd name="T104" fmla="*/ 375 w 375"/>
                <a:gd name="T105" fmla="*/ 115 h 11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5" h="115">
                  <a:moveTo>
                    <a:pt x="4" y="107"/>
                  </a:moveTo>
                  <a:lnTo>
                    <a:pt x="0" y="37"/>
                  </a:lnTo>
                  <a:lnTo>
                    <a:pt x="4" y="35"/>
                  </a:lnTo>
                  <a:lnTo>
                    <a:pt x="18" y="32"/>
                  </a:lnTo>
                  <a:lnTo>
                    <a:pt x="39" y="27"/>
                  </a:lnTo>
                  <a:lnTo>
                    <a:pt x="62" y="22"/>
                  </a:lnTo>
                  <a:lnTo>
                    <a:pt x="87" y="17"/>
                  </a:lnTo>
                  <a:lnTo>
                    <a:pt x="111" y="11"/>
                  </a:lnTo>
                  <a:lnTo>
                    <a:pt x="131" y="7"/>
                  </a:lnTo>
                  <a:lnTo>
                    <a:pt x="145" y="4"/>
                  </a:lnTo>
                  <a:lnTo>
                    <a:pt x="155" y="3"/>
                  </a:lnTo>
                  <a:lnTo>
                    <a:pt x="167" y="2"/>
                  </a:lnTo>
                  <a:lnTo>
                    <a:pt x="178" y="1"/>
                  </a:lnTo>
                  <a:lnTo>
                    <a:pt x="189" y="0"/>
                  </a:lnTo>
                  <a:lnTo>
                    <a:pt x="199" y="0"/>
                  </a:lnTo>
                  <a:lnTo>
                    <a:pt x="208" y="0"/>
                  </a:lnTo>
                  <a:lnTo>
                    <a:pt x="217" y="0"/>
                  </a:lnTo>
                  <a:lnTo>
                    <a:pt x="225" y="0"/>
                  </a:lnTo>
                  <a:lnTo>
                    <a:pt x="234" y="1"/>
                  </a:lnTo>
                  <a:lnTo>
                    <a:pt x="242" y="2"/>
                  </a:lnTo>
                  <a:lnTo>
                    <a:pt x="250" y="6"/>
                  </a:lnTo>
                  <a:lnTo>
                    <a:pt x="259" y="9"/>
                  </a:lnTo>
                  <a:lnTo>
                    <a:pt x="266" y="12"/>
                  </a:lnTo>
                  <a:lnTo>
                    <a:pt x="272" y="15"/>
                  </a:lnTo>
                  <a:lnTo>
                    <a:pt x="276" y="17"/>
                  </a:lnTo>
                  <a:lnTo>
                    <a:pt x="277" y="18"/>
                  </a:lnTo>
                  <a:lnTo>
                    <a:pt x="280" y="18"/>
                  </a:lnTo>
                  <a:lnTo>
                    <a:pt x="285" y="21"/>
                  </a:lnTo>
                  <a:lnTo>
                    <a:pt x="295" y="23"/>
                  </a:lnTo>
                  <a:lnTo>
                    <a:pt x="305" y="25"/>
                  </a:lnTo>
                  <a:lnTo>
                    <a:pt x="317" y="30"/>
                  </a:lnTo>
                  <a:lnTo>
                    <a:pt x="327" y="35"/>
                  </a:lnTo>
                  <a:lnTo>
                    <a:pt x="336" y="42"/>
                  </a:lnTo>
                  <a:lnTo>
                    <a:pt x="343" y="50"/>
                  </a:lnTo>
                  <a:lnTo>
                    <a:pt x="353" y="67"/>
                  </a:lnTo>
                  <a:lnTo>
                    <a:pt x="365" y="78"/>
                  </a:lnTo>
                  <a:lnTo>
                    <a:pt x="372" y="86"/>
                  </a:lnTo>
                  <a:lnTo>
                    <a:pt x="375" y="88"/>
                  </a:lnTo>
                  <a:lnTo>
                    <a:pt x="365" y="95"/>
                  </a:lnTo>
                  <a:lnTo>
                    <a:pt x="359" y="100"/>
                  </a:lnTo>
                  <a:lnTo>
                    <a:pt x="357" y="101"/>
                  </a:lnTo>
                  <a:lnTo>
                    <a:pt x="319" y="92"/>
                  </a:lnTo>
                  <a:lnTo>
                    <a:pt x="253" y="83"/>
                  </a:lnTo>
                  <a:lnTo>
                    <a:pt x="227" y="83"/>
                  </a:lnTo>
                  <a:lnTo>
                    <a:pt x="225" y="84"/>
                  </a:lnTo>
                  <a:lnTo>
                    <a:pt x="221" y="85"/>
                  </a:lnTo>
                  <a:lnTo>
                    <a:pt x="214" y="88"/>
                  </a:lnTo>
                  <a:lnTo>
                    <a:pt x="206" y="92"/>
                  </a:lnTo>
                  <a:lnTo>
                    <a:pt x="197" y="95"/>
                  </a:lnTo>
                  <a:lnTo>
                    <a:pt x="187" y="98"/>
                  </a:lnTo>
                  <a:lnTo>
                    <a:pt x="179" y="100"/>
                  </a:lnTo>
                  <a:lnTo>
                    <a:pt x="174" y="101"/>
                  </a:lnTo>
                  <a:lnTo>
                    <a:pt x="168" y="101"/>
                  </a:lnTo>
                  <a:lnTo>
                    <a:pt x="163" y="102"/>
                  </a:lnTo>
                  <a:lnTo>
                    <a:pt x="157" y="103"/>
                  </a:lnTo>
                  <a:lnTo>
                    <a:pt x="153" y="103"/>
                  </a:lnTo>
                  <a:lnTo>
                    <a:pt x="147" y="105"/>
                  </a:lnTo>
                  <a:lnTo>
                    <a:pt x="140" y="106"/>
                  </a:lnTo>
                  <a:lnTo>
                    <a:pt x="132" y="107"/>
                  </a:lnTo>
                  <a:lnTo>
                    <a:pt x="123" y="107"/>
                  </a:lnTo>
                  <a:lnTo>
                    <a:pt x="111" y="108"/>
                  </a:lnTo>
                  <a:lnTo>
                    <a:pt x="98" y="109"/>
                  </a:lnTo>
                  <a:lnTo>
                    <a:pt x="83" y="111"/>
                  </a:lnTo>
                  <a:lnTo>
                    <a:pt x="68" y="114"/>
                  </a:lnTo>
                  <a:lnTo>
                    <a:pt x="51" y="115"/>
                  </a:lnTo>
                  <a:lnTo>
                    <a:pt x="35" y="115"/>
                  </a:lnTo>
                  <a:lnTo>
                    <a:pt x="19" y="113"/>
                  </a:lnTo>
                  <a:lnTo>
                    <a:pt x="4" y="10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33" name="Freeform 38"/>
            <p:cNvSpPr>
              <a:spLocks/>
            </p:cNvSpPr>
            <p:nvPr/>
          </p:nvSpPr>
          <p:spPr bwMode="auto">
            <a:xfrm rot="382755">
              <a:off x="2179" y="2239"/>
              <a:ext cx="516" cy="324"/>
            </a:xfrm>
            <a:custGeom>
              <a:avLst/>
              <a:gdLst>
                <a:gd name="T0" fmla="*/ 0 w 1031"/>
                <a:gd name="T1" fmla="*/ 139 h 647"/>
                <a:gd name="T2" fmla="*/ 2 w 1031"/>
                <a:gd name="T3" fmla="*/ 152 h 647"/>
                <a:gd name="T4" fmla="*/ 34 w 1031"/>
                <a:gd name="T5" fmla="*/ 161 h 647"/>
                <a:gd name="T6" fmla="*/ 182 w 1031"/>
                <a:gd name="T7" fmla="*/ 162 h 647"/>
                <a:gd name="T8" fmla="*/ 186 w 1031"/>
                <a:gd name="T9" fmla="*/ 143 h 647"/>
                <a:gd name="T10" fmla="*/ 180 w 1031"/>
                <a:gd name="T11" fmla="*/ 137 h 647"/>
                <a:gd name="T12" fmla="*/ 258 w 1031"/>
                <a:gd name="T13" fmla="*/ 25 h 647"/>
                <a:gd name="T14" fmla="*/ 231 w 1031"/>
                <a:gd name="T15" fmla="*/ 7 h 647"/>
                <a:gd name="T16" fmla="*/ 216 w 1031"/>
                <a:gd name="T17" fmla="*/ 0 h 647"/>
                <a:gd name="T18" fmla="*/ 140 w 1031"/>
                <a:gd name="T19" fmla="*/ 108 h 647"/>
                <a:gd name="T20" fmla="*/ 144 w 1031"/>
                <a:gd name="T21" fmla="*/ 116 h 647"/>
                <a:gd name="T22" fmla="*/ 135 w 1031"/>
                <a:gd name="T23" fmla="*/ 124 h 647"/>
                <a:gd name="T24" fmla="*/ 0 w 1031"/>
                <a:gd name="T25" fmla="*/ 139 h 6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
                <a:gd name="T40" fmla="*/ 0 h 647"/>
                <a:gd name="T41" fmla="*/ 1031 w 1031"/>
                <a:gd name="T42" fmla="*/ 647 h 6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 h="647">
                  <a:moveTo>
                    <a:pt x="0" y="555"/>
                  </a:moveTo>
                  <a:lnTo>
                    <a:pt x="6" y="608"/>
                  </a:lnTo>
                  <a:lnTo>
                    <a:pt x="135" y="641"/>
                  </a:lnTo>
                  <a:lnTo>
                    <a:pt x="728" y="647"/>
                  </a:lnTo>
                  <a:lnTo>
                    <a:pt x="741" y="572"/>
                  </a:lnTo>
                  <a:lnTo>
                    <a:pt x="718" y="548"/>
                  </a:lnTo>
                  <a:lnTo>
                    <a:pt x="1031" y="97"/>
                  </a:lnTo>
                  <a:lnTo>
                    <a:pt x="924" y="27"/>
                  </a:lnTo>
                  <a:lnTo>
                    <a:pt x="862" y="0"/>
                  </a:lnTo>
                  <a:lnTo>
                    <a:pt x="560" y="431"/>
                  </a:lnTo>
                  <a:lnTo>
                    <a:pt x="576" y="463"/>
                  </a:lnTo>
                  <a:lnTo>
                    <a:pt x="539" y="493"/>
                  </a:lnTo>
                  <a:lnTo>
                    <a:pt x="0" y="555"/>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34" name="Freeform 39"/>
            <p:cNvSpPr>
              <a:spLocks/>
            </p:cNvSpPr>
            <p:nvPr/>
          </p:nvSpPr>
          <p:spPr bwMode="auto">
            <a:xfrm>
              <a:off x="2065" y="2569"/>
              <a:ext cx="362" cy="54"/>
            </a:xfrm>
            <a:custGeom>
              <a:avLst/>
              <a:gdLst>
                <a:gd name="T0" fmla="*/ 145 w 722"/>
                <a:gd name="T1" fmla="*/ 0 h 108"/>
                <a:gd name="T2" fmla="*/ 182 w 722"/>
                <a:gd name="T3" fmla="*/ 24 h 108"/>
                <a:gd name="T4" fmla="*/ 39 w 722"/>
                <a:gd name="T5" fmla="*/ 27 h 108"/>
                <a:gd name="T6" fmla="*/ 0 w 722"/>
                <a:gd name="T7" fmla="*/ 13 h 108"/>
                <a:gd name="T8" fmla="*/ 145 w 722"/>
                <a:gd name="T9" fmla="*/ 0 h 108"/>
                <a:gd name="T10" fmla="*/ 0 60000 65536"/>
                <a:gd name="T11" fmla="*/ 0 60000 65536"/>
                <a:gd name="T12" fmla="*/ 0 60000 65536"/>
                <a:gd name="T13" fmla="*/ 0 60000 65536"/>
                <a:gd name="T14" fmla="*/ 0 60000 65536"/>
                <a:gd name="T15" fmla="*/ 0 w 722"/>
                <a:gd name="T16" fmla="*/ 0 h 108"/>
                <a:gd name="T17" fmla="*/ 722 w 722"/>
                <a:gd name="T18" fmla="*/ 108 h 108"/>
              </a:gdLst>
              <a:ahLst/>
              <a:cxnLst>
                <a:cxn ang="T10">
                  <a:pos x="T0" y="T1"/>
                </a:cxn>
                <a:cxn ang="T11">
                  <a:pos x="T2" y="T3"/>
                </a:cxn>
                <a:cxn ang="T12">
                  <a:pos x="T4" y="T5"/>
                </a:cxn>
                <a:cxn ang="T13">
                  <a:pos x="T6" y="T7"/>
                </a:cxn>
                <a:cxn ang="T14">
                  <a:pos x="T8" y="T9"/>
                </a:cxn>
              </a:cxnLst>
              <a:rect l="T15" t="T16" r="T17" b="T18"/>
              <a:pathLst>
                <a:path w="722" h="108">
                  <a:moveTo>
                    <a:pt x="577" y="0"/>
                  </a:moveTo>
                  <a:lnTo>
                    <a:pt x="722" y="94"/>
                  </a:lnTo>
                  <a:lnTo>
                    <a:pt x="156" y="108"/>
                  </a:lnTo>
                  <a:lnTo>
                    <a:pt x="0" y="52"/>
                  </a:lnTo>
                  <a:lnTo>
                    <a:pt x="577" y="0"/>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35" name="Freeform 40"/>
            <p:cNvSpPr>
              <a:spLocks/>
            </p:cNvSpPr>
            <p:nvPr/>
          </p:nvSpPr>
          <p:spPr bwMode="auto">
            <a:xfrm>
              <a:off x="1876" y="2584"/>
              <a:ext cx="535" cy="235"/>
            </a:xfrm>
            <a:custGeom>
              <a:avLst/>
              <a:gdLst>
                <a:gd name="T0" fmla="*/ 53 w 1069"/>
                <a:gd name="T1" fmla="*/ 23 h 468"/>
                <a:gd name="T2" fmla="*/ 63 w 1069"/>
                <a:gd name="T3" fmla="*/ 20 h 468"/>
                <a:gd name="T4" fmla="*/ 81 w 1069"/>
                <a:gd name="T5" fmla="*/ 16 h 468"/>
                <a:gd name="T6" fmla="*/ 104 w 1069"/>
                <a:gd name="T7" fmla="*/ 11 h 468"/>
                <a:gd name="T8" fmla="*/ 129 w 1069"/>
                <a:gd name="T9" fmla="*/ 7 h 468"/>
                <a:gd name="T10" fmla="*/ 156 w 1069"/>
                <a:gd name="T11" fmla="*/ 3 h 468"/>
                <a:gd name="T12" fmla="*/ 181 w 1069"/>
                <a:gd name="T13" fmla="*/ 1 h 468"/>
                <a:gd name="T14" fmla="*/ 202 w 1069"/>
                <a:gd name="T15" fmla="*/ 0 h 468"/>
                <a:gd name="T16" fmla="*/ 216 w 1069"/>
                <a:gd name="T17" fmla="*/ 2 h 468"/>
                <a:gd name="T18" fmla="*/ 228 w 1069"/>
                <a:gd name="T19" fmla="*/ 4 h 468"/>
                <a:gd name="T20" fmla="*/ 238 w 1069"/>
                <a:gd name="T21" fmla="*/ 6 h 468"/>
                <a:gd name="T22" fmla="*/ 248 w 1069"/>
                <a:gd name="T23" fmla="*/ 9 h 468"/>
                <a:gd name="T24" fmla="*/ 256 w 1069"/>
                <a:gd name="T25" fmla="*/ 13 h 468"/>
                <a:gd name="T26" fmla="*/ 262 w 1069"/>
                <a:gd name="T27" fmla="*/ 17 h 468"/>
                <a:gd name="T28" fmla="*/ 266 w 1069"/>
                <a:gd name="T29" fmla="*/ 22 h 468"/>
                <a:gd name="T30" fmla="*/ 268 w 1069"/>
                <a:gd name="T31" fmla="*/ 27 h 468"/>
                <a:gd name="T32" fmla="*/ 267 w 1069"/>
                <a:gd name="T33" fmla="*/ 34 h 468"/>
                <a:gd name="T34" fmla="*/ 265 w 1069"/>
                <a:gd name="T35" fmla="*/ 41 h 468"/>
                <a:gd name="T36" fmla="*/ 261 w 1069"/>
                <a:gd name="T37" fmla="*/ 49 h 468"/>
                <a:gd name="T38" fmla="*/ 256 w 1069"/>
                <a:gd name="T39" fmla="*/ 57 h 468"/>
                <a:gd name="T40" fmla="*/ 250 w 1069"/>
                <a:gd name="T41" fmla="*/ 65 h 468"/>
                <a:gd name="T42" fmla="*/ 241 w 1069"/>
                <a:gd name="T43" fmla="*/ 72 h 468"/>
                <a:gd name="T44" fmla="*/ 231 w 1069"/>
                <a:gd name="T45" fmla="*/ 78 h 468"/>
                <a:gd name="T46" fmla="*/ 220 w 1069"/>
                <a:gd name="T47" fmla="*/ 84 h 468"/>
                <a:gd name="T48" fmla="*/ 211 w 1069"/>
                <a:gd name="T49" fmla="*/ 86 h 468"/>
                <a:gd name="T50" fmla="*/ 203 w 1069"/>
                <a:gd name="T51" fmla="*/ 88 h 468"/>
                <a:gd name="T52" fmla="*/ 193 w 1069"/>
                <a:gd name="T53" fmla="*/ 90 h 468"/>
                <a:gd name="T54" fmla="*/ 180 w 1069"/>
                <a:gd name="T55" fmla="*/ 93 h 468"/>
                <a:gd name="T56" fmla="*/ 165 w 1069"/>
                <a:gd name="T57" fmla="*/ 96 h 468"/>
                <a:gd name="T58" fmla="*/ 148 w 1069"/>
                <a:gd name="T59" fmla="*/ 100 h 468"/>
                <a:gd name="T60" fmla="*/ 130 w 1069"/>
                <a:gd name="T61" fmla="*/ 103 h 468"/>
                <a:gd name="T62" fmla="*/ 112 w 1069"/>
                <a:gd name="T63" fmla="*/ 106 h 468"/>
                <a:gd name="T64" fmla="*/ 93 w 1069"/>
                <a:gd name="T65" fmla="*/ 109 h 468"/>
                <a:gd name="T66" fmla="*/ 75 w 1069"/>
                <a:gd name="T67" fmla="*/ 112 h 468"/>
                <a:gd name="T68" fmla="*/ 58 w 1069"/>
                <a:gd name="T69" fmla="*/ 115 h 468"/>
                <a:gd name="T70" fmla="*/ 42 w 1069"/>
                <a:gd name="T71" fmla="*/ 116 h 468"/>
                <a:gd name="T72" fmla="*/ 28 w 1069"/>
                <a:gd name="T73" fmla="*/ 117 h 468"/>
                <a:gd name="T74" fmla="*/ 16 w 1069"/>
                <a:gd name="T75" fmla="*/ 118 h 468"/>
                <a:gd name="T76" fmla="*/ 7 w 1069"/>
                <a:gd name="T77" fmla="*/ 117 h 468"/>
                <a:gd name="T78" fmla="*/ 2 w 1069"/>
                <a:gd name="T79" fmla="*/ 115 h 468"/>
                <a:gd name="T80" fmla="*/ 0 w 1069"/>
                <a:gd name="T81" fmla="*/ 112 h 468"/>
                <a:gd name="T82" fmla="*/ 3 w 1069"/>
                <a:gd name="T83" fmla="*/ 104 h 468"/>
                <a:gd name="T84" fmla="*/ 8 w 1069"/>
                <a:gd name="T85" fmla="*/ 92 h 468"/>
                <a:gd name="T86" fmla="*/ 16 w 1069"/>
                <a:gd name="T87" fmla="*/ 78 h 468"/>
                <a:gd name="T88" fmla="*/ 24 w 1069"/>
                <a:gd name="T89" fmla="*/ 63 h 468"/>
                <a:gd name="T90" fmla="*/ 33 w 1069"/>
                <a:gd name="T91" fmla="*/ 48 h 468"/>
                <a:gd name="T92" fmla="*/ 42 w 1069"/>
                <a:gd name="T93" fmla="*/ 36 h 468"/>
                <a:gd name="T94" fmla="*/ 48 w 1069"/>
                <a:gd name="T95" fmla="*/ 27 h 4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69"/>
                <a:gd name="T145" fmla="*/ 0 h 468"/>
                <a:gd name="T146" fmla="*/ 1069 w 1069"/>
                <a:gd name="T147" fmla="*/ 468 h 4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69" h="468">
                  <a:moveTo>
                    <a:pt x="201" y="95"/>
                  </a:moveTo>
                  <a:lnTo>
                    <a:pt x="209" y="92"/>
                  </a:lnTo>
                  <a:lnTo>
                    <a:pt x="226" y="86"/>
                  </a:lnTo>
                  <a:lnTo>
                    <a:pt x="251" y="79"/>
                  </a:lnTo>
                  <a:lnTo>
                    <a:pt x="283" y="71"/>
                  </a:lnTo>
                  <a:lnTo>
                    <a:pt x="322" y="62"/>
                  </a:lnTo>
                  <a:lnTo>
                    <a:pt x="366" y="53"/>
                  </a:lnTo>
                  <a:lnTo>
                    <a:pt x="413" y="43"/>
                  </a:lnTo>
                  <a:lnTo>
                    <a:pt x="464" y="34"/>
                  </a:lnTo>
                  <a:lnTo>
                    <a:pt x="516" y="26"/>
                  </a:lnTo>
                  <a:lnTo>
                    <a:pt x="569" y="18"/>
                  </a:lnTo>
                  <a:lnTo>
                    <a:pt x="621" y="11"/>
                  </a:lnTo>
                  <a:lnTo>
                    <a:pt x="673" y="5"/>
                  </a:lnTo>
                  <a:lnTo>
                    <a:pt x="721" y="2"/>
                  </a:lnTo>
                  <a:lnTo>
                    <a:pt x="766" y="0"/>
                  </a:lnTo>
                  <a:lnTo>
                    <a:pt x="806" y="0"/>
                  </a:lnTo>
                  <a:lnTo>
                    <a:pt x="841" y="2"/>
                  </a:lnTo>
                  <a:lnTo>
                    <a:pt x="864" y="5"/>
                  </a:lnTo>
                  <a:lnTo>
                    <a:pt x="887" y="9"/>
                  </a:lnTo>
                  <a:lnTo>
                    <a:pt x="910" y="13"/>
                  </a:lnTo>
                  <a:lnTo>
                    <a:pt x="931" y="18"/>
                  </a:lnTo>
                  <a:lnTo>
                    <a:pt x="952" y="23"/>
                  </a:lnTo>
                  <a:lnTo>
                    <a:pt x="971" y="28"/>
                  </a:lnTo>
                  <a:lnTo>
                    <a:pt x="989" y="35"/>
                  </a:lnTo>
                  <a:lnTo>
                    <a:pt x="1006" y="42"/>
                  </a:lnTo>
                  <a:lnTo>
                    <a:pt x="1021" y="50"/>
                  </a:lnTo>
                  <a:lnTo>
                    <a:pt x="1034" y="58"/>
                  </a:lnTo>
                  <a:lnTo>
                    <a:pt x="1045" y="66"/>
                  </a:lnTo>
                  <a:lnTo>
                    <a:pt x="1054" y="76"/>
                  </a:lnTo>
                  <a:lnTo>
                    <a:pt x="1062" y="86"/>
                  </a:lnTo>
                  <a:lnTo>
                    <a:pt x="1067" y="96"/>
                  </a:lnTo>
                  <a:lnTo>
                    <a:pt x="1069" y="108"/>
                  </a:lnTo>
                  <a:lnTo>
                    <a:pt x="1069" y="121"/>
                  </a:lnTo>
                  <a:lnTo>
                    <a:pt x="1067" y="133"/>
                  </a:lnTo>
                  <a:lnTo>
                    <a:pt x="1063" y="148"/>
                  </a:lnTo>
                  <a:lnTo>
                    <a:pt x="1059" y="163"/>
                  </a:lnTo>
                  <a:lnTo>
                    <a:pt x="1052" y="178"/>
                  </a:lnTo>
                  <a:lnTo>
                    <a:pt x="1044" y="193"/>
                  </a:lnTo>
                  <a:lnTo>
                    <a:pt x="1035" y="209"/>
                  </a:lnTo>
                  <a:lnTo>
                    <a:pt x="1023" y="225"/>
                  </a:lnTo>
                  <a:lnTo>
                    <a:pt x="1010" y="240"/>
                  </a:lnTo>
                  <a:lnTo>
                    <a:pt x="997" y="256"/>
                  </a:lnTo>
                  <a:lnTo>
                    <a:pt x="980" y="271"/>
                  </a:lnTo>
                  <a:lnTo>
                    <a:pt x="963" y="285"/>
                  </a:lnTo>
                  <a:lnTo>
                    <a:pt x="944" y="299"/>
                  </a:lnTo>
                  <a:lnTo>
                    <a:pt x="923" y="311"/>
                  </a:lnTo>
                  <a:lnTo>
                    <a:pt x="901" y="322"/>
                  </a:lnTo>
                  <a:lnTo>
                    <a:pt x="877" y="332"/>
                  </a:lnTo>
                  <a:lnTo>
                    <a:pt x="850" y="341"/>
                  </a:lnTo>
                  <a:lnTo>
                    <a:pt x="841" y="343"/>
                  </a:lnTo>
                  <a:lnTo>
                    <a:pt x="828" y="346"/>
                  </a:lnTo>
                  <a:lnTo>
                    <a:pt x="812" y="350"/>
                  </a:lnTo>
                  <a:lnTo>
                    <a:pt x="793" y="354"/>
                  </a:lnTo>
                  <a:lnTo>
                    <a:pt x="770" y="359"/>
                  </a:lnTo>
                  <a:lnTo>
                    <a:pt x="745" y="365"/>
                  </a:lnTo>
                  <a:lnTo>
                    <a:pt x="718" y="370"/>
                  </a:lnTo>
                  <a:lnTo>
                    <a:pt x="689" y="376"/>
                  </a:lnTo>
                  <a:lnTo>
                    <a:pt x="658" y="382"/>
                  </a:lnTo>
                  <a:lnTo>
                    <a:pt x="624" y="389"/>
                  </a:lnTo>
                  <a:lnTo>
                    <a:pt x="590" y="396"/>
                  </a:lnTo>
                  <a:lnTo>
                    <a:pt x="555" y="403"/>
                  </a:lnTo>
                  <a:lnTo>
                    <a:pt x="519" y="408"/>
                  </a:lnTo>
                  <a:lnTo>
                    <a:pt x="483" y="415"/>
                  </a:lnTo>
                  <a:lnTo>
                    <a:pt x="445" y="422"/>
                  </a:lnTo>
                  <a:lnTo>
                    <a:pt x="408" y="428"/>
                  </a:lnTo>
                  <a:lnTo>
                    <a:pt x="371" y="435"/>
                  </a:lnTo>
                  <a:lnTo>
                    <a:pt x="334" y="441"/>
                  </a:lnTo>
                  <a:lnTo>
                    <a:pt x="298" y="446"/>
                  </a:lnTo>
                  <a:lnTo>
                    <a:pt x="262" y="451"/>
                  </a:lnTo>
                  <a:lnTo>
                    <a:pt x="229" y="456"/>
                  </a:lnTo>
                  <a:lnTo>
                    <a:pt x="196" y="459"/>
                  </a:lnTo>
                  <a:lnTo>
                    <a:pt x="166" y="463"/>
                  </a:lnTo>
                  <a:lnTo>
                    <a:pt x="136" y="466"/>
                  </a:lnTo>
                  <a:lnTo>
                    <a:pt x="109" y="467"/>
                  </a:lnTo>
                  <a:lnTo>
                    <a:pt x="84" y="468"/>
                  </a:lnTo>
                  <a:lnTo>
                    <a:pt x="62" y="468"/>
                  </a:lnTo>
                  <a:lnTo>
                    <a:pt x="43" y="468"/>
                  </a:lnTo>
                  <a:lnTo>
                    <a:pt x="27" y="466"/>
                  </a:lnTo>
                  <a:lnTo>
                    <a:pt x="15" y="464"/>
                  </a:lnTo>
                  <a:lnTo>
                    <a:pt x="5" y="459"/>
                  </a:lnTo>
                  <a:lnTo>
                    <a:pt x="1" y="455"/>
                  </a:lnTo>
                  <a:lnTo>
                    <a:pt x="0" y="445"/>
                  </a:lnTo>
                  <a:lnTo>
                    <a:pt x="3" y="432"/>
                  </a:lnTo>
                  <a:lnTo>
                    <a:pt x="10" y="414"/>
                  </a:lnTo>
                  <a:lnTo>
                    <a:pt x="19" y="391"/>
                  </a:lnTo>
                  <a:lnTo>
                    <a:pt x="32" y="367"/>
                  </a:lnTo>
                  <a:lnTo>
                    <a:pt x="46" y="339"/>
                  </a:lnTo>
                  <a:lnTo>
                    <a:pt x="62" y="309"/>
                  </a:lnTo>
                  <a:lnTo>
                    <a:pt x="79" y="279"/>
                  </a:lnTo>
                  <a:lnTo>
                    <a:pt x="96" y="250"/>
                  </a:lnTo>
                  <a:lnTo>
                    <a:pt x="115" y="221"/>
                  </a:lnTo>
                  <a:lnTo>
                    <a:pt x="132" y="192"/>
                  </a:lnTo>
                  <a:lnTo>
                    <a:pt x="150" y="165"/>
                  </a:lnTo>
                  <a:lnTo>
                    <a:pt x="166" y="142"/>
                  </a:lnTo>
                  <a:lnTo>
                    <a:pt x="179" y="122"/>
                  </a:lnTo>
                  <a:lnTo>
                    <a:pt x="192" y="107"/>
                  </a:lnTo>
                  <a:lnTo>
                    <a:pt x="201" y="95"/>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36" name="Freeform 41"/>
            <p:cNvSpPr>
              <a:spLocks/>
            </p:cNvSpPr>
            <p:nvPr/>
          </p:nvSpPr>
          <p:spPr bwMode="auto">
            <a:xfrm>
              <a:off x="2276" y="2483"/>
              <a:ext cx="204" cy="118"/>
            </a:xfrm>
            <a:custGeom>
              <a:avLst/>
              <a:gdLst>
                <a:gd name="T0" fmla="*/ 221 w 165"/>
                <a:gd name="T1" fmla="*/ 1 h 167"/>
                <a:gd name="T2" fmla="*/ 195 w 165"/>
                <a:gd name="T3" fmla="*/ 0 h 167"/>
                <a:gd name="T4" fmla="*/ 171 w 165"/>
                <a:gd name="T5" fmla="*/ 1 h 167"/>
                <a:gd name="T6" fmla="*/ 151 w 165"/>
                <a:gd name="T7" fmla="*/ 1 h 167"/>
                <a:gd name="T8" fmla="*/ 134 w 165"/>
                <a:gd name="T9" fmla="*/ 4 h 167"/>
                <a:gd name="T10" fmla="*/ 125 w 165"/>
                <a:gd name="T11" fmla="*/ 8 h 167"/>
                <a:gd name="T12" fmla="*/ 131 w 165"/>
                <a:gd name="T13" fmla="*/ 15 h 167"/>
                <a:gd name="T14" fmla="*/ 137 w 165"/>
                <a:gd name="T15" fmla="*/ 18 h 167"/>
                <a:gd name="T16" fmla="*/ 47 w 165"/>
                <a:gd name="T17" fmla="*/ 20 h 167"/>
                <a:gd name="T18" fmla="*/ 38 w 165"/>
                <a:gd name="T19" fmla="*/ 20 h 167"/>
                <a:gd name="T20" fmla="*/ 21 w 165"/>
                <a:gd name="T21" fmla="*/ 20 h 167"/>
                <a:gd name="T22" fmla="*/ 5 w 165"/>
                <a:gd name="T23" fmla="*/ 23 h 167"/>
                <a:gd name="T24" fmla="*/ 0 w 165"/>
                <a:gd name="T25" fmla="*/ 31 h 167"/>
                <a:gd name="T26" fmla="*/ 7 w 165"/>
                <a:gd name="T27" fmla="*/ 34 h 167"/>
                <a:gd name="T28" fmla="*/ 31 w 165"/>
                <a:gd name="T29" fmla="*/ 37 h 167"/>
                <a:gd name="T30" fmla="*/ 21 w 165"/>
                <a:gd name="T31" fmla="*/ 42 h 167"/>
                <a:gd name="T32" fmla="*/ 28 w 165"/>
                <a:gd name="T33" fmla="*/ 55 h 167"/>
                <a:gd name="T34" fmla="*/ 52 w 165"/>
                <a:gd name="T35" fmla="*/ 62 h 167"/>
                <a:gd name="T36" fmla="*/ 57 w 165"/>
                <a:gd name="T37" fmla="*/ 70 h 167"/>
                <a:gd name="T38" fmla="*/ 87 w 165"/>
                <a:gd name="T39" fmla="*/ 78 h 167"/>
                <a:gd name="T40" fmla="*/ 108 w 165"/>
                <a:gd name="T41" fmla="*/ 81 h 167"/>
                <a:gd name="T42" fmla="*/ 121 w 165"/>
                <a:gd name="T43" fmla="*/ 83 h 167"/>
                <a:gd name="T44" fmla="*/ 130 w 165"/>
                <a:gd name="T45" fmla="*/ 83 h 167"/>
                <a:gd name="T46" fmla="*/ 141 w 165"/>
                <a:gd name="T47" fmla="*/ 76 h 167"/>
                <a:gd name="T48" fmla="*/ 153 w 165"/>
                <a:gd name="T49" fmla="*/ 67 h 167"/>
                <a:gd name="T50" fmla="*/ 161 w 165"/>
                <a:gd name="T51" fmla="*/ 66 h 167"/>
                <a:gd name="T52" fmla="*/ 183 w 165"/>
                <a:gd name="T53" fmla="*/ 60 h 167"/>
                <a:gd name="T54" fmla="*/ 211 w 165"/>
                <a:gd name="T55" fmla="*/ 33 h 167"/>
                <a:gd name="T56" fmla="*/ 221 w 165"/>
                <a:gd name="T57" fmla="*/ 31 h 167"/>
                <a:gd name="T58" fmla="*/ 244 w 165"/>
                <a:gd name="T59" fmla="*/ 25 h 167"/>
                <a:gd name="T60" fmla="*/ 252 w 165"/>
                <a:gd name="T61" fmla="*/ 16 h 167"/>
                <a:gd name="T62" fmla="*/ 226 w 165"/>
                <a:gd name="T63" fmla="*/ 3 h 1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
                <a:gd name="T97" fmla="*/ 0 h 167"/>
                <a:gd name="T98" fmla="*/ 165 w 165"/>
                <a:gd name="T99" fmla="*/ 167 h 1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 h="167">
                  <a:moveTo>
                    <a:pt x="148" y="5"/>
                  </a:moveTo>
                  <a:lnTo>
                    <a:pt x="145" y="3"/>
                  </a:lnTo>
                  <a:lnTo>
                    <a:pt x="138" y="1"/>
                  </a:lnTo>
                  <a:lnTo>
                    <a:pt x="128" y="0"/>
                  </a:lnTo>
                  <a:lnTo>
                    <a:pt x="117" y="0"/>
                  </a:lnTo>
                  <a:lnTo>
                    <a:pt x="112" y="1"/>
                  </a:lnTo>
                  <a:lnTo>
                    <a:pt x="105" y="2"/>
                  </a:lnTo>
                  <a:lnTo>
                    <a:pt x="99" y="3"/>
                  </a:lnTo>
                  <a:lnTo>
                    <a:pt x="92" y="6"/>
                  </a:lnTo>
                  <a:lnTo>
                    <a:pt x="87" y="9"/>
                  </a:lnTo>
                  <a:lnTo>
                    <a:pt x="83" y="13"/>
                  </a:lnTo>
                  <a:lnTo>
                    <a:pt x="82" y="17"/>
                  </a:lnTo>
                  <a:lnTo>
                    <a:pt x="83" y="22"/>
                  </a:lnTo>
                  <a:lnTo>
                    <a:pt x="86" y="30"/>
                  </a:lnTo>
                  <a:lnTo>
                    <a:pt x="88" y="33"/>
                  </a:lnTo>
                  <a:lnTo>
                    <a:pt x="90" y="36"/>
                  </a:lnTo>
                  <a:lnTo>
                    <a:pt x="31" y="40"/>
                  </a:lnTo>
                  <a:lnTo>
                    <a:pt x="30" y="40"/>
                  </a:lnTo>
                  <a:lnTo>
                    <a:pt x="25" y="40"/>
                  </a:lnTo>
                  <a:lnTo>
                    <a:pt x="19" y="40"/>
                  </a:lnTo>
                  <a:lnTo>
                    <a:pt x="14" y="40"/>
                  </a:lnTo>
                  <a:lnTo>
                    <a:pt x="8" y="43"/>
                  </a:lnTo>
                  <a:lnTo>
                    <a:pt x="3" y="47"/>
                  </a:lnTo>
                  <a:lnTo>
                    <a:pt x="0" y="53"/>
                  </a:lnTo>
                  <a:lnTo>
                    <a:pt x="0" y="62"/>
                  </a:lnTo>
                  <a:lnTo>
                    <a:pt x="1" y="63"/>
                  </a:lnTo>
                  <a:lnTo>
                    <a:pt x="5" y="68"/>
                  </a:lnTo>
                  <a:lnTo>
                    <a:pt x="12" y="71"/>
                  </a:lnTo>
                  <a:lnTo>
                    <a:pt x="20" y="75"/>
                  </a:lnTo>
                  <a:lnTo>
                    <a:pt x="18" y="77"/>
                  </a:lnTo>
                  <a:lnTo>
                    <a:pt x="14" y="84"/>
                  </a:lnTo>
                  <a:lnTo>
                    <a:pt x="11" y="95"/>
                  </a:lnTo>
                  <a:lnTo>
                    <a:pt x="19" y="110"/>
                  </a:lnTo>
                  <a:lnTo>
                    <a:pt x="35" y="122"/>
                  </a:lnTo>
                  <a:lnTo>
                    <a:pt x="34" y="124"/>
                  </a:lnTo>
                  <a:lnTo>
                    <a:pt x="33" y="131"/>
                  </a:lnTo>
                  <a:lnTo>
                    <a:pt x="37" y="140"/>
                  </a:lnTo>
                  <a:lnTo>
                    <a:pt x="49" y="151"/>
                  </a:lnTo>
                  <a:lnTo>
                    <a:pt x="57" y="155"/>
                  </a:lnTo>
                  <a:lnTo>
                    <a:pt x="64" y="160"/>
                  </a:lnTo>
                  <a:lnTo>
                    <a:pt x="70" y="163"/>
                  </a:lnTo>
                  <a:lnTo>
                    <a:pt x="76" y="166"/>
                  </a:lnTo>
                  <a:lnTo>
                    <a:pt x="79" y="167"/>
                  </a:lnTo>
                  <a:lnTo>
                    <a:pt x="83" y="167"/>
                  </a:lnTo>
                  <a:lnTo>
                    <a:pt x="85" y="165"/>
                  </a:lnTo>
                  <a:lnTo>
                    <a:pt x="87" y="161"/>
                  </a:lnTo>
                  <a:lnTo>
                    <a:pt x="92" y="151"/>
                  </a:lnTo>
                  <a:lnTo>
                    <a:pt x="97" y="142"/>
                  </a:lnTo>
                  <a:lnTo>
                    <a:pt x="100" y="135"/>
                  </a:lnTo>
                  <a:lnTo>
                    <a:pt x="101" y="132"/>
                  </a:lnTo>
                  <a:lnTo>
                    <a:pt x="105" y="131"/>
                  </a:lnTo>
                  <a:lnTo>
                    <a:pt x="113" y="127"/>
                  </a:lnTo>
                  <a:lnTo>
                    <a:pt x="120" y="120"/>
                  </a:lnTo>
                  <a:lnTo>
                    <a:pt x="123" y="108"/>
                  </a:lnTo>
                  <a:lnTo>
                    <a:pt x="138" y="66"/>
                  </a:lnTo>
                  <a:lnTo>
                    <a:pt x="140" y="64"/>
                  </a:lnTo>
                  <a:lnTo>
                    <a:pt x="145" y="62"/>
                  </a:lnTo>
                  <a:lnTo>
                    <a:pt x="152" y="57"/>
                  </a:lnTo>
                  <a:lnTo>
                    <a:pt x="159" y="51"/>
                  </a:lnTo>
                  <a:lnTo>
                    <a:pt x="163" y="43"/>
                  </a:lnTo>
                  <a:lnTo>
                    <a:pt x="165" y="32"/>
                  </a:lnTo>
                  <a:lnTo>
                    <a:pt x="160" y="19"/>
                  </a:lnTo>
                  <a:lnTo>
                    <a:pt x="148" y="5"/>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37" name="Freeform 42"/>
            <p:cNvSpPr>
              <a:spLocks/>
            </p:cNvSpPr>
            <p:nvPr/>
          </p:nvSpPr>
          <p:spPr bwMode="auto">
            <a:xfrm>
              <a:off x="2194" y="1945"/>
              <a:ext cx="86" cy="65"/>
            </a:xfrm>
            <a:custGeom>
              <a:avLst/>
              <a:gdLst>
                <a:gd name="T0" fmla="*/ 19 w 170"/>
                <a:gd name="T1" fmla="*/ 7 h 130"/>
                <a:gd name="T2" fmla="*/ 13 w 170"/>
                <a:gd name="T3" fmla="*/ 9 h 130"/>
                <a:gd name="T4" fmla="*/ 10 w 170"/>
                <a:gd name="T5" fmla="*/ 10 h 130"/>
                <a:gd name="T6" fmla="*/ 6 w 170"/>
                <a:gd name="T7" fmla="*/ 13 h 130"/>
                <a:gd name="T8" fmla="*/ 1 w 170"/>
                <a:gd name="T9" fmla="*/ 16 h 130"/>
                <a:gd name="T10" fmla="*/ 2 w 170"/>
                <a:gd name="T11" fmla="*/ 16 h 130"/>
                <a:gd name="T12" fmla="*/ 4 w 170"/>
                <a:gd name="T13" fmla="*/ 16 h 130"/>
                <a:gd name="T14" fmla="*/ 7 w 170"/>
                <a:gd name="T15" fmla="*/ 16 h 130"/>
                <a:gd name="T16" fmla="*/ 10 w 170"/>
                <a:gd name="T17" fmla="*/ 16 h 130"/>
                <a:gd name="T18" fmla="*/ 13 w 170"/>
                <a:gd name="T19" fmla="*/ 17 h 130"/>
                <a:gd name="T20" fmla="*/ 17 w 170"/>
                <a:gd name="T21" fmla="*/ 17 h 130"/>
                <a:gd name="T22" fmla="*/ 19 w 170"/>
                <a:gd name="T23" fmla="*/ 18 h 130"/>
                <a:gd name="T24" fmla="*/ 21 w 170"/>
                <a:gd name="T25" fmla="*/ 20 h 130"/>
                <a:gd name="T26" fmla="*/ 21 w 170"/>
                <a:gd name="T27" fmla="*/ 20 h 130"/>
                <a:gd name="T28" fmla="*/ 20 w 170"/>
                <a:gd name="T29" fmla="*/ 21 h 130"/>
                <a:gd name="T30" fmla="*/ 18 w 170"/>
                <a:gd name="T31" fmla="*/ 23 h 130"/>
                <a:gd name="T32" fmla="*/ 16 w 170"/>
                <a:gd name="T33" fmla="*/ 24 h 130"/>
                <a:gd name="T34" fmla="*/ 13 w 170"/>
                <a:gd name="T35" fmla="*/ 26 h 130"/>
                <a:gd name="T36" fmla="*/ 9 w 170"/>
                <a:gd name="T37" fmla="*/ 27 h 130"/>
                <a:gd name="T38" fmla="*/ 5 w 170"/>
                <a:gd name="T39" fmla="*/ 27 h 130"/>
                <a:gd name="T40" fmla="*/ 0 w 170"/>
                <a:gd name="T41" fmla="*/ 26 h 130"/>
                <a:gd name="T42" fmla="*/ 2 w 170"/>
                <a:gd name="T43" fmla="*/ 27 h 130"/>
                <a:gd name="T44" fmla="*/ 6 w 170"/>
                <a:gd name="T45" fmla="*/ 29 h 130"/>
                <a:gd name="T46" fmla="*/ 13 w 170"/>
                <a:gd name="T47" fmla="*/ 31 h 130"/>
                <a:gd name="T48" fmla="*/ 20 w 170"/>
                <a:gd name="T49" fmla="*/ 33 h 130"/>
                <a:gd name="T50" fmla="*/ 28 w 170"/>
                <a:gd name="T51" fmla="*/ 33 h 130"/>
                <a:gd name="T52" fmla="*/ 35 w 170"/>
                <a:gd name="T53" fmla="*/ 29 h 130"/>
                <a:gd name="T54" fmla="*/ 40 w 170"/>
                <a:gd name="T55" fmla="*/ 23 h 130"/>
                <a:gd name="T56" fmla="*/ 44 w 170"/>
                <a:gd name="T57" fmla="*/ 13 h 130"/>
                <a:gd name="T58" fmla="*/ 43 w 170"/>
                <a:gd name="T59" fmla="*/ 11 h 130"/>
                <a:gd name="T60" fmla="*/ 42 w 170"/>
                <a:gd name="T61" fmla="*/ 9 h 130"/>
                <a:gd name="T62" fmla="*/ 41 w 170"/>
                <a:gd name="T63" fmla="*/ 6 h 130"/>
                <a:gd name="T64" fmla="*/ 39 w 170"/>
                <a:gd name="T65" fmla="*/ 3 h 130"/>
                <a:gd name="T66" fmla="*/ 36 w 170"/>
                <a:gd name="T67" fmla="*/ 1 h 130"/>
                <a:gd name="T68" fmla="*/ 32 w 170"/>
                <a:gd name="T69" fmla="*/ 0 h 130"/>
                <a:gd name="T70" fmla="*/ 27 w 170"/>
                <a:gd name="T71" fmla="*/ 2 h 130"/>
                <a:gd name="T72" fmla="*/ 19 w 170"/>
                <a:gd name="T73" fmla="*/ 7 h 1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0"/>
                <a:gd name="T112" fmla="*/ 0 h 130"/>
                <a:gd name="T113" fmla="*/ 170 w 170"/>
                <a:gd name="T114" fmla="*/ 130 h 1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0" h="130">
                  <a:moveTo>
                    <a:pt x="76" y="30"/>
                  </a:moveTo>
                  <a:lnTo>
                    <a:pt x="51" y="37"/>
                  </a:lnTo>
                  <a:lnTo>
                    <a:pt x="37" y="42"/>
                  </a:lnTo>
                  <a:lnTo>
                    <a:pt x="22" y="55"/>
                  </a:lnTo>
                  <a:lnTo>
                    <a:pt x="3" y="67"/>
                  </a:lnTo>
                  <a:lnTo>
                    <a:pt x="6" y="67"/>
                  </a:lnTo>
                  <a:lnTo>
                    <a:pt x="14" y="67"/>
                  </a:lnTo>
                  <a:lnTo>
                    <a:pt x="25" y="67"/>
                  </a:lnTo>
                  <a:lnTo>
                    <a:pt x="38" y="67"/>
                  </a:lnTo>
                  <a:lnTo>
                    <a:pt x="52" y="69"/>
                  </a:lnTo>
                  <a:lnTo>
                    <a:pt x="66" y="71"/>
                  </a:lnTo>
                  <a:lnTo>
                    <a:pt x="76" y="75"/>
                  </a:lnTo>
                  <a:lnTo>
                    <a:pt x="84" y="81"/>
                  </a:lnTo>
                  <a:lnTo>
                    <a:pt x="83" y="82"/>
                  </a:lnTo>
                  <a:lnTo>
                    <a:pt x="78" y="86"/>
                  </a:lnTo>
                  <a:lnTo>
                    <a:pt x="71" y="92"/>
                  </a:lnTo>
                  <a:lnTo>
                    <a:pt x="62" y="99"/>
                  </a:lnTo>
                  <a:lnTo>
                    <a:pt x="51" y="105"/>
                  </a:lnTo>
                  <a:lnTo>
                    <a:pt x="36" y="108"/>
                  </a:lnTo>
                  <a:lnTo>
                    <a:pt x="19" y="109"/>
                  </a:lnTo>
                  <a:lnTo>
                    <a:pt x="0" y="106"/>
                  </a:lnTo>
                  <a:lnTo>
                    <a:pt x="7" y="109"/>
                  </a:lnTo>
                  <a:lnTo>
                    <a:pt x="24" y="118"/>
                  </a:lnTo>
                  <a:lnTo>
                    <a:pt x="49" y="126"/>
                  </a:lnTo>
                  <a:lnTo>
                    <a:pt x="78" y="130"/>
                  </a:lnTo>
                  <a:lnTo>
                    <a:pt x="109" y="130"/>
                  </a:lnTo>
                  <a:lnTo>
                    <a:pt x="137" y="119"/>
                  </a:lnTo>
                  <a:lnTo>
                    <a:pt x="158" y="93"/>
                  </a:lnTo>
                  <a:lnTo>
                    <a:pt x="170" y="52"/>
                  </a:lnTo>
                  <a:lnTo>
                    <a:pt x="169" y="47"/>
                  </a:lnTo>
                  <a:lnTo>
                    <a:pt x="167" y="37"/>
                  </a:lnTo>
                  <a:lnTo>
                    <a:pt x="162" y="24"/>
                  </a:lnTo>
                  <a:lnTo>
                    <a:pt x="153" y="12"/>
                  </a:lnTo>
                  <a:lnTo>
                    <a:pt x="142" y="2"/>
                  </a:lnTo>
                  <a:lnTo>
                    <a:pt x="124" y="0"/>
                  </a:lnTo>
                  <a:lnTo>
                    <a:pt x="104" y="8"/>
                  </a:lnTo>
                  <a:lnTo>
                    <a:pt x="76" y="30"/>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38" name="Freeform 43"/>
            <p:cNvSpPr>
              <a:spLocks/>
            </p:cNvSpPr>
            <p:nvPr/>
          </p:nvSpPr>
          <p:spPr bwMode="auto">
            <a:xfrm>
              <a:off x="2177" y="2018"/>
              <a:ext cx="53" cy="29"/>
            </a:xfrm>
            <a:custGeom>
              <a:avLst/>
              <a:gdLst>
                <a:gd name="T0" fmla="*/ 26 w 107"/>
                <a:gd name="T1" fmla="*/ 11 h 58"/>
                <a:gd name="T2" fmla="*/ 25 w 107"/>
                <a:gd name="T3" fmla="*/ 11 h 58"/>
                <a:gd name="T4" fmla="*/ 24 w 107"/>
                <a:gd name="T5" fmla="*/ 9 h 58"/>
                <a:gd name="T6" fmla="*/ 22 w 107"/>
                <a:gd name="T7" fmla="*/ 7 h 58"/>
                <a:gd name="T8" fmla="*/ 20 w 107"/>
                <a:gd name="T9" fmla="*/ 5 h 58"/>
                <a:gd name="T10" fmla="*/ 18 w 107"/>
                <a:gd name="T11" fmla="*/ 4 h 58"/>
                <a:gd name="T12" fmla="*/ 17 w 107"/>
                <a:gd name="T13" fmla="*/ 3 h 58"/>
                <a:gd name="T14" fmla="*/ 16 w 107"/>
                <a:gd name="T15" fmla="*/ 2 h 58"/>
                <a:gd name="T16" fmla="*/ 15 w 107"/>
                <a:gd name="T17" fmla="*/ 1 h 58"/>
                <a:gd name="T18" fmla="*/ 13 w 107"/>
                <a:gd name="T19" fmla="*/ 1 h 58"/>
                <a:gd name="T20" fmla="*/ 12 w 107"/>
                <a:gd name="T21" fmla="*/ 0 h 58"/>
                <a:gd name="T22" fmla="*/ 11 w 107"/>
                <a:gd name="T23" fmla="*/ 0 h 58"/>
                <a:gd name="T24" fmla="*/ 10 w 107"/>
                <a:gd name="T25" fmla="*/ 0 h 58"/>
                <a:gd name="T26" fmla="*/ 9 w 107"/>
                <a:gd name="T27" fmla="*/ 1 h 58"/>
                <a:gd name="T28" fmla="*/ 7 w 107"/>
                <a:gd name="T29" fmla="*/ 1 h 58"/>
                <a:gd name="T30" fmla="*/ 6 w 107"/>
                <a:gd name="T31" fmla="*/ 1 h 58"/>
                <a:gd name="T32" fmla="*/ 4 w 107"/>
                <a:gd name="T33" fmla="*/ 2 h 58"/>
                <a:gd name="T34" fmla="*/ 3 w 107"/>
                <a:gd name="T35" fmla="*/ 2 h 58"/>
                <a:gd name="T36" fmla="*/ 2 w 107"/>
                <a:gd name="T37" fmla="*/ 2 h 58"/>
                <a:gd name="T38" fmla="*/ 1 w 107"/>
                <a:gd name="T39" fmla="*/ 3 h 58"/>
                <a:gd name="T40" fmla="*/ 1 w 107"/>
                <a:gd name="T41" fmla="*/ 3 h 58"/>
                <a:gd name="T42" fmla="*/ 0 w 107"/>
                <a:gd name="T43" fmla="*/ 3 h 58"/>
                <a:gd name="T44" fmla="*/ 0 w 107"/>
                <a:gd name="T45" fmla="*/ 3 h 58"/>
                <a:gd name="T46" fmla="*/ 0 w 107"/>
                <a:gd name="T47" fmla="*/ 4 h 58"/>
                <a:gd name="T48" fmla="*/ 1 w 107"/>
                <a:gd name="T49" fmla="*/ 4 h 58"/>
                <a:gd name="T50" fmla="*/ 3 w 107"/>
                <a:gd name="T51" fmla="*/ 3 h 58"/>
                <a:gd name="T52" fmla="*/ 4 w 107"/>
                <a:gd name="T53" fmla="*/ 3 h 58"/>
                <a:gd name="T54" fmla="*/ 5 w 107"/>
                <a:gd name="T55" fmla="*/ 3 h 58"/>
                <a:gd name="T56" fmla="*/ 7 w 107"/>
                <a:gd name="T57" fmla="*/ 3 h 58"/>
                <a:gd name="T58" fmla="*/ 8 w 107"/>
                <a:gd name="T59" fmla="*/ 3 h 58"/>
                <a:gd name="T60" fmla="*/ 9 w 107"/>
                <a:gd name="T61" fmla="*/ 3 h 58"/>
                <a:gd name="T62" fmla="*/ 10 w 107"/>
                <a:gd name="T63" fmla="*/ 3 h 58"/>
                <a:gd name="T64" fmla="*/ 11 w 107"/>
                <a:gd name="T65" fmla="*/ 3 h 58"/>
                <a:gd name="T66" fmla="*/ 13 w 107"/>
                <a:gd name="T67" fmla="*/ 4 h 58"/>
                <a:gd name="T68" fmla="*/ 15 w 107"/>
                <a:gd name="T69" fmla="*/ 5 h 58"/>
                <a:gd name="T70" fmla="*/ 17 w 107"/>
                <a:gd name="T71" fmla="*/ 7 h 58"/>
                <a:gd name="T72" fmla="*/ 18 w 107"/>
                <a:gd name="T73" fmla="*/ 7 h 58"/>
                <a:gd name="T74" fmla="*/ 19 w 107"/>
                <a:gd name="T75" fmla="*/ 9 h 58"/>
                <a:gd name="T76" fmla="*/ 21 w 107"/>
                <a:gd name="T77" fmla="*/ 11 h 58"/>
                <a:gd name="T78" fmla="*/ 23 w 107"/>
                <a:gd name="T79" fmla="*/ 13 h 58"/>
                <a:gd name="T80" fmla="*/ 24 w 107"/>
                <a:gd name="T81" fmla="*/ 15 h 58"/>
                <a:gd name="T82" fmla="*/ 25 w 107"/>
                <a:gd name="T83" fmla="*/ 15 h 58"/>
                <a:gd name="T84" fmla="*/ 26 w 107"/>
                <a:gd name="T85" fmla="*/ 15 h 58"/>
                <a:gd name="T86" fmla="*/ 26 w 107"/>
                <a:gd name="T87" fmla="*/ 13 h 58"/>
                <a:gd name="T88" fmla="*/ 26 w 107"/>
                <a:gd name="T89" fmla="*/ 11 h 5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7"/>
                <a:gd name="T136" fmla="*/ 0 h 58"/>
                <a:gd name="T137" fmla="*/ 107 w 107"/>
                <a:gd name="T138" fmla="*/ 58 h 5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7" h="58">
                  <a:moveTo>
                    <a:pt x="105" y="44"/>
                  </a:moveTo>
                  <a:lnTo>
                    <a:pt x="103" y="42"/>
                  </a:lnTo>
                  <a:lnTo>
                    <a:pt x="98" y="36"/>
                  </a:lnTo>
                  <a:lnTo>
                    <a:pt x="90" y="28"/>
                  </a:lnTo>
                  <a:lnTo>
                    <a:pt x="80" y="19"/>
                  </a:lnTo>
                  <a:lnTo>
                    <a:pt x="74" y="14"/>
                  </a:lnTo>
                  <a:lnTo>
                    <a:pt x="69" y="10"/>
                  </a:lnTo>
                  <a:lnTo>
                    <a:pt x="65" y="6"/>
                  </a:lnTo>
                  <a:lnTo>
                    <a:pt x="60" y="4"/>
                  </a:lnTo>
                  <a:lnTo>
                    <a:pt x="55" y="2"/>
                  </a:lnTo>
                  <a:lnTo>
                    <a:pt x="51" y="0"/>
                  </a:lnTo>
                  <a:lnTo>
                    <a:pt x="47" y="0"/>
                  </a:lnTo>
                  <a:lnTo>
                    <a:pt x="43" y="0"/>
                  </a:lnTo>
                  <a:lnTo>
                    <a:pt x="38" y="2"/>
                  </a:lnTo>
                  <a:lnTo>
                    <a:pt x="31" y="3"/>
                  </a:lnTo>
                  <a:lnTo>
                    <a:pt x="26" y="4"/>
                  </a:lnTo>
                  <a:lnTo>
                    <a:pt x="19" y="5"/>
                  </a:lnTo>
                  <a:lnTo>
                    <a:pt x="13" y="6"/>
                  </a:lnTo>
                  <a:lnTo>
                    <a:pt x="8" y="7"/>
                  </a:lnTo>
                  <a:lnTo>
                    <a:pt x="5" y="9"/>
                  </a:lnTo>
                  <a:lnTo>
                    <a:pt x="4" y="9"/>
                  </a:lnTo>
                  <a:lnTo>
                    <a:pt x="2" y="10"/>
                  </a:lnTo>
                  <a:lnTo>
                    <a:pt x="0" y="12"/>
                  </a:lnTo>
                  <a:lnTo>
                    <a:pt x="0" y="13"/>
                  </a:lnTo>
                  <a:lnTo>
                    <a:pt x="4" y="13"/>
                  </a:lnTo>
                  <a:lnTo>
                    <a:pt x="12" y="12"/>
                  </a:lnTo>
                  <a:lnTo>
                    <a:pt x="17" y="11"/>
                  </a:lnTo>
                  <a:lnTo>
                    <a:pt x="23" y="10"/>
                  </a:lnTo>
                  <a:lnTo>
                    <a:pt x="29" y="10"/>
                  </a:lnTo>
                  <a:lnTo>
                    <a:pt x="32" y="10"/>
                  </a:lnTo>
                  <a:lnTo>
                    <a:pt x="37" y="10"/>
                  </a:lnTo>
                  <a:lnTo>
                    <a:pt x="42" y="11"/>
                  </a:lnTo>
                  <a:lnTo>
                    <a:pt x="46" y="12"/>
                  </a:lnTo>
                  <a:lnTo>
                    <a:pt x="52" y="14"/>
                  </a:lnTo>
                  <a:lnTo>
                    <a:pt x="60" y="20"/>
                  </a:lnTo>
                  <a:lnTo>
                    <a:pt x="68" y="26"/>
                  </a:lnTo>
                  <a:lnTo>
                    <a:pt x="73" y="30"/>
                  </a:lnTo>
                  <a:lnTo>
                    <a:pt x="77" y="35"/>
                  </a:lnTo>
                  <a:lnTo>
                    <a:pt x="85" y="43"/>
                  </a:lnTo>
                  <a:lnTo>
                    <a:pt x="94" y="52"/>
                  </a:lnTo>
                  <a:lnTo>
                    <a:pt x="98" y="57"/>
                  </a:lnTo>
                  <a:lnTo>
                    <a:pt x="102" y="58"/>
                  </a:lnTo>
                  <a:lnTo>
                    <a:pt x="106" y="57"/>
                  </a:lnTo>
                  <a:lnTo>
                    <a:pt x="107" y="52"/>
                  </a:lnTo>
                  <a:lnTo>
                    <a:pt x="105" y="44"/>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39" name="Freeform 44"/>
            <p:cNvSpPr>
              <a:spLocks/>
            </p:cNvSpPr>
            <p:nvPr/>
          </p:nvSpPr>
          <p:spPr bwMode="auto">
            <a:xfrm>
              <a:off x="2184" y="2038"/>
              <a:ext cx="31" cy="23"/>
            </a:xfrm>
            <a:custGeom>
              <a:avLst/>
              <a:gdLst>
                <a:gd name="T0" fmla="*/ 16 w 62"/>
                <a:gd name="T1" fmla="*/ 6 h 46"/>
                <a:gd name="T2" fmla="*/ 15 w 62"/>
                <a:gd name="T3" fmla="*/ 6 h 46"/>
                <a:gd name="T4" fmla="*/ 14 w 62"/>
                <a:gd name="T5" fmla="*/ 5 h 46"/>
                <a:gd name="T6" fmla="*/ 12 w 62"/>
                <a:gd name="T7" fmla="*/ 3 h 46"/>
                <a:gd name="T8" fmla="*/ 10 w 62"/>
                <a:gd name="T9" fmla="*/ 3 h 46"/>
                <a:gd name="T10" fmla="*/ 7 w 62"/>
                <a:gd name="T11" fmla="*/ 1 h 46"/>
                <a:gd name="T12" fmla="*/ 5 w 62"/>
                <a:gd name="T13" fmla="*/ 1 h 46"/>
                <a:gd name="T14" fmla="*/ 2 w 62"/>
                <a:gd name="T15" fmla="*/ 0 h 46"/>
                <a:gd name="T16" fmla="*/ 0 w 62"/>
                <a:gd name="T17" fmla="*/ 0 h 46"/>
                <a:gd name="T18" fmla="*/ 1 w 62"/>
                <a:gd name="T19" fmla="*/ 1 h 46"/>
                <a:gd name="T20" fmla="*/ 2 w 62"/>
                <a:gd name="T21" fmla="*/ 1 h 46"/>
                <a:gd name="T22" fmla="*/ 3 w 62"/>
                <a:gd name="T23" fmla="*/ 3 h 46"/>
                <a:gd name="T24" fmla="*/ 4 w 62"/>
                <a:gd name="T25" fmla="*/ 5 h 46"/>
                <a:gd name="T26" fmla="*/ 6 w 62"/>
                <a:gd name="T27" fmla="*/ 6 h 46"/>
                <a:gd name="T28" fmla="*/ 7 w 62"/>
                <a:gd name="T29" fmla="*/ 9 h 46"/>
                <a:gd name="T30" fmla="*/ 9 w 62"/>
                <a:gd name="T31" fmla="*/ 11 h 46"/>
                <a:gd name="T32" fmla="*/ 10 w 62"/>
                <a:gd name="T33" fmla="*/ 12 h 46"/>
                <a:gd name="T34" fmla="*/ 11 w 62"/>
                <a:gd name="T35" fmla="*/ 11 h 46"/>
                <a:gd name="T36" fmla="*/ 13 w 62"/>
                <a:gd name="T37" fmla="*/ 10 h 46"/>
                <a:gd name="T38" fmla="*/ 15 w 62"/>
                <a:gd name="T39" fmla="*/ 8 h 46"/>
                <a:gd name="T40" fmla="*/ 16 w 62"/>
                <a:gd name="T41" fmla="*/ 6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
                <a:gd name="T64" fmla="*/ 0 h 46"/>
                <a:gd name="T65" fmla="*/ 62 w 62"/>
                <a:gd name="T66" fmla="*/ 46 h 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 h="46">
                  <a:moveTo>
                    <a:pt x="62" y="23"/>
                  </a:moveTo>
                  <a:lnTo>
                    <a:pt x="60" y="22"/>
                  </a:lnTo>
                  <a:lnTo>
                    <a:pt x="55" y="19"/>
                  </a:lnTo>
                  <a:lnTo>
                    <a:pt x="47" y="15"/>
                  </a:lnTo>
                  <a:lnTo>
                    <a:pt x="38" y="10"/>
                  </a:lnTo>
                  <a:lnTo>
                    <a:pt x="28" y="6"/>
                  </a:lnTo>
                  <a:lnTo>
                    <a:pt x="17" y="2"/>
                  </a:lnTo>
                  <a:lnTo>
                    <a:pt x="8" y="0"/>
                  </a:lnTo>
                  <a:lnTo>
                    <a:pt x="0" y="0"/>
                  </a:lnTo>
                  <a:lnTo>
                    <a:pt x="1" y="1"/>
                  </a:lnTo>
                  <a:lnTo>
                    <a:pt x="5" y="6"/>
                  </a:lnTo>
                  <a:lnTo>
                    <a:pt x="9" y="12"/>
                  </a:lnTo>
                  <a:lnTo>
                    <a:pt x="15" y="19"/>
                  </a:lnTo>
                  <a:lnTo>
                    <a:pt x="21" y="27"/>
                  </a:lnTo>
                  <a:lnTo>
                    <a:pt x="28" y="34"/>
                  </a:lnTo>
                  <a:lnTo>
                    <a:pt x="34" y="41"/>
                  </a:lnTo>
                  <a:lnTo>
                    <a:pt x="38" y="46"/>
                  </a:lnTo>
                  <a:lnTo>
                    <a:pt x="42" y="44"/>
                  </a:lnTo>
                  <a:lnTo>
                    <a:pt x="51" y="39"/>
                  </a:lnTo>
                  <a:lnTo>
                    <a:pt x="59" y="32"/>
                  </a:lnTo>
                  <a:lnTo>
                    <a:pt x="62" y="23"/>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40" name="Freeform 45"/>
            <p:cNvSpPr>
              <a:spLocks/>
            </p:cNvSpPr>
            <p:nvPr/>
          </p:nvSpPr>
          <p:spPr bwMode="auto">
            <a:xfrm>
              <a:off x="2169" y="2116"/>
              <a:ext cx="31" cy="25"/>
            </a:xfrm>
            <a:custGeom>
              <a:avLst/>
              <a:gdLst>
                <a:gd name="T0" fmla="*/ 16 w 61"/>
                <a:gd name="T1" fmla="*/ 4 h 50"/>
                <a:gd name="T2" fmla="*/ 15 w 61"/>
                <a:gd name="T3" fmla="*/ 3 h 50"/>
                <a:gd name="T4" fmla="*/ 14 w 61"/>
                <a:gd name="T5" fmla="*/ 3 h 50"/>
                <a:gd name="T6" fmla="*/ 12 w 61"/>
                <a:gd name="T7" fmla="*/ 2 h 50"/>
                <a:gd name="T8" fmla="*/ 9 w 61"/>
                <a:gd name="T9" fmla="*/ 2 h 50"/>
                <a:gd name="T10" fmla="*/ 6 w 61"/>
                <a:gd name="T11" fmla="*/ 2 h 50"/>
                <a:gd name="T12" fmla="*/ 4 w 61"/>
                <a:gd name="T13" fmla="*/ 1 h 50"/>
                <a:gd name="T14" fmla="*/ 2 w 61"/>
                <a:gd name="T15" fmla="*/ 1 h 50"/>
                <a:gd name="T16" fmla="*/ 1 w 61"/>
                <a:gd name="T17" fmla="*/ 0 h 50"/>
                <a:gd name="T18" fmla="*/ 0 w 61"/>
                <a:gd name="T19" fmla="*/ 0 h 50"/>
                <a:gd name="T20" fmla="*/ 1 w 61"/>
                <a:gd name="T21" fmla="*/ 2 h 50"/>
                <a:gd name="T22" fmla="*/ 2 w 61"/>
                <a:gd name="T23" fmla="*/ 6 h 50"/>
                <a:gd name="T24" fmla="*/ 4 w 61"/>
                <a:gd name="T25" fmla="*/ 10 h 50"/>
                <a:gd name="T26" fmla="*/ 8 w 61"/>
                <a:gd name="T27" fmla="*/ 13 h 50"/>
                <a:gd name="T28" fmla="*/ 8 w 61"/>
                <a:gd name="T29" fmla="*/ 13 h 50"/>
                <a:gd name="T30" fmla="*/ 9 w 61"/>
                <a:gd name="T31" fmla="*/ 12 h 50"/>
                <a:gd name="T32" fmla="*/ 11 w 61"/>
                <a:gd name="T33" fmla="*/ 10 h 50"/>
                <a:gd name="T34" fmla="*/ 11 w 61"/>
                <a:gd name="T35" fmla="*/ 6 h 50"/>
                <a:gd name="T36" fmla="*/ 16 w 61"/>
                <a:gd name="T37" fmla="*/ 4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50"/>
                <a:gd name="T59" fmla="*/ 61 w 61"/>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50">
                  <a:moveTo>
                    <a:pt x="61" y="16"/>
                  </a:moveTo>
                  <a:lnTo>
                    <a:pt x="58" y="9"/>
                  </a:lnTo>
                  <a:lnTo>
                    <a:pt x="54" y="9"/>
                  </a:lnTo>
                  <a:lnTo>
                    <a:pt x="46" y="7"/>
                  </a:lnTo>
                  <a:lnTo>
                    <a:pt x="36" y="6"/>
                  </a:lnTo>
                  <a:lnTo>
                    <a:pt x="24" y="5"/>
                  </a:lnTo>
                  <a:lnTo>
                    <a:pt x="15" y="4"/>
                  </a:lnTo>
                  <a:lnTo>
                    <a:pt x="7" y="3"/>
                  </a:lnTo>
                  <a:lnTo>
                    <a:pt x="2" y="0"/>
                  </a:lnTo>
                  <a:lnTo>
                    <a:pt x="0" y="0"/>
                  </a:lnTo>
                  <a:lnTo>
                    <a:pt x="1" y="7"/>
                  </a:lnTo>
                  <a:lnTo>
                    <a:pt x="5" y="22"/>
                  </a:lnTo>
                  <a:lnTo>
                    <a:pt x="13" y="39"/>
                  </a:lnTo>
                  <a:lnTo>
                    <a:pt x="29" y="50"/>
                  </a:lnTo>
                  <a:lnTo>
                    <a:pt x="31" y="50"/>
                  </a:lnTo>
                  <a:lnTo>
                    <a:pt x="36" y="46"/>
                  </a:lnTo>
                  <a:lnTo>
                    <a:pt x="41" y="39"/>
                  </a:lnTo>
                  <a:lnTo>
                    <a:pt x="42" y="27"/>
                  </a:lnTo>
                  <a:lnTo>
                    <a:pt x="61" y="16"/>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41" name="Freeform 46"/>
            <p:cNvSpPr>
              <a:spLocks/>
            </p:cNvSpPr>
            <p:nvPr/>
          </p:nvSpPr>
          <p:spPr bwMode="auto">
            <a:xfrm>
              <a:off x="2195" y="2096"/>
              <a:ext cx="28" cy="16"/>
            </a:xfrm>
            <a:custGeom>
              <a:avLst/>
              <a:gdLst>
                <a:gd name="T0" fmla="*/ 14 w 55"/>
                <a:gd name="T1" fmla="*/ 6 h 31"/>
                <a:gd name="T2" fmla="*/ 14 w 55"/>
                <a:gd name="T3" fmla="*/ 6 h 31"/>
                <a:gd name="T4" fmla="*/ 13 w 55"/>
                <a:gd name="T5" fmla="*/ 6 h 31"/>
                <a:gd name="T6" fmla="*/ 11 w 55"/>
                <a:gd name="T7" fmla="*/ 6 h 31"/>
                <a:gd name="T8" fmla="*/ 10 w 55"/>
                <a:gd name="T9" fmla="*/ 6 h 31"/>
                <a:gd name="T10" fmla="*/ 8 w 55"/>
                <a:gd name="T11" fmla="*/ 4 h 31"/>
                <a:gd name="T12" fmla="*/ 8 w 55"/>
                <a:gd name="T13" fmla="*/ 4 h 31"/>
                <a:gd name="T14" fmla="*/ 6 w 55"/>
                <a:gd name="T15" fmla="*/ 4 h 31"/>
                <a:gd name="T16" fmla="*/ 4 w 55"/>
                <a:gd name="T17" fmla="*/ 3 h 31"/>
                <a:gd name="T18" fmla="*/ 2 w 55"/>
                <a:gd name="T19" fmla="*/ 2 h 31"/>
                <a:gd name="T20" fmla="*/ 1 w 55"/>
                <a:gd name="T21" fmla="*/ 1 h 31"/>
                <a:gd name="T22" fmla="*/ 1 w 55"/>
                <a:gd name="T23" fmla="*/ 0 h 31"/>
                <a:gd name="T24" fmla="*/ 0 w 55"/>
                <a:gd name="T25" fmla="*/ 2 h 31"/>
                <a:gd name="T26" fmla="*/ 1 w 55"/>
                <a:gd name="T27" fmla="*/ 4 h 31"/>
                <a:gd name="T28" fmla="*/ 2 w 55"/>
                <a:gd name="T29" fmla="*/ 5 h 31"/>
                <a:gd name="T30" fmla="*/ 4 w 55"/>
                <a:gd name="T31" fmla="*/ 7 h 31"/>
                <a:gd name="T32" fmla="*/ 6 w 55"/>
                <a:gd name="T33" fmla="*/ 8 h 31"/>
                <a:gd name="T34" fmla="*/ 6 w 55"/>
                <a:gd name="T35" fmla="*/ 8 h 31"/>
                <a:gd name="T36" fmla="*/ 7 w 55"/>
                <a:gd name="T37" fmla="*/ 8 h 31"/>
                <a:gd name="T38" fmla="*/ 9 w 55"/>
                <a:gd name="T39" fmla="*/ 8 h 31"/>
                <a:gd name="T40" fmla="*/ 10 w 55"/>
                <a:gd name="T41" fmla="*/ 8 h 31"/>
                <a:gd name="T42" fmla="*/ 11 w 55"/>
                <a:gd name="T43" fmla="*/ 8 h 31"/>
                <a:gd name="T44" fmla="*/ 12 w 55"/>
                <a:gd name="T45" fmla="*/ 7 h 31"/>
                <a:gd name="T46" fmla="*/ 14 w 55"/>
                <a:gd name="T47" fmla="*/ 7 h 31"/>
                <a:gd name="T48" fmla="*/ 14 w 55"/>
                <a:gd name="T49" fmla="*/ 6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31"/>
                <a:gd name="T77" fmla="*/ 55 w 55"/>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31">
                  <a:moveTo>
                    <a:pt x="55" y="22"/>
                  </a:moveTo>
                  <a:lnTo>
                    <a:pt x="54" y="23"/>
                  </a:lnTo>
                  <a:lnTo>
                    <a:pt x="50" y="24"/>
                  </a:lnTo>
                  <a:lnTo>
                    <a:pt x="44" y="24"/>
                  </a:lnTo>
                  <a:lnTo>
                    <a:pt x="37" y="21"/>
                  </a:lnTo>
                  <a:lnTo>
                    <a:pt x="32" y="16"/>
                  </a:lnTo>
                  <a:lnTo>
                    <a:pt x="29" y="14"/>
                  </a:lnTo>
                  <a:lnTo>
                    <a:pt x="24" y="13"/>
                  </a:lnTo>
                  <a:lnTo>
                    <a:pt x="16" y="10"/>
                  </a:lnTo>
                  <a:lnTo>
                    <a:pt x="6" y="6"/>
                  </a:lnTo>
                  <a:lnTo>
                    <a:pt x="2" y="1"/>
                  </a:lnTo>
                  <a:lnTo>
                    <a:pt x="1" y="0"/>
                  </a:lnTo>
                  <a:lnTo>
                    <a:pt x="0" y="6"/>
                  </a:lnTo>
                  <a:lnTo>
                    <a:pt x="2" y="13"/>
                  </a:lnTo>
                  <a:lnTo>
                    <a:pt x="8" y="20"/>
                  </a:lnTo>
                  <a:lnTo>
                    <a:pt x="15" y="26"/>
                  </a:lnTo>
                  <a:lnTo>
                    <a:pt x="21" y="30"/>
                  </a:lnTo>
                  <a:lnTo>
                    <a:pt x="24" y="31"/>
                  </a:lnTo>
                  <a:lnTo>
                    <a:pt x="28" y="31"/>
                  </a:lnTo>
                  <a:lnTo>
                    <a:pt x="33" y="31"/>
                  </a:lnTo>
                  <a:lnTo>
                    <a:pt x="38" y="31"/>
                  </a:lnTo>
                  <a:lnTo>
                    <a:pt x="44" y="30"/>
                  </a:lnTo>
                  <a:lnTo>
                    <a:pt x="48" y="28"/>
                  </a:lnTo>
                  <a:lnTo>
                    <a:pt x="53" y="25"/>
                  </a:lnTo>
                  <a:lnTo>
                    <a:pt x="55" y="22"/>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42" name="Freeform 47"/>
            <p:cNvSpPr>
              <a:spLocks/>
            </p:cNvSpPr>
            <p:nvPr/>
          </p:nvSpPr>
          <p:spPr bwMode="auto">
            <a:xfrm>
              <a:off x="2197" y="2031"/>
              <a:ext cx="30" cy="22"/>
            </a:xfrm>
            <a:custGeom>
              <a:avLst/>
              <a:gdLst>
                <a:gd name="T0" fmla="*/ 0 w 62"/>
                <a:gd name="T1" fmla="*/ 6 h 43"/>
                <a:gd name="T2" fmla="*/ 0 w 62"/>
                <a:gd name="T3" fmla="*/ 6 h 43"/>
                <a:gd name="T4" fmla="*/ 1 w 62"/>
                <a:gd name="T5" fmla="*/ 7 h 43"/>
                <a:gd name="T6" fmla="*/ 2 w 62"/>
                <a:gd name="T7" fmla="*/ 7 h 43"/>
                <a:gd name="T8" fmla="*/ 4 w 62"/>
                <a:gd name="T9" fmla="*/ 7 h 43"/>
                <a:gd name="T10" fmla="*/ 6 w 62"/>
                <a:gd name="T11" fmla="*/ 7 h 43"/>
                <a:gd name="T12" fmla="*/ 8 w 62"/>
                <a:gd name="T13" fmla="*/ 6 h 43"/>
                <a:gd name="T14" fmla="*/ 9 w 62"/>
                <a:gd name="T15" fmla="*/ 4 h 43"/>
                <a:gd name="T16" fmla="*/ 8 w 62"/>
                <a:gd name="T17" fmla="*/ 2 h 43"/>
                <a:gd name="T18" fmla="*/ 8 w 62"/>
                <a:gd name="T19" fmla="*/ 0 h 43"/>
                <a:gd name="T20" fmla="*/ 8 w 62"/>
                <a:gd name="T21" fmla="*/ 1 h 43"/>
                <a:gd name="T22" fmla="*/ 9 w 62"/>
                <a:gd name="T23" fmla="*/ 2 h 43"/>
                <a:gd name="T24" fmla="*/ 10 w 62"/>
                <a:gd name="T25" fmla="*/ 3 h 43"/>
                <a:gd name="T26" fmla="*/ 12 w 62"/>
                <a:gd name="T27" fmla="*/ 4 h 43"/>
                <a:gd name="T28" fmla="*/ 13 w 62"/>
                <a:gd name="T29" fmla="*/ 6 h 43"/>
                <a:gd name="T30" fmla="*/ 14 w 62"/>
                <a:gd name="T31" fmla="*/ 7 h 43"/>
                <a:gd name="T32" fmla="*/ 15 w 62"/>
                <a:gd name="T33" fmla="*/ 8 h 43"/>
                <a:gd name="T34" fmla="*/ 14 w 62"/>
                <a:gd name="T35" fmla="*/ 8 h 43"/>
                <a:gd name="T36" fmla="*/ 12 w 62"/>
                <a:gd name="T37" fmla="*/ 9 h 43"/>
                <a:gd name="T38" fmla="*/ 10 w 62"/>
                <a:gd name="T39" fmla="*/ 10 h 43"/>
                <a:gd name="T40" fmla="*/ 7 w 62"/>
                <a:gd name="T41" fmla="*/ 11 h 43"/>
                <a:gd name="T42" fmla="*/ 4 w 62"/>
                <a:gd name="T43" fmla="*/ 10 h 43"/>
                <a:gd name="T44" fmla="*/ 2 w 62"/>
                <a:gd name="T45" fmla="*/ 9 h 43"/>
                <a:gd name="T46" fmla="*/ 0 w 62"/>
                <a:gd name="T47" fmla="*/ 7 h 43"/>
                <a:gd name="T48" fmla="*/ 0 w 62"/>
                <a:gd name="T49" fmla="*/ 6 h 4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2"/>
                <a:gd name="T76" fmla="*/ 0 h 43"/>
                <a:gd name="T77" fmla="*/ 62 w 62"/>
                <a:gd name="T78" fmla="*/ 43 h 4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2" h="43">
                  <a:moveTo>
                    <a:pt x="0" y="24"/>
                  </a:moveTo>
                  <a:lnTo>
                    <a:pt x="2" y="24"/>
                  </a:lnTo>
                  <a:lnTo>
                    <a:pt x="4" y="25"/>
                  </a:lnTo>
                  <a:lnTo>
                    <a:pt x="10" y="26"/>
                  </a:lnTo>
                  <a:lnTo>
                    <a:pt x="18" y="26"/>
                  </a:lnTo>
                  <a:lnTo>
                    <a:pt x="27" y="25"/>
                  </a:lnTo>
                  <a:lnTo>
                    <a:pt x="35" y="22"/>
                  </a:lnTo>
                  <a:lnTo>
                    <a:pt x="39" y="16"/>
                  </a:lnTo>
                  <a:lnTo>
                    <a:pt x="35" y="5"/>
                  </a:lnTo>
                  <a:lnTo>
                    <a:pt x="33" y="0"/>
                  </a:lnTo>
                  <a:lnTo>
                    <a:pt x="34" y="1"/>
                  </a:lnTo>
                  <a:lnTo>
                    <a:pt x="37" y="5"/>
                  </a:lnTo>
                  <a:lnTo>
                    <a:pt x="43" y="9"/>
                  </a:lnTo>
                  <a:lnTo>
                    <a:pt x="50" y="16"/>
                  </a:lnTo>
                  <a:lnTo>
                    <a:pt x="56" y="22"/>
                  </a:lnTo>
                  <a:lnTo>
                    <a:pt x="60" y="26"/>
                  </a:lnTo>
                  <a:lnTo>
                    <a:pt x="62" y="29"/>
                  </a:lnTo>
                  <a:lnTo>
                    <a:pt x="59" y="31"/>
                  </a:lnTo>
                  <a:lnTo>
                    <a:pt x="52" y="36"/>
                  </a:lnTo>
                  <a:lnTo>
                    <a:pt x="42" y="40"/>
                  </a:lnTo>
                  <a:lnTo>
                    <a:pt x="30" y="43"/>
                  </a:lnTo>
                  <a:lnTo>
                    <a:pt x="19" y="40"/>
                  </a:lnTo>
                  <a:lnTo>
                    <a:pt x="10" y="33"/>
                  </a:lnTo>
                  <a:lnTo>
                    <a:pt x="3" y="28"/>
                  </a:lnTo>
                  <a:lnTo>
                    <a:pt x="0" y="24"/>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grpSp>
      <p:sp>
        <p:nvSpPr>
          <p:cNvPr id="43" name="TextBox 42"/>
          <p:cNvSpPr txBox="1"/>
          <p:nvPr/>
        </p:nvSpPr>
        <p:spPr>
          <a:xfrm>
            <a:off x="5803819" y="3167390"/>
            <a:ext cx="1415772" cy="261610"/>
          </a:xfrm>
          <a:prstGeom prst="rect">
            <a:avLst/>
          </a:prstGeom>
          <a:noFill/>
        </p:spPr>
        <p:txBody>
          <a:bodyPr wrap="none" rtlCol="0">
            <a:spAutoFit/>
          </a:bodyPr>
          <a:lstStyle/>
          <a:p>
            <a:r>
              <a:rPr lang="en-US" sz="1100" dirty="0" smtClean="0">
                <a:latin typeface="Futura Hv" pitchFamily="34" charset="0"/>
              </a:rPr>
              <a:t>Development Team</a:t>
            </a:r>
          </a:p>
        </p:txBody>
      </p:sp>
      <p:sp>
        <p:nvSpPr>
          <p:cNvPr id="44" name="TextBox 43"/>
          <p:cNvSpPr txBox="1"/>
          <p:nvPr/>
        </p:nvSpPr>
        <p:spPr>
          <a:xfrm>
            <a:off x="1664475" y="3165789"/>
            <a:ext cx="787395" cy="261610"/>
          </a:xfrm>
          <a:prstGeom prst="rect">
            <a:avLst/>
          </a:prstGeom>
          <a:noFill/>
        </p:spPr>
        <p:txBody>
          <a:bodyPr wrap="none" rtlCol="0">
            <a:spAutoFit/>
          </a:bodyPr>
          <a:lstStyle/>
          <a:p>
            <a:r>
              <a:rPr lang="en-US" sz="1100" dirty="0" smtClean="0">
                <a:latin typeface="Futura Hv" pitchFamily="34" charset="0"/>
              </a:rPr>
              <a:t>QA Team</a:t>
            </a:r>
          </a:p>
        </p:txBody>
      </p:sp>
      <p:grpSp>
        <p:nvGrpSpPr>
          <p:cNvPr id="45" name="Group 70"/>
          <p:cNvGrpSpPr>
            <a:grpSpLocks/>
          </p:cNvGrpSpPr>
          <p:nvPr/>
        </p:nvGrpSpPr>
        <p:grpSpPr bwMode="auto">
          <a:xfrm>
            <a:off x="583293" y="2209347"/>
            <a:ext cx="1473272" cy="896690"/>
            <a:chOff x="1346" y="0"/>
            <a:chExt cx="1628" cy="1214"/>
          </a:xfrm>
        </p:grpSpPr>
        <p:sp>
          <p:nvSpPr>
            <p:cNvPr id="46" name="Freeform 71"/>
            <p:cNvSpPr>
              <a:spLocks noEditPoints="1"/>
            </p:cNvSpPr>
            <p:nvPr/>
          </p:nvSpPr>
          <p:spPr bwMode="auto">
            <a:xfrm>
              <a:off x="1346" y="0"/>
              <a:ext cx="1082" cy="1214"/>
            </a:xfrm>
            <a:custGeom>
              <a:avLst/>
              <a:gdLst>
                <a:gd name="T0" fmla="*/ 748 w 1082"/>
                <a:gd name="T1" fmla="*/ 816 h 1214"/>
                <a:gd name="T2" fmla="*/ 620 w 1082"/>
                <a:gd name="T3" fmla="*/ 816 h 1214"/>
                <a:gd name="T4" fmla="*/ 530 w 1082"/>
                <a:gd name="T5" fmla="*/ 774 h 1214"/>
                <a:gd name="T6" fmla="*/ 526 w 1082"/>
                <a:gd name="T7" fmla="*/ 676 h 1214"/>
                <a:gd name="T8" fmla="*/ 572 w 1082"/>
                <a:gd name="T9" fmla="*/ 646 h 1214"/>
                <a:gd name="T10" fmla="*/ 668 w 1082"/>
                <a:gd name="T11" fmla="*/ 734 h 1214"/>
                <a:gd name="T12" fmla="*/ 746 w 1082"/>
                <a:gd name="T13" fmla="*/ 770 h 1214"/>
                <a:gd name="T14" fmla="*/ 808 w 1082"/>
                <a:gd name="T15" fmla="*/ 766 h 1214"/>
                <a:gd name="T16" fmla="*/ 910 w 1082"/>
                <a:gd name="T17" fmla="*/ 738 h 1214"/>
                <a:gd name="T18" fmla="*/ 984 w 1082"/>
                <a:gd name="T19" fmla="*/ 710 h 1214"/>
                <a:gd name="T20" fmla="*/ 1066 w 1082"/>
                <a:gd name="T21" fmla="*/ 692 h 1214"/>
                <a:gd name="T22" fmla="*/ 1076 w 1082"/>
                <a:gd name="T23" fmla="*/ 666 h 1214"/>
                <a:gd name="T24" fmla="*/ 1036 w 1082"/>
                <a:gd name="T25" fmla="*/ 560 h 1214"/>
                <a:gd name="T26" fmla="*/ 934 w 1082"/>
                <a:gd name="T27" fmla="*/ 596 h 1214"/>
                <a:gd name="T28" fmla="*/ 858 w 1082"/>
                <a:gd name="T29" fmla="*/ 620 h 1214"/>
                <a:gd name="T30" fmla="*/ 786 w 1082"/>
                <a:gd name="T31" fmla="*/ 640 h 1214"/>
                <a:gd name="T32" fmla="*/ 760 w 1082"/>
                <a:gd name="T33" fmla="*/ 628 h 1214"/>
                <a:gd name="T34" fmla="*/ 728 w 1082"/>
                <a:gd name="T35" fmla="*/ 596 h 1214"/>
                <a:gd name="T36" fmla="*/ 646 w 1082"/>
                <a:gd name="T37" fmla="*/ 514 h 1214"/>
                <a:gd name="T38" fmla="*/ 554 w 1082"/>
                <a:gd name="T39" fmla="*/ 410 h 1214"/>
                <a:gd name="T40" fmla="*/ 542 w 1082"/>
                <a:gd name="T41" fmla="*/ 380 h 1214"/>
                <a:gd name="T42" fmla="*/ 626 w 1082"/>
                <a:gd name="T43" fmla="*/ 390 h 1214"/>
                <a:gd name="T44" fmla="*/ 634 w 1082"/>
                <a:gd name="T45" fmla="*/ 352 h 1214"/>
                <a:gd name="T46" fmla="*/ 656 w 1082"/>
                <a:gd name="T47" fmla="*/ 318 h 1214"/>
                <a:gd name="T48" fmla="*/ 670 w 1082"/>
                <a:gd name="T49" fmla="*/ 292 h 1214"/>
                <a:gd name="T50" fmla="*/ 670 w 1082"/>
                <a:gd name="T51" fmla="*/ 250 h 1214"/>
                <a:gd name="T52" fmla="*/ 688 w 1082"/>
                <a:gd name="T53" fmla="*/ 96 h 1214"/>
                <a:gd name="T54" fmla="*/ 618 w 1082"/>
                <a:gd name="T55" fmla="*/ 46 h 1214"/>
                <a:gd name="T56" fmla="*/ 508 w 1082"/>
                <a:gd name="T57" fmla="*/ 0 h 1214"/>
                <a:gd name="T58" fmla="*/ 418 w 1082"/>
                <a:gd name="T59" fmla="*/ 8 h 1214"/>
                <a:gd name="T60" fmla="*/ 342 w 1082"/>
                <a:gd name="T61" fmla="*/ 62 h 1214"/>
                <a:gd name="T62" fmla="*/ 318 w 1082"/>
                <a:gd name="T63" fmla="*/ 244 h 1214"/>
                <a:gd name="T64" fmla="*/ 276 w 1082"/>
                <a:gd name="T65" fmla="*/ 286 h 1214"/>
                <a:gd name="T66" fmla="*/ 348 w 1082"/>
                <a:gd name="T67" fmla="*/ 290 h 1214"/>
                <a:gd name="T68" fmla="*/ 300 w 1082"/>
                <a:gd name="T69" fmla="*/ 322 h 1214"/>
                <a:gd name="T70" fmla="*/ 174 w 1082"/>
                <a:gd name="T71" fmla="*/ 368 h 1214"/>
                <a:gd name="T72" fmla="*/ 118 w 1082"/>
                <a:gd name="T73" fmla="*/ 464 h 1214"/>
                <a:gd name="T74" fmla="*/ 16 w 1082"/>
                <a:gd name="T75" fmla="*/ 742 h 1214"/>
                <a:gd name="T76" fmla="*/ 722 w 1082"/>
                <a:gd name="T77" fmla="*/ 1214 h 1214"/>
                <a:gd name="T78" fmla="*/ 672 w 1082"/>
                <a:gd name="T79" fmla="*/ 1050 h 1214"/>
                <a:gd name="T80" fmla="*/ 444 w 1082"/>
                <a:gd name="T81" fmla="*/ 1000 h 1214"/>
                <a:gd name="T82" fmla="*/ 380 w 1082"/>
                <a:gd name="T83" fmla="*/ 948 h 1214"/>
                <a:gd name="T84" fmla="*/ 422 w 1082"/>
                <a:gd name="T85" fmla="*/ 916 h 1214"/>
                <a:gd name="T86" fmla="*/ 444 w 1082"/>
                <a:gd name="T87" fmla="*/ 946 h 1214"/>
                <a:gd name="T88" fmla="*/ 504 w 1082"/>
                <a:gd name="T89" fmla="*/ 962 h 1214"/>
                <a:gd name="T90" fmla="*/ 608 w 1082"/>
                <a:gd name="T91" fmla="*/ 958 h 1214"/>
                <a:gd name="T92" fmla="*/ 738 w 1082"/>
                <a:gd name="T93" fmla="*/ 956 h 1214"/>
                <a:gd name="T94" fmla="*/ 570 w 1082"/>
                <a:gd name="T95" fmla="*/ 258 h 1214"/>
                <a:gd name="T96" fmla="*/ 494 w 1082"/>
                <a:gd name="T97" fmla="*/ 488 h 1214"/>
                <a:gd name="T98" fmla="*/ 472 w 1082"/>
                <a:gd name="T99" fmla="*/ 526 h 1214"/>
                <a:gd name="T100" fmla="*/ 454 w 1082"/>
                <a:gd name="T101" fmla="*/ 624 h 1214"/>
                <a:gd name="T102" fmla="*/ 384 w 1082"/>
                <a:gd name="T103" fmla="*/ 482 h 1214"/>
                <a:gd name="T104" fmla="*/ 324 w 1082"/>
                <a:gd name="T105" fmla="*/ 356 h 1214"/>
                <a:gd name="T106" fmla="*/ 360 w 1082"/>
                <a:gd name="T107" fmla="*/ 328 h 1214"/>
                <a:gd name="T108" fmla="*/ 440 w 1082"/>
                <a:gd name="T109" fmla="*/ 478 h 1214"/>
                <a:gd name="T110" fmla="*/ 478 w 1082"/>
                <a:gd name="T111" fmla="*/ 418 h 1214"/>
                <a:gd name="T112" fmla="*/ 506 w 1082"/>
                <a:gd name="T113" fmla="*/ 462 h 121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2"/>
                <a:gd name="T172" fmla="*/ 0 h 1214"/>
                <a:gd name="T173" fmla="*/ 1082 w 1082"/>
                <a:gd name="T174" fmla="*/ 1214 h 121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2" h="1214">
                  <a:moveTo>
                    <a:pt x="758" y="908"/>
                  </a:moveTo>
                  <a:lnTo>
                    <a:pt x="760" y="888"/>
                  </a:lnTo>
                  <a:lnTo>
                    <a:pt x="764" y="868"/>
                  </a:lnTo>
                  <a:lnTo>
                    <a:pt x="764" y="850"/>
                  </a:lnTo>
                  <a:lnTo>
                    <a:pt x="758" y="832"/>
                  </a:lnTo>
                  <a:lnTo>
                    <a:pt x="750" y="818"/>
                  </a:lnTo>
                  <a:lnTo>
                    <a:pt x="748" y="816"/>
                  </a:lnTo>
                  <a:lnTo>
                    <a:pt x="744" y="814"/>
                  </a:lnTo>
                  <a:lnTo>
                    <a:pt x="742" y="812"/>
                  </a:lnTo>
                  <a:lnTo>
                    <a:pt x="712" y="820"/>
                  </a:lnTo>
                  <a:lnTo>
                    <a:pt x="674" y="820"/>
                  </a:lnTo>
                  <a:lnTo>
                    <a:pt x="670" y="820"/>
                  </a:lnTo>
                  <a:lnTo>
                    <a:pt x="658" y="818"/>
                  </a:lnTo>
                  <a:lnTo>
                    <a:pt x="640" y="818"/>
                  </a:lnTo>
                  <a:lnTo>
                    <a:pt x="620" y="816"/>
                  </a:lnTo>
                  <a:lnTo>
                    <a:pt x="600" y="814"/>
                  </a:lnTo>
                  <a:lnTo>
                    <a:pt x="582" y="814"/>
                  </a:lnTo>
                  <a:lnTo>
                    <a:pt x="568" y="812"/>
                  </a:lnTo>
                  <a:lnTo>
                    <a:pt x="560" y="810"/>
                  </a:lnTo>
                  <a:lnTo>
                    <a:pt x="556" y="804"/>
                  </a:lnTo>
                  <a:lnTo>
                    <a:pt x="548" y="796"/>
                  </a:lnTo>
                  <a:lnTo>
                    <a:pt x="538" y="786"/>
                  </a:lnTo>
                  <a:lnTo>
                    <a:pt x="530" y="774"/>
                  </a:lnTo>
                  <a:lnTo>
                    <a:pt x="522" y="762"/>
                  </a:lnTo>
                  <a:lnTo>
                    <a:pt x="514" y="752"/>
                  </a:lnTo>
                  <a:lnTo>
                    <a:pt x="508" y="744"/>
                  </a:lnTo>
                  <a:lnTo>
                    <a:pt x="506" y="742"/>
                  </a:lnTo>
                  <a:lnTo>
                    <a:pt x="510" y="732"/>
                  </a:lnTo>
                  <a:lnTo>
                    <a:pt x="516" y="716"/>
                  </a:lnTo>
                  <a:lnTo>
                    <a:pt x="522" y="696"/>
                  </a:lnTo>
                  <a:lnTo>
                    <a:pt x="526" y="676"/>
                  </a:lnTo>
                  <a:lnTo>
                    <a:pt x="534" y="656"/>
                  </a:lnTo>
                  <a:lnTo>
                    <a:pt x="538" y="638"/>
                  </a:lnTo>
                  <a:lnTo>
                    <a:pt x="544" y="628"/>
                  </a:lnTo>
                  <a:lnTo>
                    <a:pt x="548" y="624"/>
                  </a:lnTo>
                  <a:lnTo>
                    <a:pt x="550" y="628"/>
                  </a:lnTo>
                  <a:lnTo>
                    <a:pt x="556" y="632"/>
                  </a:lnTo>
                  <a:lnTo>
                    <a:pt x="564" y="638"/>
                  </a:lnTo>
                  <a:lnTo>
                    <a:pt x="572" y="646"/>
                  </a:lnTo>
                  <a:lnTo>
                    <a:pt x="582" y="656"/>
                  </a:lnTo>
                  <a:lnTo>
                    <a:pt x="594" y="666"/>
                  </a:lnTo>
                  <a:lnTo>
                    <a:pt x="606" y="678"/>
                  </a:lnTo>
                  <a:lnTo>
                    <a:pt x="618" y="690"/>
                  </a:lnTo>
                  <a:lnTo>
                    <a:pt x="632" y="702"/>
                  </a:lnTo>
                  <a:lnTo>
                    <a:pt x="646" y="712"/>
                  </a:lnTo>
                  <a:lnTo>
                    <a:pt x="658" y="724"/>
                  </a:lnTo>
                  <a:lnTo>
                    <a:pt x="668" y="734"/>
                  </a:lnTo>
                  <a:lnTo>
                    <a:pt x="680" y="742"/>
                  </a:lnTo>
                  <a:lnTo>
                    <a:pt x="688" y="748"/>
                  </a:lnTo>
                  <a:lnTo>
                    <a:pt x="696" y="754"/>
                  </a:lnTo>
                  <a:lnTo>
                    <a:pt x="704" y="758"/>
                  </a:lnTo>
                  <a:lnTo>
                    <a:pt x="712" y="762"/>
                  </a:lnTo>
                  <a:lnTo>
                    <a:pt x="724" y="766"/>
                  </a:lnTo>
                  <a:lnTo>
                    <a:pt x="734" y="768"/>
                  </a:lnTo>
                  <a:lnTo>
                    <a:pt x="746" y="770"/>
                  </a:lnTo>
                  <a:lnTo>
                    <a:pt x="756" y="770"/>
                  </a:lnTo>
                  <a:lnTo>
                    <a:pt x="766" y="772"/>
                  </a:lnTo>
                  <a:lnTo>
                    <a:pt x="774" y="772"/>
                  </a:lnTo>
                  <a:lnTo>
                    <a:pt x="782" y="772"/>
                  </a:lnTo>
                  <a:lnTo>
                    <a:pt x="786" y="772"/>
                  </a:lnTo>
                  <a:lnTo>
                    <a:pt x="792" y="770"/>
                  </a:lnTo>
                  <a:lnTo>
                    <a:pt x="798" y="768"/>
                  </a:lnTo>
                  <a:lnTo>
                    <a:pt x="808" y="766"/>
                  </a:lnTo>
                  <a:lnTo>
                    <a:pt x="820" y="764"/>
                  </a:lnTo>
                  <a:lnTo>
                    <a:pt x="832" y="760"/>
                  </a:lnTo>
                  <a:lnTo>
                    <a:pt x="844" y="758"/>
                  </a:lnTo>
                  <a:lnTo>
                    <a:pt x="858" y="754"/>
                  </a:lnTo>
                  <a:lnTo>
                    <a:pt x="870" y="748"/>
                  </a:lnTo>
                  <a:lnTo>
                    <a:pt x="884" y="746"/>
                  </a:lnTo>
                  <a:lnTo>
                    <a:pt x="896" y="742"/>
                  </a:lnTo>
                  <a:lnTo>
                    <a:pt x="910" y="738"/>
                  </a:lnTo>
                  <a:lnTo>
                    <a:pt x="922" y="734"/>
                  </a:lnTo>
                  <a:lnTo>
                    <a:pt x="932" y="730"/>
                  </a:lnTo>
                  <a:lnTo>
                    <a:pt x="942" y="726"/>
                  </a:lnTo>
                  <a:lnTo>
                    <a:pt x="948" y="724"/>
                  </a:lnTo>
                  <a:lnTo>
                    <a:pt x="956" y="720"/>
                  </a:lnTo>
                  <a:lnTo>
                    <a:pt x="964" y="718"/>
                  </a:lnTo>
                  <a:lnTo>
                    <a:pt x="974" y="714"/>
                  </a:lnTo>
                  <a:lnTo>
                    <a:pt x="984" y="710"/>
                  </a:lnTo>
                  <a:lnTo>
                    <a:pt x="994" y="708"/>
                  </a:lnTo>
                  <a:lnTo>
                    <a:pt x="1006" y="706"/>
                  </a:lnTo>
                  <a:lnTo>
                    <a:pt x="1016" y="704"/>
                  </a:lnTo>
                  <a:lnTo>
                    <a:pt x="1028" y="700"/>
                  </a:lnTo>
                  <a:lnTo>
                    <a:pt x="1038" y="698"/>
                  </a:lnTo>
                  <a:lnTo>
                    <a:pt x="1048" y="696"/>
                  </a:lnTo>
                  <a:lnTo>
                    <a:pt x="1058" y="694"/>
                  </a:lnTo>
                  <a:lnTo>
                    <a:pt x="1066" y="692"/>
                  </a:lnTo>
                  <a:lnTo>
                    <a:pt x="1072" y="690"/>
                  </a:lnTo>
                  <a:lnTo>
                    <a:pt x="1078" y="690"/>
                  </a:lnTo>
                  <a:lnTo>
                    <a:pt x="1080" y="688"/>
                  </a:lnTo>
                  <a:lnTo>
                    <a:pt x="1082" y="688"/>
                  </a:lnTo>
                  <a:lnTo>
                    <a:pt x="1080" y="674"/>
                  </a:lnTo>
                  <a:lnTo>
                    <a:pt x="1078" y="668"/>
                  </a:lnTo>
                  <a:lnTo>
                    <a:pt x="1076" y="666"/>
                  </a:lnTo>
                  <a:lnTo>
                    <a:pt x="1074" y="660"/>
                  </a:lnTo>
                  <a:lnTo>
                    <a:pt x="1072" y="648"/>
                  </a:lnTo>
                  <a:lnTo>
                    <a:pt x="1066" y="634"/>
                  </a:lnTo>
                  <a:lnTo>
                    <a:pt x="1060" y="618"/>
                  </a:lnTo>
                  <a:lnTo>
                    <a:pt x="1056" y="600"/>
                  </a:lnTo>
                  <a:lnTo>
                    <a:pt x="1048" y="580"/>
                  </a:lnTo>
                  <a:lnTo>
                    <a:pt x="1040" y="558"/>
                  </a:lnTo>
                  <a:lnTo>
                    <a:pt x="1036" y="560"/>
                  </a:lnTo>
                  <a:lnTo>
                    <a:pt x="1030" y="562"/>
                  </a:lnTo>
                  <a:lnTo>
                    <a:pt x="1020" y="564"/>
                  </a:lnTo>
                  <a:lnTo>
                    <a:pt x="1010" y="568"/>
                  </a:lnTo>
                  <a:lnTo>
                    <a:pt x="996" y="572"/>
                  </a:lnTo>
                  <a:lnTo>
                    <a:pt x="982" y="578"/>
                  </a:lnTo>
                  <a:lnTo>
                    <a:pt x="966" y="584"/>
                  </a:lnTo>
                  <a:lnTo>
                    <a:pt x="950" y="590"/>
                  </a:lnTo>
                  <a:lnTo>
                    <a:pt x="934" y="596"/>
                  </a:lnTo>
                  <a:lnTo>
                    <a:pt x="920" y="600"/>
                  </a:lnTo>
                  <a:lnTo>
                    <a:pt x="906" y="606"/>
                  </a:lnTo>
                  <a:lnTo>
                    <a:pt x="894" y="610"/>
                  </a:lnTo>
                  <a:lnTo>
                    <a:pt x="882" y="614"/>
                  </a:lnTo>
                  <a:lnTo>
                    <a:pt x="874" y="618"/>
                  </a:lnTo>
                  <a:lnTo>
                    <a:pt x="866" y="618"/>
                  </a:lnTo>
                  <a:lnTo>
                    <a:pt x="864" y="620"/>
                  </a:lnTo>
                  <a:lnTo>
                    <a:pt x="858" y="620"/>
                  </a:lnTo>
                  <a:lnTo>
                    <a:pt x="850" y="624"/>
                  </a:lnTo>
                  <a:lnTo>
                    <a:pt x="838" y="626"/>
                  </a:lnTo>
                  <a:lnTo>
                    <a:pt x="826" y="630"/>
                  </a:lnTo>
                  <a:lnTo>
                    <a:pt x="814" y="634"/>
                  </a:lnTo>
                  <a:lnTo>
                    <a:pt x="804" y="638"/>
                  </a:lnTo>
                  <a:lnTo>
                    <a:pt x="796" y="640"/>
                  </a:lnTo>
                  <a:lnTo>
                    <a:pt x="790" y="640"/>
                  </a:lnTo>
                  <a:lnTo>
                    <a:pt x="786" y="640"/>
                  </a:lnTo>
                  <a:lnTo>
                    <a:pt x="784" y="640"/>
                  </a:lnTo>
                  <a:lnTo>
                    <a:pt x="782" y="640"/>
                  </a:lnTo>
                  <a:lnTo>
                    <a:pt x="780" y="640"/>
                  </a:lnTo>
                  <a:lnTo>
                    <a:pt x="776" y="638"/>
                  </a:lnTo>
                  <a:lnTo>
                    <a:pt x="772" y="638"/>
                  </a:lnTo>
                  <a:lnTo>
                    <a:pt x="770" y="636"/>
                  </a:lnTo>
                  <a:lnTo>
                    <a:pt x="766" y="632"/>
                  </a:lnTo>
                  <a:lnTo>
                    <a:pt x="760" y="628"/>
                  </a:lnTo>
                  <a:lnTo>
                    <a:pt x="756" y="624"/>
                  </a:lnTo>
                  <a:lnTo>
                    <a:pt x="752" y="622"/>
                  </a:lnTo>
                  <a:lnTo>
                    <a:pt x="748" y="618"/>
                  </a:lnTo>
                  <a:lnTo>
                    <a:pt x="744" y="612"/>
                  </a:lnTo>
                  <a:lnTo>
                    <a:pt x="738" y="608"/>
                  </a:lnTo>
                  <a:lnTo>
                    <a:pt x="734" y="606"/>
                  </a:lnTo>
                  <a:lnTo>
                    <a:pt x="732" y="600"/>
                  </a:lnTo>
                  <a:lnTo>
                    <a:pt x="728" y="596"/>
                  </a:lnTo>
                  <a:lnTo>
                    <a:pt x="722" y="590"/>
                  </a:lnTo>
                  <a:lnTo>
                    <a:pt x="716" y="584"/>
                  </a:lnTo>
                  <a:lnTo>
                    <a:pt x="706" y="576"/>
                  </a:lnTo>
                  <a:lnTo>
                    <a:pt x="696" y="564"/>
                  </a:lnTo>
                  <a:lnTo>
                    <a:pt x="686" y="554"/>
                  </a:lnTo>
                  <a:lnTo>
                    <a:pt x="674" y="542"/>
                  </a:lnTo>
                  <a:lnTo>
                    <a:pt x="660" y="528"/>
                  </a:lnTo>
                  <a:lnTo>
                    <a:pt x="646" y="514"/>
                  </a:lnTo>
                  <a:lnTo>
                    <a:pt x="634" y="500"/>
                  </a:lnTo>
                  <a:lnTo>
                    <a:pt x="620" y="486"/>
                  </a:lnTo>
                  <a:lnTo>
                    <a:pt x="608" y="472"/>
                  </a:lnTo>
                  <a:lnTo>
                    <a:pt x="594" y="458"/>
                  </a:lnTo>
                  <a:lnTo>
                    <a:pt x="582" y="444"/>
                  </a:lnTo>
                  <a:lnTo>
                    <a:pt x="574" y="432"/>
                  </a:lnTo>
                  <a:lnTo>
                    <a:pt x="564" y="420"/>
                  </a:lnTo>
                  <a:lnTo>
                    <a:pt x="554" y="410"/>
                  </a:lnTo>
                  <a:lnTo>
                    <a:pt x="542" y="398"/>
                  </a:lnTo>
                  <a:lnTo>
                    <a:pt x="528" y="388"/>
                  </a:lnTo>
                  <a:lnTo>
                    <a:pt x="512" y="378"/>
                  </a:lnTo>
                  <a:lnTo>
                    <a:pt x="524" y="364"/>
                  </a:lnTo>
                  <a:lnTo>
                    <a:pt x="530" y="370"/>
                  </a:lnTo>
                  <a:lnTo>
                    <a:pt x="542" y="380"/>
                  </a:lnTo>
                  <a:lnTo>
                    <a:pt x="556" y="386"/>
                  </a:lnTo>
                  <a:lnTo>
                    <a:pt x="570" y="390"/>
                  </a:lnTo>
                  <a:lnTo>
                    <a:pt x="584" y="392"/>
                  </a:lnTo>
                  <a:lnTo>
                    <a:pt x="596" y="394"/>
                  </a:lnTo>
                  <a:lnTo>
                    <a:pt x="606" y="394"/>
                  </a:lnTo>
                  <a:lnTo>
                    <a:pt x="612" y="394"/>
                  </a:lnTo>
                  <a:lnTo>
                    <a:pt x="620" y="394"/>
                  </a:lnTo>
                  <a:lnTo>
                    <a:pt x="626" y="390"/>
                  </a:lnTo>
                  <a:lnTo>
                    <a:pt x="628" y="386"/>
                  </a:lnTo>
                  <a:lnTo>
                    <a:pt x="628" y="378"/>
                  </a:lnTo>
                  <a:lnTo>
                    <a:pt x="628" y="370"/>
                  </a:lnTo>
                  <a:lnTo>
                    <a:pt x="628" y="362"/>
                  </a:lnTo>
                  <a:lnTo>
                    <a:pt x="628" y="356"/>
                  </a:lnTo>
                  <a:lnTo>
                    <a:pt x="628" y="354"/>
                  </a:lnTo>
                  <a:lnTo>
                    <a:pt x="630" y="354"/>
                  </a:lnTo>
                  <a:lnTo>
                    <a:pt x="634" y="352"/>
                  </a:lnTo>
                  <a:lnTo>
                    <a:pt x="640" y="348"/>
                  </a:lnTo>
                  <a:lnTo>
                    <a:pt x="646" y="342"/>
                  </a:lnTo>
                  <a:lnTo>
                    <a:pt x="646" y="336"/>
                  </a:lnTo>
                  <a:lnTo>
                    <a:pt x="644" y="334"/>
                  </a:lnTo>
                  <a:lnTo>
                    <a:pt x="644" y="332"/>
                  </a:lnTo>
                  <a:lnTo>
                    <a:pt x="650" y="328"/>
                  </a:lnTo>
                  <a:lnTo>
                    <a:pt x="656" y="324"/>
                  </a:lnTo>
                  <a:lnTo>
                    <a:pt x="656" y="318"/>
                  </a:lnTo>
                  <a:lnTo>
                    <a:pt x="658" y="318"/>
                  </a:lnTo>
                  <a:lnTo>
                    <a:pt x="656" y="310"/>
                  </a:lnTo>
                  <a:lnTo>
                    <a:pt x="654" y="304"/>
                  </a:lnTo>
                  <a:lnTo>
                    <a:pt x="656" y="298"/>
                  </a:lnTo>
                  <a:lnTo>
                    <a:pt x="656" y="296"/>
                  </a:lnTo>
                  <a:lnTo>
                    <a:pt x="658" y="296"/>
                  </a:lnTo>
                  <a:lnTo>
                    <a:pt x="662" y="294"/>
                  </a:lnTo>
                  <a:lnTo>
                    <a:pt x="670" y="292"/>
                  </a:lnTo>
                  <a:lnTo>
                    <a:pt x="678" y="288"/>
                  </a:lnTo>
                  <a:lnTo>
                    <a:pt x="682" y="284"/>
                  </a:lnTo>
                  <a:lnTo>
                    <a:pt x="684" y="280"/>
                  </a:lnTo>
                  <a:lnTo>
                    <a:pt x="682" y="276"/>
                  </a:lnTo>
                  <a:lnTo>
                    <a:pt x="678" y="270"/>
                  </a:lnTo>
                  <a:lnTo>
                    <a:pt x="672" y="258"/>
                  </a:lnTo>
                  <a:lnTo>
                    <a:pt x="668" y="250"/>
                  </a:lnTo>
                  <a:lnTo>
                    <a:pt x="670" y="250"/>
                  </a:lnTo>
                  <a:lnTo>
                    <a:pt x="674" y="246"/>
                  </a:lnTo>
                  <a:lnTo>
                    <a:pt x="680" y="232"/>
                  </a:lnTo>
                  <a:lnTo>
                    <a:pt x="692" y="214"/>
                  </a:lnTo>
                  <a:lnTo>
                    <a:pt x="700" y="190"/>
                  </a:lnTo>
                  <a:lnTo>
                    <a:pt x="708" y="166"/>
                  </a:lnTo>
                  <a:lnTo>
                    <a:pt x="710" y="140"/>
                  </a:lnTo>
                  <a:lnTo>
                    <a:pt x="704" y="116"/>
                  </a:lnTo>
                  <a:lnTo>
                    <a:pt x="688" y="96"/>
                  </a:lnTo>
                  <a:lnTo>
                    <a:pt x="674" y="86"/>
                  </a:lnTo>
                  <a:lnTo>
                    <a:pt x="662" y="78"/>
                  </a:lnTo>
                  <a:lnTo>
                    <a:pt x="654" y="72"/>
                  </a:lnTo>
                  <a:lnTo>
                    <a:pt x="648" y="68"/>
                  </a:lnTo>
                  <a:lnTo>
                    <a:pt x="640" y="62"/>
                  </a:lnTo>
                  <a:lnTo>
                    <a:pt x="634" y="58"/>
                  </a:lnTo>
                  <a:lnTo>
                    <a:pt x="628" y="52"/>
                  </a:lnTo>
                  <a:lnTo>
                    <a:pt x="618" y="46"/>
                  </a:lnTo>
                  <a:lnTo>
                    <a:pt x="608" y="38"/>
                  </a:lnTo>
                  <a:lnTo>
                    <a:pt x="596" y="30"/>
                  </a:lnTo>
                  <a:lnTo>
                    <a:pt x="584" y="22"/>
                  </a:lnTo>
                  <a:lnTo>
                    <a:pt x="570" y="14"/>
                  </a:lnTo>
                  <a:lnTo>
                    <a:pt x="556" y="10"/>
                  </a:lnTo>
                  <a:lnTo>
                    <a:pt x="540" y="4"/>
                  </a:lnTo>
                  <a:lnTo>
                    <a:pt x="526" y="0"/>
                  </a:lnTo>
                  <a:lnTo>
                    <a:pt x="508" y="0"/>
                  </a:lnTo>
                  <a:lnTo>
                    <a:pt x="498" y="0"/>
                  </a:lnTo>
                  <a:lnTo>
                    <a:pt x="488" y="0"/>
                  </a:lnTo>
                  <a:lnTo>
                    <a:pt x="478" y="0"/>
                  </a:lnTo>
                  <a:lnTo>
                    <a:pt x="466" y="0"/>
                  </a:lnTo>
                  <a:lnTo>
                    <a:pt x="456" y="2"/>
                  </a:lnTo>
                  <a:lnTo>
                    <a:pt x="444" y="4"/>
                  </a:lnTo>
                  <a:lnTo>
                    <a:pt x="432" y="6"/>
                  </a:lnTo>
                  <a:lnTo>
                    <a:pt x="418" y="8"/>
                  </a:lnTo>
                  <a:lnTo>
                    <a:pt x="408" y="12"/>
                  </a:lnTo>
                  <a:lnTo>
                    <a:pt x="396" y="16"/>
                  </a:lnTo>
                  <a:lnTo>
                    <a:pt x="384" y="22"/>
                  </a:lnTo>
                  <a:lnTo>
                    <a:pt x="374" y="28"/>
                  </a:lnTo>
                  <a:lnTo>
                    <a:pt x="364" y="34"/>
                  </a:lnTo>
                  <a:lnTo>
                    <a:pt x="356" y="42"/>
                  </a:lnTo>
                  <a:lnTo>
                    <a:pt x="348" y="52"/>
                  </a:lnTo>
                  <a:lnTo>
                    <a:pt x="342" y="62"/>
                  </a:lnTo>
                  <a:lnTo>
                    <a:pt x="332" y="86"/>
                  </a:lnTo>
                  <a:lnTo>
                    <a:pt x="324" y="112"/>
                  </a:lnTo>
                  <a:lnTo>
                    <a:pt x="318" y="140"/>
                  </a:lnTo>
                  <a:lnTo>
                    <a:pt x="314" y="166"/>
                  </a:lnTo>
                  <a:lnTo>
                    <a:pt x="312" y="190"/>
                  </a:lnTo>
                  <a:lnTo>
                    <a:pt x="312" y="214"/>
                  </a:lnTo>
                  <a:lnTo>
                    <a:pt x="314" y="232"/>
                  </a:lnTo>
                  <a:lnTo>
                    <a:pt x="318" y="244"/>
                  </a:lnTo>
                  <a:lnTo>
                    <a:pt x="320" y="252"/>
                  </a:lnTo>
                  <a:lnTo>
                    <a:pt x="320" y="262"/>
                  </a:lnTo>
                  <a:lnTo>
                    <a:pt x="316" y="270"/>
                  </a:lnTo>
                  <a:lnTo>
                    <a:pt x="310" y="276"/>
                  </a:lnTo>
                  <a:lnTo>
                    <a:pt x="302" y="280"/>
                  </a:lnTo>
                  <a:lnTo>
                    <a:pt x="294" y="284"/>
                  </a:lnTo>
                  <a:lnTo>
                    <a:pt x="284" y="286"/>
                  </a:lnTo>
                  <a:lnTo>
                    <a:pt x="276" y="286"/>
                  </a:lnTo>
                  <a:lnTo>
                    <a:pt x="278" y="286"/>
                  </a:lnTo>
                  <a:lnTo>
                    <a:pt x="284" y="290"/>
                  </a:lnTo>
                  <a:lnTo>
                    <a:pt x="292" y="292"/>
                  </a:lnTo>
                  <a:lnTo>
                    <a:pt x="302" y="294"/>
                  </a:lnTo>
                  <a:lnTo>
                    <a:pt x="314" y="296"/>
                  </a:lnTo>
                  <a:lnTo>
                    <a:pt x="326" y="296"/>
                  </a:lnTo>
                  <a:lnTo>
                    <a:pt x="336" y="296"/>
                  </a:lnTo>
                  <a:lnTo>
                    <a:pt x="348" y="290"/>
                  </a:lnTo>
                  <a:lnTo>
                    <a:pt x="348" y="292"/>
                  </a:lnTo>
                  <a:lnTo>
                    <a:pt x="346" y="300"/>
                  </a:lnTo>
                  <a:lnTo>
                    <a:pt x="338" y="310"/>
                  </a:lnTo>
                  <a:lnTo>
                    <a:pt x="328" y="318"/>
                  </a:lnTo>
                  <a:lnTo>
                    <a:pt x="322" y="318"/>
                  </a:lnTo>
                  <a:lnTo>
                    <a:pt x="314" y="320"/>
                  </a:lnTo>
                  <a:lnTo>
                    <a:pt x="306" y="320"/>
                  </a:lnTo>
                  <a:lnTo>
                    <a:pt x="300" y="322"/>
                  </a:lnTo>
                  <a:lnTo>
                    <a:pt x="294" y="324"/>
                  </a:lnTo>
                  <a:lnTo>
                    <a:pt x="278" y="328"/>
                  </a:lnTo>
                  <a:lnTo>
                    <a:pt x="260" y="336"/>
                  </a:lnTo>
                  <a:lnTo>
                    <a:pt x="238" y="344"/>
                  </a:lnTo>
                  <a:lnTo>
                    <a:pt x="218" y="352"/>
                  </a:lnTo>
                  <a:lnTo>
                    <a:pt x="198" y="360"/>
                  </a:lnTo>
                  <a:lnTo>
                    <a:pt x="184" y="366"/>
                  </a:lnTo>
                  <a:lnTo>
                    <a:pt x="174" y="368"/>
                  </a:lnTo>
                  <a:lnTo>
                    <a:pt x="168" y="372"/>
                  </a:lnTo>
                  <a:lnTo>
                    <a:pt x="162" y="378"/>
                  </a:lnTo>
                  <a:lnTo>
                    <a:pt x="156" y="388"/>
                  </a:lnTo>
                  <a:lnTo>
                    <a:pt x="146" y="400"/>
                  </a:lnTo>
                  <a:lnTo>
                    <a:pt x="138" y="414"/>
                  </a:lnTo>
                  <a:lnTo>
                    <a:pt x="130" y="430"/>
                  </a:lnTo>
                  <a:lnTo>
                    <a:pt x="124" y="446"/>
                  </a:lnTo>
                  <a:lnTo>
                    <a:pt x="118" y="464"/>
                  </a:lnTo>
                  <a:lnTo>
                    <a:pt x="114" y="478"/>
                  </a:lnTo>
                  <a:lnTo>
                    <a:pt x="104" y="506"/>
                  </a:lnTo>
                  <a:lnTo>
                    <a:pt x="90" y="546"/>
                  </a:lnTo>
                  <a:lnTo>
                    <a:pt x="74" y="590"/>
                  </a:lnTo>
                  <a:lnTo>
                    <a:pt x="56" y="638"/>
                  </a:lnTo>
                  <a:lnTo>
                    <a:pt x="40" y="680"/>
                  </a:lnTo>
                  <a:lnTo>
                    <a:pt x="26" y="718"/>
                  </a:lnTo>
                  <a:lnTo>
                    <a:pt x="16" y="742"/>
                  </a:lnTo>
                  <a:lnTo>
                    <a:pt x="12" y="748"/>
                  </a:lnTo>
                  <a:lnTo>
                    <a:pt x="10" y="756"/>
                  </a:lnTo>
                  <a:lnTo>
                    <a:pt x="6" y="762"/>
                  </a:lnTo>
                  <a:lnTo>
                    <a:pt x="0" y="770"/>
                  </a:lnTo>
                  <a:lnTo>
                    <a:pt x="0" y="970"/>
                  </a:lnTo>
                  <a:lnTo>
                    <a:pt x="0" y="1214"/>
                  </a:lnTo>
                  <a:lnTo>
                    <a:pt x="722" y="1214"/>
                  </a:lnTo>
                  <a:lnTo>
                    <a:pt x="722" y="1190"/>
                  </a:lnTo>
                  <a:lnTo>
                    <a:pt x="720" y="1168"/>
                  </a:lnTo>
                  <a:lnTo>
                    <a:pt x="716" y="1144"/>
                  </a:lnTo>
                  <a:lnTo>
                    <a:pt x="712" y="1122"/>
                  </a:lnTo>
                  <a:lnTo>
                    <a:pt x="704" y="1100"/>
                  </a:lnTo>
                  <a:lnTo>
                    <a:pt x="696" y="1080"/>
                  </a:lnTo>
                  <a:lnTo>
                    <a:pt x="684" y="1064"/>
                  </a:lnTo>
                  <a:lnTo>
                    <a:pt x="672" y="1050"/>
                  </a:lnTo>
                  <a:lnTo>
                    <a:pt x="654" y="1038"/>
                  </a:lnTo>
                  <a:lnTo>
                    <a:pt x="634" y="1030"/>
                  </a:lnTo>
                  <a:lnTo>
                    <a:pt x="608" y="1022"/>
                  </a:lnTo>
                  <a:lnTo>
                    <a:pt x="578" y="1016"/>
                  </a:lnTo>
                  <a:lnTo>
                    <a:pt x="546" y="1010"/>
                  </a:lnTo>
                  <a:lnTo>
                    <a:pt x="514" y="1006"/>
                  </a:lnTo>
                  <a:lnTo>
                    <a:pt x="478" y="1002"/>
                  </a:lnTo>
                  <a:lnTo>
                    <a:pt x="444" y="1000"/>
                  </a:lnTo>
                  <a:lnTo>
                    <a:pt x="410" y="998"/>
                  </a:lnTo>
                  <a:lnTo>
                    <a:pt x="380" y="996"/>
                  </a:lnTo>
                  <a:lnTo>
                    <a:pt x="364" y="996"/>
                  </a:lnTo>
                  <a:lnTo>
                    <a:pt x="366" y="988"/>
                  </a:lnTo>
                  <a:lnTo>
                    <a:pt x="368" y="976"/>
                  </a:lnTo>
                  <a:lnTo>
                    <a:pt x="374" y="966"/>
                  </a:lnTo>
                  <a:lnTo>
                    <a:pt x="376" y="956"/>
                  </a:lnTo>
                  <a:lnTo>
                    <a:pt x="380" y="948"/>
                  </a:lnTo>
                  <a:lnTo>
                    <a:pt x="386" y="942"/>
                  </a:lnTo>
                  <a:lnTo>
                    <a:pt x="392" y="940"/>
                  </a:lnTo>
                  <a:lnTo>
                    <a:pt x="396" y="936"/>
                  </a:lnTo>
                  <a:lnTo>
                    <a:pt x="404" y="930"/>
                  </a:lnTo>
                  <a:lnTo>
                    <a:pt x="408" y="926"/>
                  </a:lnTo>
                  <a:lnTo>
                    <a:pt x="414" y="922"/>
                  </a:lnTo>
                  <a:lnTo>
                    <a:pt x="418" y="918"/>
                  </a:lnTo>
                  <a:lnTo>
                    <a:pt x="422" y="916"/>
                  </a:lnTo>
                  <a:lnTo>
                    <a:pt x="422" y="914"/>
                  </a:lnTo>
                  <a:lnTo>
                    <a:pt x="422" y="916"/>
                  </a:lnTo>
                  <a:lnTo>
                    <a:pt x="424" y="918"/>
                  </a:lnTo>
                  <a:lnTo>
                    <a:pt x="428" y="922"/>
                  </a:lnTo>
                  <a:lnTo>
                    <a:pt x="430" y="928"/>
                  </a:lnTo>
                  <a:lnTo>
                    <a:pt x="434" y="936"/>
                  </a:lnTo>
                  <a:lnTo>
                    <a:pt x="438" y="940"/>
                  </a:lnTo>
                  <a:lnTo>
                    <a:pt x="444" y="946"/>
                  </a:lnTo>
                  <a:lnTo>
                    <a:pt x="446" y="948"/>
                  </a:lnTo>
                  <a:lnTo>
                    <a:pt x="450" y="950"/>
                  </a:lnTo>
                  <a:lnTo>
                    <a:pt x="458" y="954"/>
                  </a:lnTo>
                  <a:lnTo>
                    <a:pt x="468" y="956"/>
                  </a:lnTo>
                  <a:lnTo>
                    <a:pt x="476" y="958"/>
                  </a:lnTo>
                  <a:lnTo>
                    <a:pt x="486" y="960"/>
                  </a:lnTo>
                  <a:lnTo>
                    <a:pt x="496" y="962"/>
                  </a:lnTo>
                  <a:lnTo>
                    <a:pt x="504" y="962"/>
                  </a:lnTo>
                  <a:lnTo>
                    <a:pt x="510" y="962"/>
                  </a:lnTo>
                  <a:lnTo>
                    <a:pt x="514" y="960"/>
                  </a:lnTo>
                  <a:lnTo>
                    <a:pt x="524" y="960"/>
                  </a:lnTo>
                  <a:lnTo>
                    <a:pt x="536" y="960"/>
                  </a:lnTo>
                  <a:lnTo>
                    <a:pt x="552" y="960"/>
                  </a:lnTo>
                  <a:lnTo>
                    <a:pt x="568" y="958"/>
                  </a:lnTo>
                  <a:lnTo>
                    <a:pt x="588" y="958"/>
                  </a:lnTo>
                  <a:lnTo>
                    <a:pt x="608" y="958"/>
                  </a:lnTo>
                  <a:lnTo>
                    <a:pt x="630" y="956"/>
                  </a:lnTo>
                  <a:lnTo>
                    <a:pt x="652" y="956"/>
                  </a:lnTo>
                  <a:lnTo>
                    <a:pt x="672" y="956"/>
                  </a:lnTo>
                  <a:lnTo>
                    <a:pt x="690" y="956"/>
                  </a:lnTo>
                  <a:lnTo>
                    <a:pt x="706" y="956"/>
                  </a:lnTo>
                  <a:lnTo>
                    <a:pt x="720" y="956"/>
                  </a:lnTo>
                  <a:lnTo>
                    <a:pt x="732" y="956"/>
                  </a:lnTo>
                  <a:lnTo>
                    <a:pt x="738" y="956"/>
                  </a:lnTo>
                  <a:lnTo>
                    <a:pt x="742" y="956"/>
                  </a:lnTo>
                  <a:lnTo>
                    <a:pt x="754" y="924"/>
                  </a:lnTo>
                  <a:lnTo>
                    <a:pt x="754" y="922"/>
                  </a:lnTo>
                  <a:lnTo>
                    <a:pt x="758" y="908"/>
                  </a:lnTo>
                  <a:close/>
                  <a:moveTo>
                    <a:pt x="566" y="258"/>
                  </a:moveTo>
                  <a:lnTo>
                    <a:pt x="578" y="256"/>
                  </a:lnTo>
                  <a:lnTo>
                    <a:pt x="576" y="256"/>
                  </a:lnTo>
                  <a:lnTo>
                    <a:pt x="570" y="258"/>
                  </a:lnTo>
                  <a:lnTo>
                    <a:pt x="566" y="260"/>
                  </a:lnTo>
                  <a:lnTo>
                    <a:pt x="564" y="260"/>
                  </a:lnTo>
                  <a:lnTo>
                    <a:pt x="566" y="258"/>
                  </a:lnTo>
                  <a:close/>
                  <a:moveTo>
                    <a:pt x="504" y="484"/>
                  </a:moveTo>
                  <a:lnTo>
                    <a:pt x="504" y="488"/>
                  </a:lnTo>
                  <a:lnTo>
                    <a:pt x="494" y="508"/>
                  </a:lnTo>
                  <a:lnTo>
                    <a:pt x="494" y="502"/>
                  </a:lnTo>
                  <a:lnTo>
                    <a:pt x="494" y="488"/>
                  </a:lnTo>
                  <a:lnTo>
                    <a:pt x="490" y="476"/>
                  </a:lnTo>
                  <a:lnTo>
                    <a:pt x="484" y="472"/>
                  </a:lnTo>
                  <a:lnTo>
                    <a:pt x="478" y="476"/>
                  </a:lnTo>
                  <a:lnTo>
                    <a:pt x="474" y="484"/>
                  </a:lnTo>
                  <a:lnTo>
                    <a:pt x="472" y="490"/>
                  </a:lnTo>
                  <a:lnTo>
                    <a:pt x="472" y="494"/>
                  </a:lnTo>
                  <a:lnTo>
                    <a:pt x="472" y="504"/>
                  </a:lnTo>
                  <a:lnTo>
                    <a:pt x="472" y="526"/>
                  </a:lnTo>
                  <a:lnTo>
                    <a:pt x="472" y="554"/>
                  </a:lnTo>
                  <a:lnTo>
                    <a:pt x="472" y="568"/>
                  </a:lnTo>
                  <a:lnTo>
                    <a:pt x="470" y="582"/>
                  </a:lnTo>
                  <a:lnTo>
                    <a:pt x="468" y="600"/>
                  </a:lnTo>
                  <a:lnTo>
                    <a:pt x="464" y="620"/>
                  </a:lnTo>
                  <a:lnTo>
                    <a:pt x="462" y="636"/>
                  </a:lnTo>
                  <a:lnTo>
                    <a:pt x="460" y="634"/>
                  </a:lnTo>
                  <a:lnTo>
                    <a:pt x="454" y="624"/>
                  </a:lnTo>
                  <a:lnTo>
                    <a:pt x="444" y="604"/>
                  </a:lnTo>
                  <a:lnTo>
                    <a:pt x="434" y="582"/>
                  </a:lnTo>
                  <a:lnTo>
                    <a:pt x="422" y="556"/>
                  </a:lnTo>
                  <a:lnTo>
                    <a:pt x="412" y="534"/>
                  </a:lnTo>
                  <a:lnTo>
                    <a:pt x="404" y="516"/>
                  </a:lnTo>
                  <a:lnTo>
                    <a:pt x="398" y="506"/>
                  </a:lnTo>
                  <a:lnTo>
                    <a:pt x="392" y="496"/>
                  </a:lnTo>
                  <a:lnTo>
                    <a:pt x="384" y="482"/>
                  </a:lnTo>
                  <a:lnTo>
                    <a:pt x="374" y="460"/>
                  </a:lnTo>
                  <a:lnTo>
                    <a:pt x="362" y="438"/>
                  </a:lnTo>
                  <a:lnTo>
                    <a:pt x="350" y="416"/>
                  </a:lnTo>
                  <a:lnTo>
                    <a:pt x="340" y="394"/>
                  </a:lnTo>
                  <a:lnTo>
                    <a:pt x="332" y="378"/>
                  </a:lnTo>
                  <a:lnTo>
                    <a:pt x="328" y="368"/>
                  </a:lnTo>
                  <a:lnTo>
                    <a:pt x="326" y="362"/>
                  </a:lnTo>
                  <a:lnTo>
                    <a:pt x="324" y="356"/>
                  </a:lnTo>
                  <a:lnTo>
                    <a:pt x="324" y="348"/>
                  </a:lnTo>
                  <a:lnTo>
                    <a:pt x="326" y="342"/>
                  </a:lnTo>
                  <a:lnTo>
                    <a:pt x="328" y="338"/>
                  </a:lnTo>
                  <a:lnTo>
                    <a:pt x="334" y="332"/>
                  </a:lnTo>
                  <a:lnTo>
                    <a:pt x="342" y="328"/>
                  </a:lnTo>
                  <a:lnTo>
                    <a:pt x="350" y="326"/>
                  </a:lnTo>
                  <a:lnTo>
                    <a:pt x="350" y="328"/>
                  </a:lnTo>
                  <a:lnTo>
                    <a:pt x="360" y="328"/>
                  </a:lnTo>
                  <a:lnTo>
                    <a:pt x="366" y="330"/>
                  </a:lnTo>
                  <a:lnTo>
                    <a:pt x="368" y="342"/>
                  </a:lnTo>
                  <a:lnTo>
                    <a:pt x="378" y="364"/>
                  </a:lnTo>
                  <a:lnTo>
                    <a:pt x="392" y="390"/>
                  </a:lnTo>
                  <a:lnTo>
                    <a:pt x="406" y="418"/>
                  </a:lnTo>
                  <a:lnTo>
                    <a:pt x="420" y="444"/>
                  </a:lnTo>
                  <a:lnTo>
                    <a:pt x="432" y="464"/>
                  </a:lnTo>
                  <a:lnTo>
                    <a:pt x="440" y="478"/>
                  </a:lnTo>
                  <a:lnTo>
                    <a:pt x="444" y="484"/>
                  </a:lnTo>
                  <a:lnTo>
                    <a:pt x="444" y="482"/>
                  </a:lnTo>
                  <a:lnTo>
                    <a:pt x="448" y="472"/>
                  </a:lnTo>
                  <a:lnTo>
                    <a:pt x="452" y="460"/>
                  </a:lnTo>
                  <a:lnTo>
                    <a:pt x="456" y="448"/>
                  </a:lnTo>
                  <a:lnTo>
                    <a:pt x="460" y="440"/>
                  </a:lnTo>
                  <a:lnTo>
                    <a:pt x="468" y="430"/>
                  </a:lnTo>
                  <a:lnTo>
                    <a:pt x="478" y="418"/>
                  </a:lnTo>
                  <a:lnTo>
                    <a:pt x="488" y="406"/>
                  </a:lnTo>
                  <a:lnTo>
                    <a:pt x="492" y="402"/>
                  </a:lnTo>
                  <a:lnTo>
                    <a:pt x="498" y="406"/>
                  </a:lnTo>
                  <a:lnTo>
                    <a:pt x="504" y="414"/>
                  </a:lnTo>
                  <a:lnTo>
                    <a:pt x="504" y="420"/>
                  </a:lnTo>
                  <a:lnTo>
                    <a:pt x="504" y="434"/>
                  </a:lnTo>
                  <a:lnTo>
                    <a:pt x="504" y="450"/>
                  </a:lnTo>
                  <a:lnTo>
                    <a:pt x="506" y="462"/>
                  </a:lnTo>
                  <a:lnTo>
                    <a:pt x="506" y="472"/>
                  </a:lnTo>
                  <a:lnTo>
                    <a:pt x="506" y="478"/>
                  </a:lnTo>
                  <a:lnTo>
                    <a:pt x="504" y="484"/>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47" name="Freeform 72"/>
            <p:cNvSpPr>
              <a:spLocks noEditPoints="1"/>
            </p:cNvSpPr>
            <p:nvPr/>
          </p:nvSpPr>
          <p:spPr bwMode="auto">
            <a:xfrm>
              <a:off x="2126" y="364"/>
              <a:ext cx="848" cy="710"/>
            </a:xfrm>
            <a:custGeom>
              <a:avLst/>
              <a:gdLst>
                <a:gd name="T0" fmla="*/ 526 w 848"/>
                <a:gd name="T1" fmla="*/ 204 h 710"/>
                <a:gd name="T2" fmla="*/ 476 w 848"/>
                <a:gd name="T3" fmla="*/ 200 h 710"/>
                <a:gd name="T4" fmla="*/ 448 w 848"/>
                <a:gd name="T5" fmla="*/ 200 h 710"/>
                <a:gd name="T6" fmla="*/ 410 w 848"/>
                <a:gd name="T7" fmla="*/ 206 h 710"/>
                <a:gd name="T8" fmla="*/ 342 w 848"/>
                <a:gd name="T9" fmla="*/ 220 h 710"/>
                <a:gd name="T10" fmla="*/ 312 w 848"/>
                <a:gd name="T11" fmla="*/ 224 h 710"/>
                <a:gd name="T12" fmla="*/ 294 w 848"/>
                <a:gd name="T13" fmla="*/ 228 h 710"/>
                <a:gd name="T14" fmla="*/ 302 w 848"/>
                <a:gd name="T15" fmla="*/ 260 h 710"/>
                <a:gd name="T16" fmla="*/ 318 w 848"/>
                <a:gd name="T17" fmla="*/ 280 h 710"/>
                <a:gd name="T18" fmla="*/ 342 w 848"/>
                <a:gd name="T19" fmla="*/ 282 h 710"/>
                <a:gd name="T20" fmla="*/ 380 w 848"/>
                <a:gd name="T21" fmla="*/ 284 h 710"/>
                <a:gd name="T22" fmla="*/ 416 w 848"/>
                <a:gd name="T23" fmla="*/ 280 h 710"/>
                <a:gd name="T24" fmla="*/ 426 w 848"/>
                <a:gd name="T25" fmla="*/ 280 h 710"/>
                <a:gd name="T26" fmla="*/ 448 w 848"/>
                <a:gd name="T27" fmla="*/ 290 h 710"/>
                <a:gd name="T28" fmla="*/ 458 w 848"/>
                <a:gd name="T29" fmla="*/ 314 h 710"/>
                <a:gd name="T30" fmla="*/ 466 w 848"/>
                <a:gd name="T31" fmla="*/ 332 h 710"/>
                <a:gd name="T32" fmla="*/ 476 w 848"/>
                <a:gd name="T33" fmla="*/ 314 h 710"/>
                <a:gd name="T34" fmla="*/ 480 w 848"/>
                <a:gd name="T35" fmla="*/ 290 h 710"/>
                <a:gd name="T36" fmla="*/ 492 w 848"/>
                <a:gd name="T37" fmla="*/ 310 h 710"/>
                <a:gd name="T38" fmla="*/ 502 w 848"/>
                <a:gd name="T39" fmla="*/ 326 h 710"/>
                <a:gd name="T40" fmla="*/ 510 w 848"/>
                <a:gd name="T41" fmla="*/ 322 h 710"/>
                <a:gd name="T42" fmla="*/ 490 w 848"/>
                <a:gd name="T43" fmla="*/ 456 h 710"/>
                <a:gd name="T44" fmla="*/ 146 w 848"/>
                <a:gd name="T45" fmla="*/ 456 h 710"/>
                <a:gd name="T46" fmla="*/ 128 w 848"/>
                <a:gd name="T47" fmla="*/ 438 h 710"/>
                <a:gd name="T48" fmla="*/ 114 w 848"/>
                <a:gd name="T49" fmla="*/ 426 h 710"/>
                <a:gd name="T50" fmla="*/ 76 w 848"/>
                <a:gd name="T51" fmla="*/ 438 h 710"/>
                <a:gd name="T52" fmla="*/ 0 w 848"/>
                <a:gd name="T53" fmla="*/ 474 h 710"/>
                <a:gd name="T54" fmla="*/ 8 w 848"/>
                <a:gd name="T55" fmla="*/ 500 h 710"/>
                <a:gd name="T56" fmla="*/ 12 w 848"/>
                <a:gd name="T57" fmla="*/ 554 h 710"/>
                <a:gd name="T58" fmla="*/ 42 w 848"/>
                <a:gd name="T59" fmla="*/ 558 h 710"/>
                <a:gd name="T60" fmla="*/ 82 w 848"/>
                <a:gd name="T61" fmla="*/ 550 h 710"/>
                <a:gd name="T62" fmla="*/ 92 w 848"/>
                <a:gd name="T63" fmla="*/ 546 h 710"/>
                <a:gd name="T64" fmla="*/ 108 w 848"/>
                <a:gd name="T65" fmla="*/ 562 h 710"/>
                <a:gd name="T66" fmla="*/ 134 w 848"/>
                <a:gd name="T67" fmla="*/ 550 h 710"/>
                <a:gd name="T68" fmla="*/ 154 w 848"/>
                <a:gd name="T69" fmla="*/ 540 h 710"/>
                <a:gd name="T70" fmla="*/ 276 w 848"/>
                <a:gd name="T71" fmla="*/ 710 h 710"/>
                <a:gd name="T72" fmla="*/ 848 w 848"/>
                <a:gd name="T73" fmla="*/ 102 h 710"/>
                <a:gd name="T74" fmla="*/ 492 w 848"/>
                <a:gd name="T75" fmla="*/ 226 h 710"/>
                <a:gd name="T76" fmla="*/ 526 w 848"/>
                <a:gd name="T77" fmla="*/ 226 h 710"/>
                <a:gd name="T78" fmla="*/ 520 w 848"/>
                <a:gd name="T79" fmla="*/ 298 h 710"/>
                <a:gd name="T80" fmla="*/ 304 w 848"/>
                <a:gd name="T81" fmla="*/ 592 h 710"/>
                <a:gd name="T82" fmla="*/ 250 w 848"/>
                <a:gd name="T83" fmla="*/ 592 h 710"/>
                <a:gd name="T84" fmla="*/ 216 w 848"/>
                <a:gd name="T85" fmla="*/ 538 h 710"/>
                <a:gd name="T86" fmla="*/ 266 w 848"/>
                <a:gd name="T87" fmla="*/ 528 h 710"/>
                <a:gd name="T88" fmla="*/ 308 w 848"/>
                <a:gd name="T89" fmla="*/ 574 h 710"/>
                <a:gd name="T90" fmla="*/ 608 w 848"/>
                <a:gd name="T91" fmla="*/ 622 h 710"/>
                <a:gd name="T92" fmla="*/ 476 w 848"/>
                <a:gd name="T93" fmla="*/ 472 h 710"/>
                <a:gd name="T94" fmla="*/ 522 w 848"/>
                <a:gd name="T95" fmla="*/ 436 h 710"/>
                <a:gd name="T96" fmla="*/ 574 w 848"/>
                <a:gd name="T97" fmla="*/ 226 h 710"/>
                <a:gd name="T98" fmla="*/ 590 w 848"/>
                <a:gd name="T99" fmla="*/ 214 h 710"/>
                <a:gd name="T100" fmla="*/ 574 w 848"/>
                <a:gd name="T101" fmla="*/ 208 h 710"/>
                <a:gd name="T102" fmla="*/ 684 w 848"/>
                <a:gd name="T103" fmla="*/ 568 h 7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8"/>
                <a:gd name="T157" fmla="*/ 0 h 710"/>
                <a:gd name="T158" fmla="*/ 848 w 848"/>
                <a:gd name="T159" fmla="*/ 710 h 7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8" h="710">
                  <a:moveTo>
                    <a:pt x="624" y="0"/>
                  </a:moveTo>
                  <a:lnTo>
                    <a:pt x="580" y="4"/>
                  </a:lnTo>
                  <a:lnTo>
                    <a:pt x="540" y="206"/>
                  </a:lnTo>
                  <a:lnTo>
                    <a:pt x="526" y="204"/>
                  </a:lnTo>
                  <a:lnTo>
                    <a:pt x="512" y="202"/>
                  </a:lnTo>
                  <a:lnTo>
                    <a:pt x="498" y="202"/>
                  </a:lnTo>
                  <a:lnTo>
                    <a:pt x="486" y="200"/>
                  </a:lnTo>
                  <a:lnTo>
                    <a:pt x="476" y="200"/>
                  </a:lnTo>
                  <a:lnTo>
                    <a:pt x="468" y="198"/>
                  </a:lnTo>
                  <a:lnTo>
                    <a:pt x="460" y="198"/>
                  </a:lnTo>
                  <a:lnTo>
                    <a:pt x="454" y="198"/>
                  </a:lnTo>
                  <a:lnTo>
                    <a:pt x="448" y="200"/>
                  </a:lnTo>
                  <a:lnTo>
                    <a:pt x="442" y="200"/>
                  </a:lnTo>
                  <a:lnTo>
                    <a:pt x="434" y="202"/>
                  </a:lnTo>
                  <a:lnTo>
                    <a:pt x="426" y="202"/>
                  </a:lnTo>
                  <a:lnTo>
                    <a:pt x="410" y="206"/>
                  </a:lnTo>
                  <a:lnTo>
                    <a:pt x="394" y="208"/>
                  </a:lnTo>
                  <a:lnTo>
                    <a:pt x="376" y="214"/>
                  </a:lnTo>
                  <a:lnTo>
                    <a:pt x="358" y="218"/>
                  </a:lnTo>
                  <a:lnTo>
                    <a:pt x="342" y="220"/>
                  </a:lnTo>
                  <a:lnTo>
                    <a:pt x="328" y="222"/>
                  </a:lnTo>
                  <a:lnTo>
                    <a:pt x="320" y="224"/>
                  </a:lnTo>
                  <a:lnTo>
                    <a:pt x="316" y="224"/>
                  </a:lnTo>
                  <a:lnTo>
                    <a:pt x="312" y="224"/>
                  </a:lnTo>
                  <a:lnTo>
                    <a:pt x="306" y="226"/>
                  </a:lnTo>
                  <a:lnTo>
                    <a:pt x="300" y="226"/>
                  </a:lnTo>
                  <a:lnTo>
                    <a:pt x="296" y="228"/>
                  </a:lnTo>
                  <a:lnTo>
                    <a:pt x="294" y="228"/>
                  </a:lnTo>
                  <a:lnTo>
                    <a:pt x="290" y="230"/>
                  </a:lnTo>
                  <a:lnTo>
                    <a:pt x="296" y="244"/>
                  </a:lnTo>
                  <a:lnTo>
                    <a:pt x="302" y="260"/>
                  </a:lnTo>
                  <a:lnTo>
                    <a:pt x="308" y="278"/>
                  </a:lnTo>
                  <a:lnTo>
                    <a:pt x="308" y="282"/>
                  </a:lnTo>
                  <a:lnTo>
                    <a:pt x="310" y="282"/>
                  </a:lnTo>
                  <a:lnTo>
                    <a:pt x="318" y="280"/>
                  </a:lnTo>
                  <a:lnTo>
                    <a:pt x="326" y="280"/>
                  </a:lnTo>
                  <a:lnTo>
                    <a:pt x="332" y="282"/>
                  </a:lnTo>
                  <a:lnTo>
                    <a:pt x="338" y="282"/>
                  </a:lnTo>
                  <a:lnTo>
                    <a:pt x="342" y="282"/>
                  </a:lnTo>
                  <a:lnTo>
                    <a:pt x="344" y="282"/>
                  </a:lnTo>
                  <a:lnTo>
                    <a:pt x="356" y="284"/>
                  </a:lnTo>
                  <a:lnTo>
                    <a:pt x="368" y="284"/>
                  </a:lnTo>
                  <a:lnTo>
                    <a:pt x="380" y="284"/>
                  </a:lnTo>
                  <a:lnTo>
                    <a:pt x="392" y="282"/>
                  </a:lnTo>
                  <a:lnTo>
                    <a:pt x="402" y="282"/>
                  </a:lnTo>
                  <a:lnTo>
                    <a:pt x="412" y="280"/>
                  </a:lnTo>
                  <a:lnTo>
                    <a:pt x="416" y="280"/>
                  </a:lnTo>
                  <a:lnTo>
                    <a:pt x="418" y="278"/>
                  </a:lnTo>
                  <a:lnTo>
                    <a:pt x="420" y="278"/>
                  </a:lnTo>
                  <a:lnTo>
                    <a:pt x="422" y="278"/>
                  </a:lnTo>
                  <a:lnTo>
                    <a:pt x="426" y="280"/>
                  </a:lnTo>
                  <a:lnTo>
                    <a:pt x="430" y="280"/>
                  </a:lnTo>
                  <a:lnTo>
                    <a:pt x="436" y="282"/>
                  </a:lnTo>
                  <a:lnTo>
                    <a:pt x="442" y="284"/>
                  </a:lnTo>
                  <a:lnTo>
                    <a:pt x="448" y="290"/>
                  </a:lnTo>
                  <a:lnTo>
                    <a:pt x="454" y="294"/>
                  </a:lnTo>
                  <a:lnTo>
                    <a:pt x="460" y="302"/>
                  </a:lnTo>
                  <a:lnTo>
                    <a:pt x="460" y="308"/>
                  </a:lnTo>
                  <a:lnTo>
                    <a:pt x="458" y="314"/>
                  </a:lnTo>
                  <a:lnTo>
                    <a:pt x="456" y="320"/>
                  </a:lnTo>
                  <a:lnTo>
                    <a:pt x="456" y="332"/>
                  </a:lnTo>
                  <a:lnTo>
                    <a:pt x="460" y="336"/>
                  </a:lnTo>
                  <a:lnTo>
                    <a:pt x="466" y="332"/>
                  </a:lnTo>
                  <a:lnTo>
                    <a:pt x="466" y="330"/>
                  </a:lnTo>
                  <a:lnTo>
                    <a:pt x="468" y="328"/>
                  </a:lnTo>
                  <a:lnTo>
                    <a:pt x="470" y="324"/>
                  </a:lnTo>
                  <a:lnTo>
                    <a:pt x="476" y="314"/>
                  </a:lnTo>
                  <a:lnTo>
                    <a:pt x="480" y="304"/>
                  </a:lnTo>
                  <a:lnTo>
                    <a:pt x="482" y="296"/>
                  </a:lnTo>
                  <a:lnTo>
                    <a:pt x="480" y="292"/>
                  </a:lnTo>
                  <a:lnTo>
                    <a:pt x="480" y="290"/>
                  </a:lnTo>
                  <a:lnTo>
                    <a:pt x="486" y="292"/>
                  </a:lnTo>
                  <a:lnTo>
                    <a:pt x="488" y="294"/>
                  </a:lnTo>
                  <a:lnTo>
                    <a:pt x="490" y="300"/>
                  </a:lnTo>
                  <a:lnTo>
                    <a:pt x="492" y="310"/>
                  </a:lnTo>
                  <a:lnTo>
                    <a:pt x="498" y="322"/>
                  </a:lnTo>
                  <a:lnTo>
                    <a:pt x="498" y="324"/>
                  </a:lnTo>
                  <a:lnTo>
                    <a:pt x="500" y="326"/>
                  </a:lnTo>
                  <a:lnTo>
                    <a:pt x="502" y="326"/>
                  </a:lnTo>
                  <a:lnTo>
                    <a:pt x="508" y="326"/>
                  </a:lnTo>
                  <a:lnTo>
                    <a:pt x="510" y="326"/>
                  </a:lnTo>
                  <a:lnTo>
                    <a:pt x="512" y="322"/>
                  </a:lnTo>
                  <a:lnTo>
                    <a:pt x="510" y="322"/>
                  </a:lnTo>
                  <a:lnTo>
                    <a:pt x="510" y="320"/>
                  </a:lnTo>
                  <a:lnTo>
                    <a:pt x="518" y="314"/>
                  </a:lnTo>
                  <a:lnTo>
                    <a:pt x="520" y="308"/>
                  </a:lnTo>
                  <a:lnTo>
                    <a:pt x="490" y="456"/>
                  </a:lnTo>
                  <a:lnTo>
                    <a:pt x="152" y="464"/>
                  </a:lnTo>
                  <a:lnTo>
                    <a:pt x="152" y="462"/>
                  </a:lnTo>
                  <a:lnTo>
                    <a:pt x="150" y="458"/>
                  </a:lnTo>
                  <a:lnTo>
                    <a:pt x="146" y="456"/>
                  </a:lnTo>
                  <a:lnTo>
                    <a:pt x="140" y="452"/>
                  </a:lnTo>
                  <a:lnTo>
                    <a:pt x="132" y="444"/>
                  </a:lnTo>
                  <a:lnTo>
                    <a:pt x="130" y="440"/>
                  </a:lnTo>
                  <a:lnTo>
                    <a:pt x="128" y="438"/>
                  </a:lnTo>
                  <a:lnTo>
                    <a:pt x="126" y="432"/>
                  </a:lnTo>
                  <a:lnTo>
                    <a:pt x="122" y="428"/>
                  </a:lnTo>
                  <a:lnTo>
                    <a:pt x="116" y="426"/>
                  </a:lnTo>
                  <a:lnTo>
                    <a:pt x="114" y="426"/>
                  </a:lnTo>
                  <a:lnTo>
                    <a:pt x="112" y="426"/>
                  </a:lnTo>
                  <a:lnTo>
                    <a:pt x="104" y="428"/>
                  </a:lnTo>
                  <a:lnTo>
                    <a:pt x="92" y="434"/>
                  </a:lnTo>
                  <a:lnTo>
                    <a:pt x="76" y="438"/>
                  </a:lnTo>
                  <a:lnTo>
                    <a:pt x="56" y="446"/>
                  </a:lnTo>
                  <a:lnTo>
                    <a:pt x="38" y="454"/>
                  </a:lnTo>
                  <a:lnTo>
                    <a:pt x="16" y="464"/>
                  </a:lnTo>
                  <a:lnTo>
                    <a:pt x="0" y="474"/>
                  </a:lnTo>
                  <a:lnTo>
                    <a:pt x="2" y="476"/>
                  </a:lnTo>
                  <a:lnTo>
                    <a:pt x="4" y="478"/>
                  </a:lnTo>
                  <a:lnTo>
                    <a:pt x="6" y="488"/>
                  </a:lnTo>
                  <a:lnTo>
                    <a:pt x="8" y="500"/>
                  </a:lnTo>
                  <a:lnTo>
                    <a:pt x="10" y="518"/>
                  </a:lnTo>
                  <a:lnTo>
                    <a:pt x="10" y="536"/>
                  </a:lnTo>
                  <a:lnTo>
                    <a:pt x="8" y="552"/>
                  </a:lnTo>
                  <a:lnTo>
                    <a:pt x="12" y="554"/>
                  </a:lnTo>
                  <a:lnTo>
                    <a:pt x="18" y="556"/>
                  </a:lnTo>
                  <a:lnTo>
                    <a:pt x="24" y="556"/>
                  </a:lnTo>
                  <a:lnTo>
                    <a:pt x="32" y="558"/>
                  </a:lnTo>
                  <a:lnTo>
                    <a:pt x="42" y="558"/>
                  </a:lnTo>
                  <a:lnTo>
                    <a:pt x="54" y="556"/>
                  </a:lnTo>
                  <a:lnTo>
                    <a:pt x="66" y="554"/>
                  </a:lnTo>
                  <a:lnTo>
                    <a:pt x="76" y="554"/>
                  </a:lnTo>
                  <a:lnTo>
                    <a:pt x="82" y="550"/>
                  </a:lnTo>
                  <a:lnTo>
                    <a:pt x="86" y="548"/>
                  </a:lnTo>
                  <a:lnTo>
                    <a:pt x="88" y="548"/>
                  </a:lnTo>
                  <a:lnTo>
                    <a:pt x="92" y="546"/>
                  </a:lnTo>
                  <a:lnTo>
                    <a:pt x="94" y="548"/>
                  </a:lnTo>
                  <a:lnTo>
                    <a:pt x="96" y="554"/>
                  </a:lnTo>
                  <a:lnTo>
                    <a:pt x="102" y="560"/>
                  </a:lnTo>
                  <a:lnTo>
                    <a:pt x="108" y="562"/>
                  </a:lnTo>
                  <a:lnTo>
                    <a:pt x="114" y="562"/>
                  </a:lnTo>
                  <a:lnTo>
                    <a:pt x="120" y="560"/>
                  </a:lnTo>
                  <a:lnTo>
                    <a:pt x="126" y="556"/>
                  </a:lnTo>
                  <a:lnTo>
                    <a:pt x="134" y="550"/>
                  </a:lnTo>
                  <a:lnTo>
                    <a:pt x="142" y="548"/>
                  </a:lnTo>
                  <a:lnTo>
                    <a:pt x="148" y="544"/>
                  </a:lnTo>
                  <a:lnTo>
                    <a:pt x="152" y="540"/>
                  </a:lnTo>
                  <a:lnTo>
                    <a:pt x="154" y="540"/>
                  </a:lnTo>
                  <a:lnTo>
                    <a:pt x="156" y="538"/>
                  </a:lnTo>
                  <a:lnTo>
                    <a:pt x="160" y="534"/>
                  </a:lnTo>
                  <a:lnTo>
                    <a:pt x="160" y="532"/>
                  </a:lnTo>
                  <a:lnTo>
                    <a:pt x="276" y="710"/>
                  </a:lnTo>
                  <a:lnTo>
                    <a:pt x="708" y="682"/>
                  </a:lnTo>
                  <a:lnTo>
                    <a:pt x="722" y="626"/>
                  </a:lnTo>
                  <a:lnTo>
                    <a:pt x="742" y="622"/>
                  </a:lnTo>
                  <a:lnTo>
                    <a:pt x="848" y="102"/>
                  </a:lnTo>
                  <a:lnTo>
                    <a:pt x="624" y="0"/>
                  </a:lnTo>
                  <a:close/>
                  <a:moveTo>
                    <a:pt x="510" y="246"/>
                  </a:moveTo>
                  <a:lnTo>
                    <a:pt x="486" y="230"/>
                  </a:lnTo>
                  <a:lnTo>
                    <a:pt x="492" y="226"/>
                  </a:lnTo>
                  <a:lnTo>
                    <a:pt x="498" y="224"/>
                  </a:lnTo>
                  <a:lnTo>
                    <a:pt x="508" y="224"/>
                  </a:lnTo>
                  <a:lnTo>
                    <a:pt x="516" y="224"/>
                  </a:lnTo>
                  <a:lnTo>
                    <a:pt x="526" y="226"/>
                  </a:lnTo>
                  <a:lnTo>
                    <a:pt x="534" y="226"/>
                  </a:lnTo>
                  <a:lnTo>
                    <a:pt x="536" y="226"/>
                  </a:lnTo>
                  <a:lnTo>
                    <a:pt x="520" y="306"/>
                  </a:lnTo>
                  <a:lnTo>
                    <a:pt x="520" y="298"/>
                  </a:lnTo>
                  <a:lnTo>
                    <a:pt x="520" y="294"/>
                  </a:lnTo>
                  <a:lnTo>
                    <a:pt x="510" y="246"/>
                  </a:lnTo>
                  <a:close/>
                  <a:moveTo>
                    <a:pt x="310" y="588"/>
                  </a:moveTo>
                  <a:lnTo>
                    <a:pt x="304" y="592"/>
                  </a:lnTo>
                  <a:lnTo>
                    <a:pt x="264" y="594"/>
                  </a:lnTo>
                  <a:lnTo>
                    <a:pt x="262" y="594"/>
                  </a:lnTo>
                  <a:lnTo>
                    <a:pt x="258" y="594"/>
                  </a:lnTo>
                  <a:lnTo>
                    <a:pt x="250" y="592"/>
                  </a:lnTo>
                  <a:lnTo>
                    <a:pt x="242" y="582"/>
                  </a:lnTo>
                  <a:lnTo>
                    <a:pt x="218" y="546"/>
                  </a:lnTo>
                  <a:lnTo>
                    <a:pt x="218" y="544"/>
                  </a:lnTo>
                  <a:lnTo>
                    <a:pt x="216" y="538"/>
                  </a:lnTo>
                  <a:lnTo>
                    <a:pt x="218" y="534"/>
                  </a:lnTo>
                  <a:lnTo>
                    <a:pt x="228" y="532"/>
                  </a:lnTo>
                  <a:lnTo>
                    <a:pt x="266" y="528"/>
                  </a:lnTo>
                  <a:lnTo>
                    <a:pt x="272" y="530"/>
                  </a:lnTo>
                  <a:lnTo>
                    <a:pt x="276" y="532"/>
                  </a:lnTo>
                  <a:lnTo>
                    <a:pt x="282" y="538"/>
                  </a:lnTo>
                  <a:lnTo>
                    <a:pt x="308" y="574"/>
                  </a:lnTo>
                  <a:lnTo>
                    <a:pt x="308" y="576"/>
                  </a:lnTo>
                  <a:lnTo>
                    <a:pt x="310" y="582"/>
                  </a:lnTo>
                  <a:lnTo>
                    <a:pt x="310" y="588"/>
                  </a:lnTo>
                  <a:close/>
                  <a:moveTo>
                    <a:pt x="608" y="622"/>
                  </a:moveTo>
                  <a:lnTo>
                    <a:pt x="374" y="636"/>
                  </a:lnTo>
                  <a:lnTo>
                    <a:pt x="268" y="488"/>
                  </a:lnTo>
                  <a:lnTo>
                    <a:pt x="268" y="478"/>
                  </a:lnTo>
                  <a:lnTo>
                    <a:pt x="476" y="472"/>
                  </a:lnTo>
                  <a:lnTo>
                    <a:pt x="610" y="606"/>
                  </a:lnTo>
                  <a:lnTo>
                    <a:pt x="608" y="622"/>
                  </a:lnTo>
                  <a:close/>
                  <a:moveTo>
                    <a:pt x="684" y="568"/>
                  </a:moveTo>
                  <a:lnTo>
                    <a:pt x="522" y="436"/>
                  </a:lnTo>
                  <a:lnTo>
                    <a:pt x="562" y="228"/>
                  </a:lnTo>
                  <a:lnTo>
                    <a:pt x="564" y="228"/>
                  </a:lnTo>
                  <a:lnTo>
                    <a:pt x="570" y="228"/>
                  </a:lnTo>
                  <a:lnTo>
                    <a:pt x="574" y="226"/>
                  </a:lnTo>
                  <a:lnTo>
                    <a:pt x="580" y="226"/>
                  </a:lnTo>
                  <a:lnTo>
                    <a:pt x="586" y="224"/>
                  </a:lnTo>
                  <a:lnTo>
                    <a:pt x="592" y="218"/>
                  </a:lnTo>
                  <a:lnTo>
                    <a:pt x="590" y="214"/>
                  </a:lnTo>
                  <a:lnTo>
                    <a:pt x="586" y="210"/>
                  </a:lnTo>
                  <a:lnTo>
                    <a:pt x="584" y="208"/>
                  </a:lnTo>
                  <a:lnTo>
                    <a:pt x="580" y="208"/>
                  </a:lnTo>
                  <a:lnTo>
                    <a:pt x="574" y="208"/>
                  </a:lnTo>
                  <a:lnTo>
                    <a:pt x="566" y="206"/>
                  </a:lnTo>
                  <a:lnTo>
                    <a:pt x="596" y="52"/>
                  </a:lnTo>
                  <a:lnTo>
                    <a:pt x="774" y="138"/>
                  </a:lnTo>
                  <a:lnTo>
                    <a:pt x="684" y="56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grpSp>
      <p:grpSp>
        <p:nvGrpSpPr>
          <p:cNvPr id="48" name="Group 25"/>
          <p:cNvGrpSpPr>
            <a:grpSpLocks/>
          </p:cNvGrpSpPr>
          <p:nvPr/>
        </p:nvGrpSpPr>
        <p:grpSpPr bwMode="auto">
          <a:xfrm>
            <a:off x="2581323" y="2133600"/>
            <a:ext cx="906156" cy="997354"/>
            <a:chOff x="1885" y="3131"/>
            <a:chExt cx="810" cy="1092"/>
          </a:xfrm>
        </p:grpSpPr>
        <p:sp>
          <p:nvSpPr>
            <p:cNvPr id="49" name="Freeform 26"/>
            <p:cNvSpPr>
              <a:spLocks/>
            </p:cNvSpPr>
            <p:nvPr/>
          </p:nvSpPr>
          <p:spPr bwMode="auto">
            <a:xfrm>
              <a:off x="2468" y="3251"/>
              <a:ext cx="58" cy="58"/>
            </a:xfrm>
            <a:custGeom>
              <a:avLst/>
              <a:gdLst>
                <a:gd name="T0" fmla="*/ 0 w 116"/>
                <a:gd name="T1" fmla="*/ 15 h 115"/>
                <a:gd name="T2" fmla="*/ 1 w 116"/>
                <a:gd name="T3" fmla="*/ 18 h 115"/>
                <a:gd name="T4" fmla="*/ 1 w 116"/>
                <a:gd name="T5" fmla="*/ 21 h 115"/>
                <a:gd name="T6" fmla="*/ 3 w 116"/>
                <a:gd name="T7" fmla="*/ 23 h 115"/>
                <a:gd name="T8" fmla="*/ 5 w 116"/>
                <a:gd name="T9" fmla="*/ 25 h 115"/>
                <a:gd name="T10" fmla="*/ 7 w 116"/>
                <a:gd name="T11" fmla="*/ 27 h 115"/>
                <a:gd name="T12" fmla="*/ 9 w 116"/>
                <a:gd name="T13" fmla="*/ 28 h 115"/>
                <a:gd name="T14" fmla="*/ 12 w 116"/>
                <a:gd name="T15" fmla="*/ 29 h 115"/>
                <a:gd name="T16" fmla="*/ 15 w 116"/>
                <a:gd name="T17" fmla="*/ 29 h 115"/>
                <a:gd name="T18" fmla="*/ 18 w 116"/>
                <a:gd name="T19" fmla="*/ 29 h 115"/>
                <a:gd name="T20" fmla="*/ 20 w 116"/>
                <a:gd name="T21" fmla="*/ 28 h 115"/>
                <a:gd name="T22" fmla="*/ 23 w 116"/>
                <a:gd name="T23" fmla="*/ 27 h 115"/>
                <a:gd name="T24" fmla="*/ 25 w 116"/>
                <a:gd name="T25" fmla="*/ 25 h 115"/>
                <a:gd name="T26" fmla="*/ 27 w 116"/>
                <a:gd name="T27" fmla="*/ 23 h 115"/>
                <a:gd name="T28" fmla="*/ 28 w 116"/>
                <a:gd name="T29" fmla="*/ 21 h 115"/>
                <a:gd name="T30" fmla="*/ 29 w 116"/>
                <a:gd name="T31" fmla="*/ 18 h 115"/>
                <a:gd name="T32" fmla="*/ 29 w 116"/>
                <a:gd name="T33" fmla="*/ 15 h 115"/>
                <a:gd name="T34" fmla="*/ 29 w 116"/>
                <a:gd name="T35" fmla="*/ 12 h 115"/>
                <a:gd name="T36" fmla="*/ 28 w 116"/>
                <a:gd name="T37" fmla="*/ 9 h 115"/>
                <a:gd name="T38" fmla="*/ 27 w 116"/>
                <a:gd name="T39" fmla="*/ 7 h 115"/>
                <a:gd name="T40" fmla="*/ 25 w 116"/>
                <a:gd name="T41" fmla="*/ 4 h 115"/>
                <a:gd name="T42" fmla="*/ 23 w 116"/>
                <a:gd name="T43" fmla="*/ 3 h 115"/>
                <a:gd name="T44" fmla="*/ 20 w 116"/>
                <a:gd name="T45" fmla="*/ 2 h 115"/>
                <a:gd name="T46" fmla="*/ 18 w 116"/>
                <a:gd name="T47" fmla="*/ 1 h 115"/>
                <a:gd name="T48" fmla="*/ 15 w 116"/>
                <a:gd name="T49" fmla="*/ 0 h 115"/>
                <a:gd name="T50" fmla="*/ 12 w 116"/>
                <a:gd name="T51" fmla="*/ 1 h 115"/>
                <a:gd name="T52" fmla="*/ 9 w 116"/>
                <a:gd name="T53" fmla="*/ 2 h 115"/>
                <a:gd name="T54" fmla="*/ 7 w 116"/>
                <a:gd name="T55" fmla="*/ 3 h 115"/>
                <a:gd name="T56" fmla="*/ 5 w 116"/>
                <a:gd name="T57" fmla="*/ 4 h 115"/>
                <a:gd name="T58" fmla="*/ 3 w 116"/>
                <a:gd name="T59" fmla="*/ 7 h 115"/>
                <a:gd name="T60" fmla="*/ 1 w 116"/>
                <a:gd name="T61" fmla="*/ 9 h 115"/>
                <a:gd name="T62" fmla="*/ 1 w 116"/>
                <a:gd name="T63" fmla="*/ 12 h 115"/>
                <a:gd name="T64" fmla="*/ 0 w 116"/>
                <a:gd name="T65" fmla="*/ 15 h 1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15"/>
                <a:gd name="T101" fmla="*/ 116 w 116"/>
                <a:gd name="T102" fmla="*/ 115 h 1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15">
                  <a:moveTo>
                    <a:pt x="0" y="58"/>
                  </a:moveTo>
                  <a:lnTo>
                    <a:pt x="1" y="69"/>
                  </a:lnTo>
                  <a:lnTo>
                    <a:pt x="4" y="81"/>
                  </a:lnTo>
                  <a:lnTo>
                    <a:pt x="10" y="90"/>
                  </a:lnTo>
                  <a:lnTo>
                    <a:pt x="17" y="98"/>
                  </a:lnTo>
                  <a:lnTo>
                    <a:pt x="26" y="106"/>
                  </a:lnTo>
                  <a:lnTo>
                    <a:pt x="35" y="111"/>
                  </a:lnTo>
                  <a:lnTo>
                    <a:pt x="47" y="114"/>
                  </a:lnTo>
                  <a:lnTo>
                    <a:pt x="58" y="115"/>
                  </a:lnTo>
                  <a:lnTo>
                    <a:pt x="70" y="114"/>
                  </a:lnTo>
                  <a:lnTo>
                    <a:pt x="80" y="111"/>
                  </a:lnTo>
                  <a:lnTo>
                    <a:pt x="90" y="106"/>
                  </a:lnTo>
                  <a:lnTo>
                    <a:pt x="99" y="98"/>
                  </a:lnTo>
                  <a:lnTo>
                    <a:pt x="105" y="90"/>
                  </a:lnTo>
                  <a:lnTo>
                    <a:pt x="111" y="81"/>
                  </a:lnTo>
                  <a:lnTo>
                    <a:pt x="115" y="69"/>
                  </a:lnTo>
                  <a:lnTo>
                    <a:pt x="116" y="58"/>
                  </a:lnTo>
                  <a:lnTo>
                    <a:pt x="115" y="46"/>
                  </a:lnTo>
                  <a:lnTo>
                    <a:pt x="111" y="35"/>
                  </a:lnTo>
                  <a:lnTo>
                    <a:pt x="105" y="25"/>
                  </a:lnTo>
                  <a:lnTo>
                    <a:pt x="99" y="16"/>
                  </a:lnTo>
                  <a:lnTo>
                    <a:pt x="90" y="9"/>
                  </a:lnTo>
                  <a:lnTo>
                    <a:pt x="80" y="5"/>
                  </a:lnTo>
                  <a:lnTo>
                    <a:pt x="70" y="1"/>
                  </a:lnTo>
                  <a:lnTo>
                    <a:pt x="58" y="0"/>
                  </a:lnTo>
                  <a:lnTo>
                    <a:pt x="47" y="1"/>
                  </a:lnTo>
                  <a:lnTo>
                    <a:pt x="35" y="5"/>
                  </a:lnTo>
                  <a:lnTo>
                    <a:pt x="26" y="9"/>
                  </a:lnTo>
                  <a:lnTo>
                    <a:pt x="17" y="16"/>
                  </a:lnTo>
                  <a:lnTo>
                    <a:pt x="10" y="25"/>
                  </a:lnTo>
                  <a:lnTo>
                    <a:pt x="4" y="35"/>
                  </a:lnTo>
                  <a:lnTo>
                    <a:pt x="1" y="46"/>
                  </a:lnTo>
                  <a:lnTo>
                    <a:pt x="0" y="5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50" name="Freeform 27"/>
            <p:cNvSpPr>
              <a:spLocks/>
            </p:cNvSpPr>
            <p:nvPr/>
          </p:nvSpPr>
          <p:spPr bwMode="auto">
            <a:xfrm>
              <a:off x="2468" y="3352"/>
              <a:ext cx="58" cy="58"/>
            </a:xfrm>
            <a:custGeom>
              <a:avLst/>
              <a:gdLst>
                <a:gd name="T0" fmla="*/ 0 w 116"/>
                <a:gd name="T1" fmla="*/ 15 h 115"/>
                <a:gd name="T2" fmla="*/ 1 w 116"/>
                <a:gd name="T3" fmla="*/ 18 h 115"/>
                <a:gd name="T4" fmla="*/ 1 w 116"/>
                <a:gd name="T5" fmla="*/ 20 h 115"/>
                <a:gd name="T6" fmla="*/ 3 w 116"/>
                <a:gd name="T7" fmla="*/ 23 h 115"/>
                <a:gd name="T8" fmla="*/ 5 w 116"/>
                <a:gd name="T9" fmla="*/ 25 h 115"/>
                <a:gd name="T10" fmla="*/ 7 w 116"/>
                <a:gd name="T11" fmla="*/ 27 h 115"/>
                <a:gd name="T12" fmla="*/ 9 w 116"/>
                <a:gd name="T13" fmla="*/ 28 h 115"/>
                <a:gd name="T14" fmla="*/ 12 w 116"/>
                <a:gd name="T15" fmla="*/ 29 h 115"/>
                <a:gd name="T16" fmla="*/ 15 w 116"/>
                <a:gd name="T17" fmla="*/ 29 h 115"/>
                <a:gd name="T18" fmla="*/ 18 w 116"/>
                <a:gd name="T19" fmla="*/ 29 h 115"/>
                <a:gd name="T20" fmla="*/ 20 w 116"/>
                <a:gd name="T21" fmla="*/ 28 h 115"/>
                <a:gd name="T22" fmla="*/ 23 w 116"/>
                <a:gd name="T23" fmla="*/ 27 h 115"/>
                <a:gd name="T24" fmla="*/ 25 w 116"/>
                <a:gd name="T25" fmla="*/ 25 h 115"/>
                <a:gd name="T26" fmla="*/ 27 w 116"/>
                <a:gd name="T27" fmla="*/ 23 h 115"/>
                <a:gd name="T28" fmla="*/ 28 w 116"/>
                <a:gd name="T29" fmla="*/ 20 h 115"/>
                <a:gd name="T30" fmla="*/ 29 w 116"/>
                <a:gd name="T31" fmla="*/ 18 h 115"/>
                <a:gd name="T32" fmla="*/ 29 w 116"/>
                <a:gd name="T33" fmla="*/ 15 h 115"/>
                <a:gd name="T34" fmla="*/ 29 w 116"/>
                <a:gd name="T35" fmla="*/ 12 h 115"/>
                <a:gd name="T36" fmla="*/ 28 w 116"/>
                <a:gd name="T37" fmla="*/ 9 h 115"/>
                <a:gd name="T38" fmla="*/ 27 w 116"/>
                <a:gd name="T39" fmla="*/ 7 h 115"/>
                <a:gd name="T40" fmla="*/ 25 w 116"/>
                <a:gd name="T41" fmla="*/ 4 h 115"/>
                <a:gd name="T42" fmla="*/ 23 w 116"/>
                <a:gd name="T43" fmla="*/ 3 h 115"/>
                <a:gd name="T44" fmla="*/ 20 w 116"/>
                <a:gd name="T45" fmla="*/ 1 h 115"/>
                <a:gd name="T46" fmla="*/ 18 w 116"/>
                <a:gd name="T47" fmla="*/ 1 h 115"/>
                <a:gd name="T48" fmla="*/ 15 w 116"/>
                <a:gd name="T49" fmla="*/ 0 h 115"/>
                <a:gd name="T50" fmla="*/ 12 w 116"/>
                <a:gd name="T51" fmla="*/ 1 h 115"/>
                <a:gd name="T52" fmla="*/ 9 w 116"/>
                <a:gd name="T53" fmla="*/ 1 h 115"/>
                <a:gd name="T54" fmla="*/ 7 w 116"/>
                <a:gd name="T55" fmla="*/ 3 h 115"/>
                <a:gd name="T56" fmla="*/ 5 w 116"/>
                <a:gd name="T57" fmla="*/ 4 h 115"/>
                <a:gd name="T58" fmla="*/ 3 w 116"/>
                <a:gd name="T59" fmla="*/ 7 h 115"/>
                <a:gd name="T60" fmla="*/ 1 w 116"/>
                <a:gd name="T61" fmla="*/ 9 h 115"/>
                <a:gd name="T62" fmla="*/ 1 w 116"/>
                <a:gd name="T63" fmla="*/ 12 h 115"/>
                <a:gd name="T64" fmla="*/ 0 w 116"/>
                <a:gd name="T65" fmla="*/ 15 h 1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15"/>
                <a:gd name="T101" fmla="*/ 116 w 116"/>
                <a:gd name="T102" fmla="*/ 115 h 1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15">
                  <a:moveTo>
                    <a:pt x="0" y="57"/>
                  </a:moveTo>
                  <a:lnTo>
                    <a:pt x="1" y="69"/>
                  </a:lnTo>
                  <a:lnTo>
                    <a:pt x="4" y="80"/>
                  </a:lnTo>
                  <a:lnTo>
                    <a:pt x="10" y="90"/>
                  </a:lnTo>
                  <a:lnTo>
                    <a:pt x="17" y="98"/>
                  </a:lnTo>
                  <a:lnTo>
                    <a:pt x="26" y="106"/>
                  </a:lnTo>
                  <a:lnTo>
                    <a:pt x="35" y="110"/>
                  </a:lnTo>
                  <a:lnTo>
                    <a:pt x="47" y="114"/>
                  </a:lnTo>
                  <a:lnTo>
                    <a:pt x="58" y="115"/>
                  </a:lnTo>
                  <a:lnTo>
                    <a:pt x="70" y="114"/>
                  </a:lnTo>
                  <a:lnTo>
                    <a:pt x="80" y="110"/>
                  </a:lnTo>
                  <a:lnTo>
                    <a:pt x="90" y="106"/>
                  </a:lnTo>
                  <a:lnTo>
                    <a:pt x="99" y="98"/>
                  </a:lnTo>
                  <a:lnTo>
                    <a:pt x="105" y="90"/>
                  </a:lnTo>
                  <a:lnTo>
                    <a:pt x="111" y="80"/>
                  </a:lnTo>
                  <a:lnTo>
                    <a:pt x="115" y="69"/>
                  </a:lnTo>
                  <a:lnTo>
                    <a:pt x="116" y="57"/>
                  </a:lnTo>
                  <a:lnTo>
                    <a:pt x="115" y="46"/>
                  </a:lnTo>
                  <a:lnTo>
                    <a:pt x="111" y="34"/>
                  </a:lnTo>
                  <a:lnTo>
                    <a:pt x="105" y="25"/>
                  </a:lnTo>
                  <a:lnTo>
                    <a:pt x="99" y="16"/>
                  </a:lnTo>
                  <a:lnTo>
                    <a:pt x="90" y="9"/>
                  </a:lnTo>
                  <a:lnTo>
                    <a:pt x="80" y="4"/>
                  </a:lnTo>
                  <a:lnTo>
                    <a:pt x="70" y="1"/>
                  </a:lnTo>
                  <a:lnTo>
                    <a:pt x="58" y="0"/>
                  </a:lnTo>
                  <a:lnTo>
                    <a:pt x="47" y="1"/>
                  </a:lnTo>
                  <a:lnTo>
                    <a:pt x="35" y="4"/>
                  </a:lnTo>
                  <a:lnTo>
                    <a:pt x="26" y="9"/>
                  </a:lnTo>
                  <a:lnTo>
                    <a:pt x="17" y="16"/>
                  </a:lnTo>
                  <a:lnTo>
                    <a:pt x="10" y="25"/>
                  </a:lnTo>
                  <a:lnTo>
                    <a:pt x="4" y="34"/>
                  </a:lnTo>
                  <a:lnTo>
                    <a:pt x="1" y="46"/>
                  </a:lnTo>
                  <a:lnTo>
                    <a:pt x="0" y="5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51" name="Freeform 28"/>
            <p:cNvSpPr>
              <a:spLocks/>
            </p:cNvSpPr>
            <p:nvPr/>
          </p:nvSpPr>
          <p:spPr bwMode="auto">
            <a:xfrm>
              <a:off x="2468" y="3454"/>
              <a:ext cx="58" cy="57"/>
            </a:xfrm>
            <a:custGeom>
              <a:avLst/>
              <a:gdLst>
                <a:gd name="T0" fmla="*/ 0 w 116"/>
                <a:gd name="T1" fmla="*/ 14 h 116"/>
                <a:gd name="T2" fmla="*/ 1 w 116"/>
                <a:gd name="T3" fmla="*/ 17 h 116"/>
                <a:gd name="T4" fmla="*/ 1 w 116"/>
                <a:gd name="T5" fmla="*/ 19 h 116"/>
                <a:gd name="T6" fmla="*/ 3 w 116"/>
                <a:gd name="T7" fmla="*/ 22 h 116"/>
                <a:gd name="T8" fmla="*/ 5 w 116"/>
                <a:gd name="T9" fmla="*/ 24 h 116"/>
                <a:gd name="T10" fmla="*/ 7 w 116"/>
                <a:gd name="T11" fmla="*/ 26 h 116"/>
                <a:gd name="T12" fmla="*/ 9 w 116"/>
                <a:gd name="T13" fmla="*/ 27 h 116"/>
                <a:gd name="T14" fmla="*/ 12 w 116"/>
                <a:gd name="T15" fmla="*/ 28 h 116"/>
                <a:gd name="T16" fmla="*/ 15 w 116"/>
                <a:gd name="T17" fmla="*/ 28 h 116"/>
                <a:gd name="T18" fmla="*/ 18 w 116"/>
                <a:gd name="T19" fmla="*/ 28 h 116"/>
                <a:gd name="T20" fmla="*/ 20 w 116"/>
                <a:gd name="T21" fmla="*/ 27 h 116"/>
                <a:gd name="T22" fmla="*/ 23 w 116"/>
                <a:gd name="T23" fmla="*/ 26 h 116"/>
                <a:gd name="T24" fmla="*/ 25 w 116"/>
                <a:gd name="T25" fmla="*/ 24 h 116"/>
                <a:gd name="T26" fmla="*/ 27 w 116"/>
                <a:gd name="T27" fmla="*/ 22 h 116"/>
                <a:gd name="T28" fmla="*/ 28 w 116"/>
                <a:gd name="T29" fmla="*/ 19 h 116"/>
                <a:gd name="T30" fmla="*/ 29 w 116"/>
                <a:gd name="T31" fmla="*/ 17 h 116"/>
                <a:gd name="T32" fmla="*/ 29 w 116"/>
                <a:gd name="T33" fmla="*/ 14 h 116"/>
                <a:gd name="T34" fmla="*/ 29 w 116"/>
                <a:gd name="T35" fmla="*/ 11 h 116"/>
                <a:gd name="T36" fmla="*/ 28 w 116"/>
                <a:gd name="T37" fmla="*/ 8 h 116"/>
                <a:gd name="T38" fmla="*/ 27 w 116"/>
                <a:gd name="T39" fmla="*/ 6 h 116"/>
                <a:gd name="T40" fmla="*/ 25 w 116"/>
                <a:gd name="T41" fmla="*/ 4 h 116"/>
                <a:gd name="T42" fmla="*/ 23 w 116"/>
                <a:gd name="T43" fmla="*/ 2 h 116"/>
                <a:gd name="T44" fmla="*/ 20 w 116"/>
                <a:gd name="T45" fmla="*/ 1 h 116"/>
                <a:gd name="T46" fmla="*/ 18 w 116"/>
                <a:gd name="T47" fmla="*/ 0 h 116"/>
                <a:gd name="T48" fmla="*/ 15 w 116"/>
                <a:gd name="T49" fmla="*/ 0 h 116"/>
                <a:gd name="T50" fmla="*/ 12 w 116"/>
                <a:gd name="T51" fmla="*/ 0 h 116"/>
                <a:gd name="T52" fmla="*/ 9 w 116"/>
                <a:gd name="T53" fmla="*/ 1 h 116"/>
                <a:gd name="T54" fmla="*/ 7 w 116"/>
                <a:gd name="T55" fmla="*/ 2 h 116"/>
                <a:gd name="T56" fmla="*/ 5 w 116"/>
                <a:gd name="T57" fmla="*/ 4 h 116"/>
                <a:gd name="T58" fmla="*/ 3 w 116"/>
                <a:gd name="T59" fmla="*/ 6 h 116"/>
                <a:gd name="T60" fmla="*/ 1 w 116"/>
                <a:gd name="T61" fmla="*/ 8 h 116"/>
                <a:gd name="T62" fmla="*/ 1 w 116"/>
                <a:gd name="T63" fmla="*/ 11 h 116"/>
                <a:gd name="T64" fmla="*/ 0 w 116"/>
                <a:gd name="T65" fmla="*/ 14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16"/>
                <a:gd name="T101" fmla="*/ 116 w 116"/>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16">
                  <a:moveTo>
                    <a:pt x="0" y="58"/>
                  </a:moveTo>
                  <a:lnTo>
                    <a:pt x="1" y="70"/>
                  </a:lnTo>
                  <a:lnTo>
                    <a:pt x="4" y="80"/>
                  </a:lnTo>
                  <a:lnTo>
                    <a:pt x="10" y="90"/>
                  </a:lnTo>
                  <a:lnTo>
                    <a:pt x="17" y="98"/>
                  </a:lnTo>
                  <a:lnTo>
                    <a:pt x="26" y="105"/>
                  </a:lnTo>
                  <a:lnTo>
                    <a:pt x="35" y="111"/>
                  </a:lnTo>
                  <a:lnTo>
                    <a:pt x="47" y="115"/>
                  </a:lnTo>
                  <a:lnTo>
                    <a:pt x="58" y="116"/>
                  </a:lnTo>
                  <a:lnTo>
                    <a:pt x="70" y="115"/>
                  </a:lnTo>
                  <a:lnTo>
                    <a:pt x="80" y="111"/>
                  </a:lnTo>
                  <a:lnTo>
                    <a:pt x="90" y="105"/>
                  </a:lnTo>
                  <a:lnTo>
                    <a:pt x="99" y="98"/>
                  </a:lnTo>
                  <a:lnTo>
                    <a:pt x="105" y="90"/>
                  </a:lnTo>
                  <a:lnTo>
                    <a:pt x="111" y="80"/>
                  </a:lnTo>
                  <a:lnTo>
                    <a:pt x="115" y="70"/>
                  </a:lnTo>
                  <a:lnTo>
                    <a:pt x="116" y="58"/>
                  </a:lnTo>
                  <a:lnTo>
                    <a:pt x="115" y="47"/>
                  </a:lnTo>
                  <a:lnTo>
                    <a:pt x="111" y="35"/>
                  </a:lnTo>
                  <a:lnTo>
                    <a:pt x="105" y="26"/>
                  </a:lnTo>
                  <a:lnTo>
                    <a:pt x="99" y="17"/>
                  </a:lnTo>
                  <a:lnTo>
                    <a:pt x="90" y="10"/>
                  </a:lnTo>
                  <a:lnTo>
                    <a:pt x="80" y="5"/>
                  </a:lnTo>
                  <a:lnTo>
                    <a:pt x="70" y="2"/>
                  </a:lnTo>
                  <a:lnTo>
                    <a:pt x="58" y="0"/>
                  </a:lnTo>
                  <a:lnTo>
                    <a:pt x="47" y="2"/>
                  </a:lnTo>
                  <a:lnTo>
                    <a:pt x="35" y="5"/>
                  </a:lnTo>
                  <a:lnTo>
                    <a:pt x="26" y="10"/>
                  </a:lnTo>
                  <a:lnTo>
                    <a:pt x="17" y="17"/>
                  </a:lnTo>
                  <a:lnTo>
                    <a:pt x="10" y="26"/>
                  </a:lnTo>
                  <a:lnTo>
                    <a:pt x="4" y="35"/>
                  </a:lnTo>
                  <a:lnTo>
                    <a:pt x="1" y="47"/>
                  </a:lnTo>
                  <a:lnTo>
                    <a:pt x="0" y="5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52" name="Freeform 29"/>
            <p:cNvSpPr>
              <a:spLocks/>
            </p:cNvSpPr>
            <p:nvPr/>
          </p:nvSpPr>
          <p:spPr bwMode="auto">
            <a:xfrm>
              <a:off x="2468" y="3555"/>
              <a:ext cx="58" cy="57"/>
            </a:xfrm>
            <a:custGeom>
              <a:avLst/>
              <a:gdLst>
                <a:gd name="T0" fmla="*/ 0 w 116"/>
                <a:gd name="T1" fmla="*/ 14 h 114"/>
                <a:gd name="T2" fmla="*/ 1 w 116"/>
                <a:gd name="T3" fmla="*/ 18 h 114"/>
                <a:gd name="T4" fmla="*/ 1 w 116"/>
                <a:gd name="T5" fmla="*/ 20 h 114"/>
                <a:gd name="T6" fmla="*/ 3 w 116"/>
                <a:gd name="T7" fmla="*/ 23 h 114"/>
                <a:gd name="T8" fmla="*/ 5 w 116"/>
                <a:gd name="T9" fmla="*/ 25 h 114"/>
                <a:gd name="T10" fmla="*/ 7 w 116"/>
                <a:gd name="T11" fmla="*/ 27 h 114"/>
                <a:gd name="T12" fmla="*/ 9 w 116"/>
                <a:gd name="T13" fmla="*/ 28 h 114"/>
                <a:gd name="T14" fmla="*/ 12 w 116"/>
                <a:gd name="T15" fmla="*/ 29 h 114"/>
                <a:gd name="T16" fmla="*/ 15 w 116"/>
                <a:gd name="T17" fmla="*/ 29 h 114"/>
                <a:gd name="T18" fmla="*/ 18 w 116"/>
                <a:gd name="T19" fmla="*/ 29 h 114"/>
                <a:gd name="T20" fmla="*/ 20 w 116"/>
                <a:gd name="T21" fmla="*/ 28 h 114"/>
                <a:gd name="T22" fmla="*/ 23 w 116"/>
                <a:gd name="T23" fmla="*/ 27 h 114"/>
                <a:gd name="T24" fmla="*/ 25 w 116"/>
                <a:gd name="T25" fmla="*/ 25 h 114"/>
                <a:gd name="T26" fmla="*/ 27 w 116"/>
                <a:gd name="T27" fmla="*/ 23 h 114"/>
                <a:gd name="T28" fmla="*/ 28 w 116"/>
                <a:gd name="T29" fmla="*/ 20 h 114"/>
                <a:gd name="T30" fmla="*/ 29 w 116"/>
                <a:gd name="T31" fmla="*/ 18 h 114"/>
                <a:gd name="T32" fmla="*/ 29 w 116"/>
                <a:gd name="T33" fmla="*/ 14 h 114"/>
                <a:gd name="T34" fmla="*/ 29 w 116"/>
                <a:gd name="T35" fmla="*/ 12 h 114"/>
                <a:gd name="T36" fmla="*/ 28 w 116"/>
                <a:gd name="T37" fmla="*/ 9 h 114"/>
                <a:gd name="T38" fmla="*/ 27 w 116"/>
                <a:gd name="T39" fmla="*/ 7 h 114"/>
                <a:gd name="T40" fmla="*/ 25 w 116"/>
                <a:gd name="T41" fmla="*/ 5 h 114"/>
                <a:gd name="T42" fmla="*/ 23 w 116"/>
                <a:gd name="T43" fmla="*/ 3 h 114"/>
                <a:gd name="T44" fmla="*/ 20 w 116"/>
                <a:gd name="T45" fmla="*/ 2 h 114"/>
                <a:gd name="T46" fmla="*/ 18 w 116"/>
                <a:gd name="T47" fmla="*/ 1 h 114"/>
                <a:gd name="T48" fmla="*/ 15 w 116"/>
                <a:gd name="T49" fmla="*/ 0 h 114"/>
                <a:gd name="T50" fmla="*/ 12 w 116"/>
                <a:gd name="T51" fmla="*/ 1 h 114"/>
                <a:gd name="T52" fmla="*/ 9 w 116"/>
                <a:gd name="T53" fmla="*/ 2 h 114"/>
                <a:gd name="T54" fmla="*/ 7 w 116"/>
                <a:gd name="T55" fmla="*/ 3 h 114"/>
                <a:gd name="T56" fmla="*/ 5 w 116"/>
                <a:gd name="T57" fmla="*/ 5 h 114"/>
                <a:gd name="T58" fmla="*/ 3 w 116"/>
                <a:gd name="T59" fmla="*/ 7 h 114"/>
                <a:gd name="T60" fmla="*/ 1 w 116"/>
                <a:gd name="T61" fmla="*/ 9 h 114"/>
                <a:gd name="T62" fmla="*/ 1 w 116"/>
                <a:gd name="T63" fmla="*/ 12 h 114"/>
                <a:gd name="T64" fmla="*/ 0 w 116"/>
                <a:gd name="T65" fmla="*/ 14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14"/>
                <a:gd name="T101" fmla="*/ 116 w 116"/>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14">
                  <a:moveTo>
                    <a:pt x="0" y="58"/>
                  </a:moveTo>
                  <a:lnTo>
                    <a:pt x="1" y="69"/>
                  </a:lnTo>
                  <a:lnTo>
                    <a:pt x="4" y="79"/>
                  </a:lnTo>
                  <a:lnTo>
                    <a:pt x="10" y="90"/>
                  </a:lnTo>
                  <a:lnTo>
                    <a:pt x="17" y="98"/>
                  </a:lnTo>
                  <a:lnTo>
                    <a:pt x="26" y="105"/>
                  </a:lnTo>
                  <a:lnTo>
                    <a:pt x="35" y="109"/>
                  </a:lnTo>
                  <a:lnTo>
                    <a:pt x="47" y="113"/>
                  </a:lnTo>
                  <a:lnTo>
                    <a:pt x="58" y="114"/>
                  </a:lnTo>
                  <a:lnTo>
                    <a:pt x="70" y="113"/>
                  </a:lnTo>
                  <a:lnTo>
                    <a:pt x="80" y="109"/>
                  </a:lnTo>
                  <a:lnTo>
                    <a:pt x="90" y="105"/>
                  </a:lnTo>
                  <a:lnTo>
                    <a:pt x="99" y="98"/>
                  </a:lnTo>
                  <a:lnTo>
                    <a:pt x="105" y="90"/>
                  </a:lnTo>
                  <a:lnTo>
                    <a:pt x="111" y="79"/>
                  </a:lnTo>
                  <a:lnTo>
                    <a:pt x="115" y="69"/>
                  </a:lnTo>
                  <a:lnTo>
                    <a:pt x="116" y="58"/>
                  </a:lnTo>
                  <a:lnTo>
                    <a:pt x="115" y="46"/>
                  </a:lnTo>
                  <a:lnTo>
                    <a:pt x="111" y="36"/>
                  </a:lnTo>
                  <a:lnTo>
                    <a:pt x="105" y="25"/>
                  </a:lnTo>
                  <a:lnTo>
                    <a:pt x="99" y="17"/>
                  </a:lnTo>
                  <a:lnTo>
                    <a:pt x="90" y="10"/>
                  </a:lnTo>
                  <a:lnTo>
                    <a:pt x="80" y="5"/>
                  </a:lnTo>
                  <a:lnTo>
                    <a:pt x="70" y="1"/>
                  </a:lnTo>
                  <a:lnTo>
                    <a:pt x="58" y="0"/>
                  </a:lnTo>
                  <a:lnTo>
                    <a:pt x="47" y="1"/>
                  </a:lnTo>
                  <a:lnTo>
                    <a:pt x="35" y="5"/>
                  </a:lnTo>
                  <a:lnTo>
                    <a:pt x="26" y="10"/>
                  </a:lnTo>
                  <a:lnTo>
                    <a:pt x="17" y="17"/>
                  </a:lnTo>
                  <a:lnTo>
                    <a:pt x="10" y="25"/>
                  </a:lnTo>
                  <a:lnTo>
                    <a:pt x="4" y="36"/>
                  </a:lnTo>
                  <a:lnTo>
                    <a:pt x="1" y="46"/>
                  </a:lnTo>
                  <a:lnTo>
                    <a:pt x="0" y="5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53" name="Freeform 30"/>
            <p:cNvSpPr>
              <a:spLocks/>
            </p:cNvSpPr>
            <p:nvPr/>
          </p:nvSpPr>
          <p:spPr bwMode="auto">
            <a:xfrm>
              <a:off x="2468" y="3655"/>
              <a:ext cx="58" cy="58"/>
            </a:xfrm>
            <a:custGeom>
              <a:avLst/>
              <a:gdLst>
                <a:gd name="T0" fmla="*/ 0 w 116"/>
                <a:gd name="T1" fmla="*/ 15 h 115"/>
                <a:gd name="T2" fmla="*/ 1 w 116"/>
                <a:gd name="T3" fmla="*/ 18 h 115"/>
                <a:gd name="T4" fmla="*/ 1 w 116"/>
                <a:gd name="T5" fmla="*/ 20 h 115"/>
                <a:gd name="T6" fmla="*/ 3 w 116"/>
                <a:gd name="T7" fmla="*/ 23 h 115"/>
                <a:gd name="T8" fmla="*/ 5 w 116"/>
                <a:gd name="T9" fmla="*/ 25 h 115"/>
                <a:gd name="T10" fmla="*/ 7 w 116"/>
                <a:gd name="T11" fmla="*/ 27 h 115"/>
                <a:gd name="T12" fmla="*/ 9 w 116"/>
                <a:gd name="T13" fmla="*/ 28 h 115"/>
                <a:gd name="T14" fmla="*/ 12 w 116"/>
                <a:gd name="T15" fmla="*/ 29 h 115"/>
                <a:gd name="T16" fmla="*/ 15 w 116"/>
                <a:gd name="T17" fmla="*/ 29 h 115"/>
                <a:gd name="T18" fmla="*/ 18 w 116"/>
                <a:gd name="T19" fmla="*/ 29 h 115"/>
                <a:gd name="T20" fmla="*/ 20 w 116"/>
                <a:gd name="T21" fmla="*/ 28 h 115"/>
                <a:gd name="T22" fmla="*/ 23 w 116"/>
                <a:gd name="T23" fmla="*/ 27 h 115"/>
                <a:gd name="T24" fmla="*/ 25 w 116"/>
                <a:gd name="T25" fmla="*/ 25 h 115"/>
                <a:gd name="T26" fmla="*/ 27 w 116"/>
                <a:gd name="T27" fmla="*/ 23 h 115"/>
                <a:gd name="T28" fmla="*/ 28 w 116"/>
                <a:gd name="T29" fmla="*/ 20 h 115"/>
                <a:gd name="T30" fmla="*/ 29 w 116"/>
                <a:gd name="T31" fmla="*/ 18 h 115"/>
                <a:gd name="T32" fmla="*/ 29 w 116"/>
                <a:gd name="T33" fmla="*/ 15 h 115"/>
                <a:gd name="T34" fmla="*/ 29 w 116"/>
                <a:gd name="T35" fmla="*/ 12 h 115"/>
                <a:gd name="T36" fmla="*/ 28 w 116"/>
                <a:gd name="T37" fmla="*/ 9 h 115"/>
                <a:gd name="T38" fmla="*/ 27 w 116"/>
                <a:gd name="T39" fmla="*/ 7 h 115"/>
                <a:gd name="T40" fmla="*/ 25 w 116"/>
                <a:gd name="T41" fmla="*/ 4 h 115"/>
                <a:gd name="T42" fmla="*/ 23 w 116"/>
                <a:gd name="T43" fmla="*/ 3 h 115"/>
                <a:gd name="T44" fmla="*/ 20 w 116"/>
                <a:gd name="T45" fmla="*/ 1 h 115"/>
                <a:gd name="T46" fmla="*/ 18 w 116"/>
                <a:gd name="T47" fmla="*/ 1 h 115"/>
                <a:gd name="T48" fmla="*/ 15 w 116"/>
                <a:gd name="T49" fmla="*/ 0 h 115"/>
                <a:gd name="T50" fmla="*/ 12 w 116"/>
                <a:gd name="T51" fmla="*/ 1 h 115"/>
                <a:gd name="T52" fmla="*/ 9 w 116"/>
                <a:gd name="T53" fmla="*/ 1 h 115"/>
                <a:gd name="T54" fmla="*/ 7 w 116"/>
                <a:gd name="T55" fmla="*/ 3 h 115"/>
                <a:gd name="T56" fmla="*/ 5 w 116"/>
                <a:gd name="T57" fmla="*/ 4 h 115"/>
                <a:gd name="T58" fmla="*/ 3 w 116"/>
                <a:gd name="T59" fmla="*/ 7 h 115"/>
                <a:gd name="T60" fmla="*/ 1 w 116"/>
                <a:gd name="T61" fmla="*/ 9 h 115"/>
                <a:gd name="T62" fmla="*/ 1 w 116"/>
                <a:gd name="T63" fmla="*/ 12 h 115"/>
                <a:gd name="T64" fmla="*/ 0 w 116"/>
                <a:gd name="T65" fmla="*/ 15 h 1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15"/>
                <a:gd name="T101" fmla="*/ 116 w 116"/>
                <a:gd name="T102" fmla="*/ 115 h 1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15">
                  <a:moveTo>
                    <a:pt x="0" y="57"/>
                  </a:moveTo>
                  <a:lnTo>
                    <a:pt x="1" y="69"/>
                  </a:lnTo>
                  <a:lnTo>
                    <a:pt x="4" y="80"/>
                  </a:lnTo>
                  <a:lnTo>
                    <a:pt x="10" y="89"/>
                  </a:lnTo>
                  <a:lnTo>
                    <a:pt x="17" y="97"/>
                  </a:lnTo>
                  <a:lnTo>
                    <a:pt x="26" y="105"/>
                  </a:lnTo>
                  <a:lnTo>
                    <a:pt x="35" y="110"/>
                  </a:lnTo>
                  <a:lnTo>
                    <a:pt x="47" y="114"/>
                  </a:lnTo>
                  <a:lnTo>
                    <a:pt x="58" y="115"/>
                  </a:lnTo>
                  <a:lnTo>
                    <a:pt x="70" y="114"/>
                  </a:lnTo>
                  <a:lnTo>
                    <a:pt x="80" y="110"/>
                  </a:lnTo>
                  <a:lnTo>
                    <a:pt x="90" y="105"/>
                  </a:lnTo>
                  <a:lnTo>
                    <a:pt x="99" y="97"/>
                  </a:lnTo>
                  <a:lnTo>
                    <a:pt x="105" y="89"/>
                  </a:lnTo>
                  <a:lnTo>
                    <a:pt x="111" y="80"/>
                  </a:lnTo>
                  <a:lnTo>
                    <a:pt x="115" y="69"/>
                  </a:lnTo>
                  <a:lnTo>
                    <a:pt x="116" y="57"/>
                  </a:lnTo>
                  <a:lnTo>
                    <a:pt x="115" y="46"/>
                  </a:lnTo>
                  <a:lnTo>
                    <a:pt x="111" y="34"/>
                  </a:lnTo>
                  <a:lnTo>
                    <a:pt x="105" y="25"/>
                  </a:lnTo>
                  <a:lnTo>
                    <a:pt x="99" y="16"/>
                  </a:lnTo>
                  <a:lnTo>
                    <a:pt x="90" y="9"/>
                  </a:lnTo>
                  <a:lnTo>
                    <a:pt x="80" y="4"/>
                  </a:lnTo>
                  <a:lnTo>
                    <a:pt x="70" y="1"/>
                  </a:lnTo>
                  <a:lnTo>
                    <a:pt x="58" y="0"/>
                  </a:lnTo>
                  <a:lnTo>
                    <a:pt x="47" y="1"/>
                  </a:lnTo>
                  <a:lnTo>
                    <a:pt x="35" y="4"/>
                  </a:lnTo>
                  <a:lnTo>
                    <a:pt x="26" y="9"/>
                  </a:lnTo>
                  <a:lnTo>
                    <a:pt x="17" y="16"/>
                  </a:lnTo>
                  <a:lnTo>
                    <a:pt x="10" y="25"/>
                  </a:lnTo>
                  <a:lnTo>
                    <a:pt x="4" y="34"/>
                  </a:lnTo>
                  <a:lnTo>
                    <a:pt x="1" y="46"/>
                  </a:lnTo>
                  <a:lnTo>
                    <a:pt x="0" y="5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54" name="Freeform 31"/>
            <p:cNvSpPr>
              <a:spLocks/>
            </p:cNvSpPr>
            <p:nvPr/>
          </p:nvSpPr>
          <p:spPr bwMode="auto">
            <a:xfrm>
              <a:off x="2468" y="3757"/>
              <a:ext cx="58" cy="57"/>
            </a:xfrm>
            <a:custGeom>
              <a:avLst/>
              <a:gdLst>
                <a:gd name="T0" fmla="*/ 0 w 116"/>
                <a:gd name="T1" fmla="*/ 14 h 115"/>
                <a:gd name="T2" fmla="*/ 1 w 116"/>
                <a:gd name="T3" fmla="*/ 17 h 115"/>
                <a:gd name="T4" fmla="*/ 1 w 116"/>
                <a:gd name="T5" fmla="*/ 20 h 115"/>
                <a:gd name="T6" fmla="*/ 3 w 116"/>
                <a:gd name="T7" fmla="*/ 22 h 115"/>
                <a:gd name="T8" fmla="*/ 5 w 116"/>
                <a:gd name="T9" fmla="*/ 24 h 115"/>
                <a:gd name="T10" fmla="*/ 7 w 116"/>
                <a:gd name="T11" fmla="*/ 26 h 115"/>
                <a:gd name="T12" fmla="*/ 9 w 116"/>
                <a:gd name="T13" fmla="*/ 27 h 115"/>
                <a:gd name="T14" fmla="*/ 12 w 116"/>
                <a:gd name="T15" fmla="*/ 28 h 115"/>
                <a:gd name="T16" fmla="*/ 15 w 116"/>
                <a:gd name="T17" fmla="*/ 28 h 115"/>
                <a:gd name="T18" fmla="*/ 18 w 116"/>
                <a:gd name="T19" fmla="*/ 28 h 115"/>
                <a:gd name="T20" fmla="*/ 20 w 116"/>
                <a:gd name="T21" fmla="*/ 27 h 115"/>
                <a:gd name="T22" fmla="*/ 23 w 116"/>
                <a:gd name="T23" fmla="*/ 26 h 115"/>
                <a:gd name="T24" fmla="*/ 25 w 116"/>
                <a:gd name="T25" fmla="*/ 24 h 115"/>
                <a:gd name="T26" fmla="*/ 27 w 116"/>
                <a:gd name="T27" fmla="*/ 22 h 115"/>
                <a:gd name="T28" fmla="*/ 28 w 116"/>
                <a:gd name="T29" fmla="*/ 20 h 115"/>
                <a:gd name="T30" fmla="*/ 29 w 116"/>
                <a:gd name="T31" fmla="*/ 17 h 115"/>
                <a:gd name="T32" fmla="*/ 29 w 116"/>
                <a:gd name="T33" fmla="*/ 14 h 115"/>
                <a:gd name="T34" fmla="*/ 29 w 116"/>
                <a:gd name="T35" fmla="*/ 11 h 115"/>
                <a:gd name="T36" fmla="*/ 28 w 116"/>
                <a:gd name="T37" fmla="*/ 8 h 115"/>
                <a:gd name="T38" fmla="*/ 27 w 116"/>
                <a:gd name="T39" fmla="*/ 6 h 115"/>
                <a:gd name="T40" fmla="*/ 25 w 116"/>
                <a:gd name="T41" fmla="*/ 4 h 115"/>
                <a:gd name="T42" fmla="*/ 23 w 116"/>
                <a:gd name="T43" fmla="*/ 2 h 115"/>
                <a:gd name="T44" fmla="*/ 20 w 116"/>
                <a:gd name="T45" fmla="*/ 1 h 115"/>
                <a:gd name="T46" fmla="*/ 18 w 116"/>
                <a:gd name="T47" fmla="*/ 0 h 115"/>
                <a:gd name="T48" fmla="*/ 15 w 116"/>
                <a:gd name="T49" fmla="*/ 0 h 115"/>
                <a:gd name="T50" fmla="*/ 12 w 116"/>
                <a:gd name="T51" fmla="*/ 0 h 115"/>
                <a:gd name="T52" fmla="*/ 9 w 116"/>
                <a:gd name="T53" fmla="*/ 1 h 115"/>
                <a:gd name="T54" fmla="*/ 7 w 116"/>
                <a:gd name="T55" fmla="*/ 2 h 115"/>
                <a:gd name="T56" fmla="*/ 5 w 116"/>
                <a:gd name="T57" fmla="*/ 4 h 115"/>
                <a:gd name="T58" fmla="*/ 3 w 116"/>
                <a:gd name="T59" fmla="*/ 6 h 115"/>
                <a:gd name="T60" fmla="*/ 1 w 116"/>
                <a:gd name="T61" fmla="*/ 8 h 115"/>
                <a:gd name="T62" fmla="*/ 1 w 116"/>
                <a:gd name="T63" fmla="*/ 11 h 115"/>
                <a:gd name="T64" fmla="*/ 0 w 116"/>
                <a:gd name="T65" fmla="*/ 14 h 1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15"/>
                <a:gd name="T101" fmla="*/ 116 w 116"/>
                <a:gd name="T102" fmla="*/ 115 h 1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15">
                  <a:moveTo>
                    <a:pt x="0" y="58"/>
                  </a:moveTo>
                  <a:lnTo>
                    <a:pt x="1" y="69"/>
                  </a:lnTo>
                  <a:lnTo>
                    <a:pt x="4" y="80"/>
                  </a:lnTo>
                  <a:lnTo>
                    <a:pt x="10" y="90"/>
                  </a:lnTo>
                  <a:lnTo>
                    <a:pt x="17" y="98"/>
                  </a:lnTo>
                  <a:lnTo>
                    <a:pt x="26" y="105"/>
                  </a:lnTo>
                  <a:lnTo>
                    <a:pt x="35" y="111"/>
                  </a:lnTo>
                  <a:lnTo>
                    <a:pt x="47" y="114"/>
                  </a:lnTo>
                  <a:lnTo>
                    <a:pt x="58" y="115"/>
                  </a:lnTo>
                  <a:lnTo>
                    <a:pt x="70" y="114"/>
                  </a:lnTo>
                  <a:lnTo>
                    <a:pt x="80" y="111"/>
                  </a:lnTo>
                  <a:lnTo>
                    <a:pt x="90" y="105"/>
                  </a:lnTo>
                  <a:lnTo>
                    <a:pt x="99" y="98"/>
                  </a:lnTo>
                  <a:lnTo>
                    <a:pt x="105" y="90"/>
                  </a:lnTo>
                  <a:lnTo>
                    <a:pt x="111" y="80"/>
                  </a:lnTo>
                  <a:lnTo>
                    <a:pt x="115" y="69"/>
                  </a:lnTo>
                  <a:lnTo>
                    <a:pt x="116" y="58"/>
                  </a:lnTo>
                  <a:lnTo>
                    <a:pt x="115" y="46"/>
                  </a:lnTo>
                  <a:lnTo>
                    <a:pt x="111" y="35"/>
                  </a:lnTo>
                  <a:lnTo>
                    <a:pt x="105" y="26"/>
                  </a:lnTo>
                  <a:lnTo>
                    <a:pt x="99" y="16"/>
                  </a:lnTo>
                  <a:lnTo>
                    <a:pt x="90" y="9"/>
                  </a:lnTo>
                  <a:lnTo>
                    <a:pt x="80" y="5"/>
                  </a:lnTo>
                  <a:lnTo>
                    <a:pt x="70" y="1"/>
                  </a:lnTo>
                  <a:lnTo>
                    <a:pt x="58" y="0"/>
                  </a:lnTo>
                  <a:lnTo>
                    <a:pt x="47" y="1"/>
                  </a:lnTo>
                  <a:lnTo>
                    <a:pt x="35" y="5"/>
                  </a:lnTo>
                  <a:lnTo>
                    <a:pt x="26" y="9"/>
                  </a:lnTo>
                  <a:lnTo>
                    <a:pt x="17" y="16"/>
                  </a:lnTo>
                  <a:lnTo>
                    <a:pt x="10" y="26"/>
                  </a:lnTo>
                  <a:lnTo>
                    <a:pt x="4" y="35"/>
                  </a:lnTo>
                  <a:lnTo>
                    <a:pt x="1" y="46"/>
                  </a:lnTo>
                  <a:lnTo>
                    <a:pt x="0" y="5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55" name="Freeform 32"/>
            <p:cNvSpPr>
              <a:spLocks/>
            </p:cNvSpPr>
            <p:nvPr/>
          </p:nvSpPr>
          <p:spPr bwMode="auto">
            <a:xfrm>
              <a:off x="2374" y="3251"/>
              <a:ext cx="58" cy="58"/>
            </a:xfrm>
            <a:custGeom>
              <a:avLst/>
              <a:gdLst>
                <a:gd name="T0" fmla="*/ 0 w 115"/>
                <a:gd name="T1" fmla="*/ 15 h 115"/>
                <a:gd name="T2" fmla="*/ 1 w 115"/>
                <a:gd name="T3" fmla="*/ 18 h 115"/>
                <a:gd name="T4" fmla="*/ 2 w 115"/>
                <a:gd name="T5" fmla="*/ 21 h 115"/>
                <a:gd name="T6" fmla="*/ 3 w 115"/>
                <a:gd name="T7" fmla="*/ 23 h 115"/>
                <a:gd name="T8" fmla="*/ 5 w 115"/>
                <a:gd name="T9" fmla="*/ 25 h 115"/>
                <a:gd name="T10" fmla="*/ 7 w 115"/>
                <a:gd name="T11" fmla="*/ 27 h 115"/>
                <a:gd name="T12" fmla="*/ 9 w 115"/>
                <a:gd name="T13" fmla="*/ 28 h 115"/>
                <a:gd name="T14" fmla="*/ 12 w 115"/>
                <a:gd name="T15" fmla="*/ 29 h 115"/>
                <a:gd name="T16" fmla="*/ 15 w 115"/>
                <a:gd name="T17" fmla="*/ 29 h 115"/>
                <a:gd name="T18" fmla="*/ 18 w 115"/>
                <a:gd name="T19" fmla="*/ 29 h 115"/>
                <a:gd name="T20" fmla="*/ 21 w 115"/>
                <a:gd name="T21" fmla="*/ 28 h 115"/>
                <a:gd name="T22" fmla="*/ 23 w 115"/>
                <a:gd name="T23" fmla="*/ 27 h 115"/>
                <a:gd name="T24" fmla="*/ 25 w 115"/>
                <a:gd name="T25" fmla="*/ 25 h 115"/>
                <a:gd name="T26" fmla="*/ 27 w 115"/>
                <a:gd name="T27" fmla="*/ 23 h 115"/>
                <a:gd name="T28" fmla="*/ 28 w 115"/>
                <a:gd name="T29" fmla="*/ 21 h 115"/>
                <a:gd name="T30" fmla="*/ 29 w 115"/>
                <a:gd name="T31" fmla="*/ 18 h 115"/>
                <a:gd name="T32" fmla="*/ 29 w 115"/>
                <a:gd name="T33" fmla="*/ 15 h 115"/>
                <a:gd name="T34" fmla="*/ 29 w 115"/>
                <a:gd name="T35" fmla="*/ 12 h 115"/>
                <a:gd name="T36" fmla="*/ 28 w 115"/>
                <a:gd name="T37" fmla="*/ 9 h 115"/>
                <a:gd name="T38" fmla="*/ 27 w 115"/>
                <a:gd name="T39" fmla="*/ 7 h 115"/>
                <a:gd name="T40" fmla="*/ 25 w 115"/>
                <a:gd name="T41" fmla="*/ 4 h 115"/>
                <a:gd name="T42" fmla="*/ 23 w 115"/>
                <a:gd name="T43" fmla="*/ 3 h 115"/>
                <a:gd name="T44" fmla="*/ 21 w 115"/>
                <a:gd name="T45" fmla="*/ 2 h 115"/>
                <a:gd name="T46" fmla="*/ 18 w 115"/>
                <a:gd name="T47" fmla="*/ 1 h 115"/>
                <a:gd name="T48" fmla="*/ 15 w 115"/>
                <a:gd name="T49" fmla="*/ 0 h 115"/>
                <a:gd name="T50" fmla="*/ 12 w 115"/>
                <a:gd name="T51" fmla="*/ 1 h 115"/>
                <a:gd name="T52" fmla="*/ 9 w 115"/>
                <a:gd name="T53" fmla="*/ 2 h 115"/>
                <a:gd name="T54" fmla="*/ 7 w 115"/>
                <a:gd name="T55" fmla="*/ 3 h 115"/>
                <a:gd name="T56" fmla="*/ 5 w 115"/>
                <a:gd name="T57" fmla="*/ 4 h 115"/>
                <a:gd name="T58" fmla="*/ 3 w 115"/>
                <a:gd name="T59" fmla="*/ 7 h 115"/>
                <a:gd name="T60" fmla="*/ 2 w 115"/>
                <a:gd name="T61" fmla="*/ 9 h 115"/>
                <a:gd name="T62" fmla="*/ 1 w 115"/>
                <a:gd name="T63" fmla="*/ 12 h 115"/>
                <a:gd name="T64" fmla="*/ 0 w 115"/>
                <a:gd name="T65" fmla="*/ 15 h 1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15"/>
                <a:gd name="T101" fmla="*/ 115 w 115"/>
                <a:gd name="T102" fmla="*/ 115 h 1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15">
                  <a:moveTo>
                    <a:pt x="0" y="58"/>
                  </a:moveTo>
                  <a:lnTo>
                    <a:pt x="1" y="69"/>
                  </a:lnTo>
                  <a:lnTo>
                    <a:pt x="5" y="81"/>
                  </a:lnTo>
                  <a:lnTo>
                    <a:pt x="9" y="90"/>
                  </a:lnTo>
                  <a:lnTo>
                    <a:pt x="17" y="98"/>
                  </a:lnTo>
                  <a:lnTo>
                    <a:pt x="25" y="106"/>
                  </a:lnTo>
                  <a:lnTo>
                    <a:pt x="35" y="111"/>
                  </a:lnTo>
                  <a:lnTo>
                    <a:pt x="46" y="114"/>
                  </a:lnTo>
                  <a:lnTo>
                    <a:pt x="58" y="115"/>
                  </a:lnTo>
                  <a:lnTo>
                    <a:pt x="69" y="114"/>
                  </a:lnTo>
                  <a:lnTo>
                    <a:pt x="81" y="111"/>
                  </a:lnTo>
                  <a:lnTo>
                    <a:pt x="90" y="106"/>
                  </a:lnTo>
                  <a:lnTo>
                    <a:pt x="99" y="98"/>
                  </a:lnTo>
                  <a:lnTo>
                    <a:pt x="106" y="90"/>
                  </a:lnTo>
                  <a:lnTo>
                    <a:pt x="111" y="81"/>
                  </a:lnTo>
                  <a:lnTo>
                    <a:pt x="114" y="69"/>
                  </a:lnTo>
                  <a:lnTo>
                    <a:pt x="115" y="58"/>
                  </a:lnTo>
                  <a:lnTo>
                    <a:pt x="114" y="46"/>
                  </a:lnTo>
                  <a:lnTo>
                    <a:pt x="111" y="35"/>
                  </a:lnTo>
                  <a:lnTo>
                    <a:pt x="106" y="25"/>
                  </a:lnTo>
                  <a:lnTo>
                    <a:pt x="99" y="16"/>
                  </a:lnTo>
                  <a:lnTo>
                    <a:pt x="90" y="9"/>
                  </a:lnTo>
                  <a:lnTo>
                    <a:pt x="81" y="5"/>
                  </a:lnTo>
                  <a:lnTo>
                    <a:pt x="69" y="1"/>
                  </a:lnTo>
                  <a:lnTo>
                    <a:pt x="58" y="0"/>
                  </a:lnTo>
                  <a:lnTo>
                    <a:pt x="46" y="1"/>
                  </a:lnTo>
                  <a:lnTo>
                    <a:pt x="35" y="5"/>
                  </a:lnTo>
                  <a:lnTo>
                    <a:pt x="25" y="9"/>
                  </a:lnTo>
                  <a:lnTo>
                    <a:pt x="17" y="16"/>
                  </a:lnTo>
                  <a:lnTo>
                    <a:pt x="9" y="25"/>
                  </a:lnTo>
                  <a:lnTo>
                    <a:pt x="5" y="35"/>
                  </a:lnTo>
                  <a:lnTo>
                    <a:pt x="1" y="46"/>
                  </a:lnTo>
                  <a:lnTo>
                    <a:pt x="0" y="5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56" name="Freeform 33"/>
            <p:cNvSpPr>
              <a:spLocks/>
            </p:cNvSpPr>
            <p:nvPr/>
          </p:nvSpPr>
          <p:spPr bwMode="auto">
            <a:xfrm>
              <a:off x="2374" y="3352"/>
              <a:ext cx="58" cy="58"/>
            </a:xfrm>
            <a:custGeom>
              <a:avLst/>
              <a:gdLst>
                <a:gd name="T0" fmla="*/ 0 w 115"/>
                <a:gd name="T1" fmla="*/ 15 h 115"/>
                <a:gd name="T2" fmla="*/ 1 w 115"/>
                <a:gd name="T3" fmla="*/ 18 h 115"/>
                <a:gd name="T4" fmla="*/ 2 w 115"/>
                <a:gd name="T5" fmla="*/ 20 h 115"/>
                <a:gd name="T6" fmla="*/ 3 w 115"/>
                <a:gd name="T7" fmla="*/ 23 h 115"/>
                <a:gd name="T8" fmla="*/ 5 w 115"/>
                <a:gd name="T9" fmla="*/ 25 h 115"/>
                <a:gd name="T10" fmla="*/ 7 w 115"/>
                <a:gd name="T11" fmla="*/ 27 h 115"/>
                <a:gd name="T12" fmla="*/ 9 w 115"/>
                <a:gd name="T13" fmla="*/ 28 h 115"/>
                <a:gd name="T14" fmla="*/ 12 w 115"/>
                <a:gd name="T15" fmla="*/ 29 h 115"/>
                <a:gd name="T16" fmla="*/ 15 w 115"/>
                <a:gd name="T17" fmla="*/ 29 h 115"/>
                <a:gd name="T18" fmla="*/ 18 w 115"/>
                <a:gd name="T19" fmla="*/ 29 h 115"/>
                <a:gd name="T20" fmla="*/ 21 w 115"/>
                <a:gd name="T21" fmla="*/ 28 h 115"/>
                <a:gd name="T22" fmla="*/ 23 w 115"/>
                <a:gd name="T23" fmla="*/ 27 h 115"/>
                <a:gd name="T24" fmla="*/ 25 w 115"/>
                <a:gd name="T25" fmla="*/ 25 h 115"/>
                <a:gd name="T26" fmla="*/ 27 w 115"/>
                <a:gd name="T27" fmla="*/ 23 h 115"/>
                <a:gd name="T28" fmla="*/ 28 w 115"/>
                <a:gd name="T29" fmla="*/ 20 h 115"/>
                <a:gd name="T30" fmla="*/ 29 w 115"/>
                <a:gd name="T31" fmla="*/ 18 h 115"/>
                <a:gd name="T32" fmla="*/ 29 w 115"/>
                <a:gd name="T33" fmla="*/ 15 h 115"/>
                <a:gd name="T34" fmla="*/ 29 w 115"/>
                <a:gd name="T35" fmla="*/ 12 h 115"/>
                <a:gd name="T36" fmla="*/ 28 w 115"/>
                <a:gd name="T37" fmla="*/ 9 h 115"/>
                <a:gd name="T38" fmla="*/ 27 w 115"/>
                <a:gd name="T39" fmla="*/ 7 h 115"/>
                <a:gd name="T40" fmla="*/ 25 w 115"/>
                <a:gd name="T41" fmla="*/ 4 h 115"/>
                <a:gd name="T42" fmla="*/ 23 w 115"/>
                <a:gd name="T43" fmla="*/ 3 h 115"/>
                <a:gd name="T44" fmla="*/ 21 w 115"/>
                <a:gd name="T45" fmla="*/ 1 h 115"/>
                <a:gd name="T46" fmla="*/ 18 w 115"/>
                <a:gd name="T47" fmla="*/ 1 h 115"/>
                <a:gd name="T48" fmla="*/ 15 w 115"/>
                <a:gd name="T49" fmla="*/ 0 h 115"/>
                <a:gd name="T50" fmla="*/ 12 w 115"/>
                <a:gd name="T51" fmla="*/ 1 h 115"/>
                <a:gd name="T52" fmla="*/ 9 w 115"/>
                <a:gd name="T53" fmla="*/ 1 h 115"/>
                <a:gd name="T54" fmla="*/ 7 w 115"/>
                <a:gd name="T55" fmla="*/ 3 h 115"/>
                <a:gd name="T56" fmla="*/ 5 w 115"/>
                <a:gd name="T57" fmla="*/ 4 h 115"/>
                <a:gd name="T58" fmla="*/ 3 w 115"/>
                <a:gd name="T59" fmla="*/ 7 h 115"/>
                <a:gd name="T60" fmla="*/ 2 w 115"/>
                <a:gd name="T61" fmla="*/ 9 h 115"/>
                <a:gd name="T62" fmla="*/ 1 w 115"/>
                <a:gd name="T63" fmla="*/ 12 h 115"/>
                <a:gd name="T64" fmla="*/ 0 w 115"/>
                <a:gd name="T65" fmla="*/ 15 h 1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15"/>
                <a:gd name="T101" fmla="*/ 115 w 115"/>
                <a:gd name="T102" fmla="*/ 115 h 1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15">
                  <a:moveTo>
                    <a:pt x="0" y="57"/>
                  </a:moveTo>
                  <a:lnTo>
                    <a:pt x="1" y="69"/>
                  </a:lnTo>
                  <a:lnTo>
                    <a:pt x="5" y="80"/>
                  </a:lnTo>
                  <a:lnTo>
                    <a:pt x="9" y="90"/>
                  </a:lnTo>
                  <a:lnTo>
                    <a:pt x="17" y="98"/>
                  </a:lnTo>
                  <a:lnTo>
                    <a:pt x="25" y="106"/>
                  </a:lnTo>
                  <a:lnTo>
                    <a:pt x="35" y="110"/>
                  </a:lnTo>
                  <a:lnTo>
                    <a:pt x="46" y="114"/>
                  </a:lnTo>
                  <a:lnTo>
                    <a:pt x="58" y="115"/>
                  </a:lnTo>
                  <a:lnTo>
                    <a:pt x="69" y="114"/>
                  </a:lnTo>
                  <a:lnTo>
                    <a:pt x="81" y="110"/>
                  </a:lnTo>
                  <a:lnTo>
                    <a:pt x="90" y="106"/>
                  </a:lnTo>
                  <a:lnTo>
                    <a:pt x="99" y="98"/>
                  </a:lnTo>
                  <a:lnTo>
                    <a:pt x="106" y="90"/>
                  </a:lnTo>
                  <a:lnTo>
                    <a:pt x="111" y="80"/>
                  </a:lnTo>
                  <a:lnTo>
                    <a:pt x="114" y="69"/>
                  </a:lnTo>
                  <a:lnTo>
                    <a:pt x="115" y="57"/>
                  </a:lnTo>
                  <a:lnTo>
                    <a:pt x="114" y="46"/>
                  </a:lnTo>
                  <a:lnTo>
                    <a:pt x="111" y="34"/>
                  </a:lnTo>
                  <a:lnTo>
                    <a:pt x="106" y="25"/>
                  </a:lnTo>
                  <a:lnTo>
                    <a:pt x="99" y="16"/>
                  </a:lnTo>
                  <a:lnTo>
                    <a:pt x="90" y="9"/>
                  </a:lnTo>
                  <a:lnTo>
                    <a:pt x="81" y="4"/>
                  </a:lnTo>
                  <a:lnTo>
                    <a:pt x="69" y="1"/>
                  </a:lnTo>
                  <a:lnTo>
                    <a:pt x="58" y="0"/>
                  </a:lnTo>
                  <a:lnTo>
                    <a:pt x="46" y="1"/>
                  </a:lnTo>
                  <a:lnTo>
                    <a:pt x="35" y="4"/>
                  </a:lnTo>
                  <a:lnTo>
                    <a:pt x="25" y="9"/>
                  </a:lnTo>
                  <a:lnTo>
                    <a:pt x="17" y="16"/>
                  </a:lnTo>
                  <a:lnTo>
                    <a:pt x="9" y="25"/>
                  </a:lnTo>
                  <a:lnTo>
                    <a:pt x="5" y="34"/>
                  </a:lnTo>
                  <a:lnTo>
                    <a:pt x="1" y="46"/>
                  </a:lnTo>
                  <a:lnTo>
                    <a:pt x="0" y="5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57" name="Freeform 34"/>
            <p:cNvSpPr>
              <a:spLocks/>
            </p:cNvSpPr>
            <p:nvPr/>
          </p:nvSpPr>
          <p:spPr bwMode="auto">
            <a:xfrm>
              <a:off x="2368" y="3432"/>
              <a:ext cx="58" cy="57"/>
            </a:xfrm>
            <a:custGeom>
              <a:avLst/>
              <a:gdLst>
                <a:gd name="T0" fmla="*/ 0 w 115"/>
                <a:gd name="T1" fmla="*/ 14 h 116"/>
                <a:gd name="T2" fmla="*/ 1 w 115"/>
                <a:gd name="T3" fmla="*/ 17 h 116"/>
                <a:gd name="T4" fmla="*/ 2 w 115"/>
                <a:gd name="T5" fmla="*/ 19 h 116"/>
                <a:gd name="T6" fmla="*/ 3 w 115"/>
                <a:gd name="T7" fmla="*/ 22 h 116"/>
                <a:gd name="T8" fmla="*/ 5 w 115"/>
                <a:gd name="T9" fmla="*/ 24 h 116"/>
                <a:gd name="T10" fmla="*/ 7 w 115"/>
                <a:gd name="T11" fmla="*/ 26 h 116"/>
                <a:gd name="T12" fmla="*/ 9 w 115"/>
                <a:gd name="T13" fmla="*/ 27 h 116"/>
                <a:gd name="T14" fmla="*/ 12 w 115"/>
                <a:gd name="T15" fmla="*/ 28 h 116"/>
                <a:gd name="T16" fmla="*/ 15 w 115"/>
                <a:gd name="T17" fmla="*/ 28 h 116"/>
                <a:gd name="T18" fmla="*/ 18 w 115"/>
                <a:gd name="T19" fmla="*/ 28 h 116"/>
                <a:gd name="T20" fmla="*/ 21 w 115"/>
                <a:gd name="T21" fmla="*/ 27 h 116"/>
                <a:gd name="T22" fmla="*/ 23 w 115"/>
                <a:gd name="T23" fmla="*/ 26 h 116"/>
                <a:gd name="T24" fmla="*/ 25 w 115"/>
                <a:gd name="T25" fmla="*/ 24 h 116"/>
                <a:gd name="T26" fmla="*/ 27 w 115"/>
                <a:gd name="T27" fmla="*/ 22 h 116"/>
                <a:gd name="T28" fmla="*/ 28 w 115"/>
                <a:gd name="T29" fmla="*/ 19 h 116"/>
                <a:gd name="T30" fmla="*/ 29 w 115"/>
                <a:gd name="T31" fmla="*/ 17 h 116"/>
                <a:gd name="T32" fmla="*/ 29 w 115"/>
                <a:gd name="T33" fmla="*/ 14 h 116"/>
                <a:gd name="T34" fmla="*/ 29 w 115"/>
                <a:gd name="T35" fmla="*/ 11 h 116"/>
                <a:gd name="T36" fmla="*/ 28 w 115"/>
                <a:gd name="T37" fmla="*/ 8 h 116"/>
                <a:gd name="T38" fmla="*/ 27 w 115"/>
                <a:gd name="T39" fmla="*/ 6 h 116"/>
                <a:gd name="T40" fmla="*/ 25 w 115"/>
                <a:gd name="T41" fmla="*/ 4 h 116"/>
                <a:gd name="T42" fmla="*/ 23 w 115"/>
                <a:gd name="T43" fmla="*/ 2 h 116"/>
                <a:gd name="T44" fmla="*/ 21 w 115"/>
                <a:gd name="T45" fmla="*/ 1 h 116"/>
                <a:gd name="T46" fmla="*/ 18 w 115"/>
                <a:gd name="T47" fmla="*/ 0 h 116"/>
                <a:gd name="T48" fmla="*/ 15 w 115"/>
                <a:gd name="T49" fmla="*/ 0 h 116"/>
                <a:gd name="T50" fmla="*/ 12 w 115"/>
                <a:gd name="T51" fmla="*/ 0 h 116"/>
                <a:gd name="T52" fmla="*/ 9 w 115"/>
                <a:gd name="T53" fmla="*/ 1 h 116"/>
                <a:gd name="T54" fmla="*/ 7 w 115"/>
                <a:gd name="T55" fmla="*/ 2 h 116"/>
                <a:gd name="T56" fmla="*/ 5 w 115"/>
                <a:gd name="T57" fmla="*/ 4 h 116"/>
                <a:gd name="T58" fmla="*/ 3 w 115"/>
                <a:gd name="T59" fmla="*/ 6 h 116"/>
                <a:gd name="T60" fmla="*/ 2 w 115"/>
                <a:gd name="T61" fmla="*/ 8 h 116"/>
                <a:gd name="T62" fmla="*/ 1 w 115"/>
                <a:gd name="T63" fmla="*/ 11 h 116"/>
                <a:gd name="T64" fmla="*/ 0 w 115"/>
                <a:gd name="T65" fmla="*/ 14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16"/>
                <a:gd name="T101" fmla="*/ 115 w 115"/>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16">
                  <a:moveTo>
                    <a:pt x="0" y="58"/>
                  </a:moveTo>
                  <a:lnTo>
                    <a:pt x="1" y="70"/>
                  </a:lnTo>
                  <a:lnTo>
                    <a:pt x="5" y="80"/>
                  </a:lnTo>
                  <a:lnTo>
                    <a:pt x="9" y="90"/>
                  </a:lnTo>
                  <a:lnTo>
                    <a:pt x="17" y="98"/>
                  </a:lnTo>
                  <a:lnTo>
                    <a:pt x="25" y="105"/>
                  </a:lnTo>
                  <a:lnTo>
                    <a:pt x="35" y="111"/>
                  </a:lnTo>
                  <a:lnTo>
                    <a:pt x="46" y="115"/>
                  </a:lnTo>
                  <a:lnTo>
                    <a:pt x="58" y="116"/>
                  </a:lnTo>
                  <a:lnTo>
                    <a:pt x="69" y="115"/>
                  </a:lnTo>
                  <a:lnTo>
                    <a:pt x="81" y="111"/>
                  </a:lnTo>
                  <a:lnTo>
                    <a:pt x="90" y="105"/>
                  </a:lnTo>
                  <a:lnTo>
                    <a:pt x="99" y="98"/>
                  </a:lnTo>
                  <a:lnTo>
                    <a:pt x="106" y="90"/>
                  </a:lnTo>
                  <a:lnTo>
                    <a:pt x="111" y="80"/>
                  </a:lnTo>
                  <a:lnTo>
                    <a:pt x="114" y="70"/>
                  </a:lnTo>
                  <a:lnTo>
                    <a:pt x="115" y="58"/>
                  </a:lnTo>
                  <a:lnTo>
                    <a:pt x="114" y="47"/>
                  </a:lnTo>
                  <a:lnTo>
                    <a:pt x="111" y="35"/>
                  </a:lnTo>
                  <a:lnTo>
                    <a:pt x="106" y="26"/>
                  </a:lnTo>
                  <a:lnTo>
                    <a:pt x="99" y="17"/>
                  </a:lnTo>
                  <a:lnTo>
                    <a:pt x="90" y="10"/>
                  </a:lnTo>
                  <a:lnTo>
                    <a:pt x="81" y="5"/>
                  </a:lnTo>
                  <a:lnTo>
                    <a:pt x="69" y="2"/>
                  </a:lnTo>
                  <a:lnTo>
                    <a:pt x="58" y="0"/>
                  </a:lnTo>
                  <a:lnTo>
                    <a:pt x="46" y="2"/>
                  </a:lnTo>
                  <a:lnTo>
                    <a:pt x="35" y="5"/>
                  </a:lnTo>
                  <a:lnTo>
                    <a:pt x="25" y="10"/>
                  </a:lnTo>
                  <a:lnTo>
                    <a:pt x="17" y="17"/>
                  </a:lnTo>
                  <a:lnTo>
                    <a:pt x="9" y="26"/>
                  </a:lnTo>
                  <a:lnTo>
                    <a:pt x="5" y="35"/>
                  </a:lnTo>
                  <a:lnTo>
                    <a:pt x="1" y="47"/>
                  </a:lnTo>
                  <a:lnTo>
                    <a:pt x="0" y="5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58" name="Freeform 35"/>
            <p:cNvSpPr>
              <a:spLocks/>
            </p:cNvSpPr>
            <p:nvPr/>
          </p:nvSpPr>
          <p:spPr bwMode="auto">
            <a:xfrm>
              <a:off x="2374" y="3555"/>
              <a:ext cx="58" cy="57"/>
            </a:xfrm>
            <a:custGeom>
              <a:avLst/>
              <a:gdLst>
                <a:gd name="T0" fmla="*/ 0 w 115"/>
                <a:gd name="T1" fmla="*/ 14 h 114"/>
                <a:gd name="T2" fmla="*/ 1 w 115"/>
                <a:gd name="T3" fmla="*/ 18 h 114"/>
                <a:gd name="T4" fmla="*/ 2 w 115"/>
                <a:gd name="T5" fmla="*/ 20 h 114"/>
                <a:gd name="T6" fmla="*/ 3 w 115"/>
                <a:gd name="T7" fmla="*/ 23 h 114"/>
                <a:gd name="T8" fmla="*/ 5 w 115"/>
                <a:gd name="T9" fmla="*/ 25 h 114"/>
                <a:gd name="T10" fmla="*/ 7 w 115"/>
                <a:gd name="T11" fmla="*/ 27 h 114"/>
                <a:gd name="T12" fmla="*/ 9 w 115"/>
                <a:gd name="T13" fmla="*/ 28 h 114"/>
                <a:gd name="T14" fmla="*/ 12 w 115"/>
                <a:gd name="T15" fmla="*/ 29 h 114"/>
                <a:gd name="T16" fmla="*/ 15 w 115"/>
                <a:gd name="T17" fmla="*/ 29 h 114"/>
                <a:gd name="T18" fmla="*/ 18 w 115"/>
                <a:gd name="T19" fmla="*/ 29 h 114"/>
                <a:gd name="T20" fmla="*/ 21 w 115"/>
                <a:gd name="T21" fmla="*/ 28 h 114"/>
                <a:gd name="T22" fmla="*/ 23 w 115"/>
                <a:gd name="T23" fmla="*/ 27 h 114"/>
                <a:gd name="T24" fmla="*/ 25 w 115"/>
                <a:gd name="T25" fmla="*/ 25 h 114"/>
                <a:gd name="T26" fmla="*/ 27 w 115"/>
                <a:gd name="T27" fmla="*/ 23 h 114"/>
                <a:gd name="T28" fmla="*/ 28 w 115"/>
                <a:gd name="T29" fmla="*/ 20 h 114"/>
                <a:gd name="T30" fmla="*/ 29 w 115"/>
                <a:gd name="T31" fmla="*/ 18 h 114"/>
                <a:gd name="T32" fmla="*/ 29 w 115"/>
                <a:gd name="T33" fmla="*/ 14 h 114"/>
                <a:gd name="T34" fmla="*/ 29 w 115"/>
                <a:gd name="T35" fmla="*/ 12 h 114"/>
                <a:gd name="T36" fmla="*/ 28 w 115"/>
                <a:gd name="T37" fmla="*/ 9 h 114"/>
                <a:gd name="T38" fmla="*/ 27 w 115"/>
                <a:gd name="T39" fmla="*/ 7 h 114"/>
                <a:gd name="T40" fmla="*/ 25 w 115"/>
                <a:gd name="T41" fmla="*/ 5 h 114"/>
                <a:gd name="T42" fmla="*/ 23 w 115"/>
                <a:gd name="T43" fmla="*/ 3 h 114"/>
                <a:gd name="T44" fmla="*/ 21 w 115"/>
                <a:gd name="T45" fmla="*/ 2 h 114"/>
                <a:gd name="T46" fmla="*/ 18 w 115"/>
                <a:gd name="T47" fmla="*/ 1 h 114"/>
                <a:gd name="T48" fmla="*/ 15 w 115"/>
                <a:gd name="T49" fmla="*/ 0 h 114"/>
                <a:gd name="T50" fmla="*/ 12 w 115"/>
                <a:gd name="T51" fmla="*/ 1 h 114"/>
                <a:gd name="T52" fmla="*/ 9 w 115"/>
                <a:gd name="T53" fmla="*/ 2 h 114"/>
                <a:gd name="T54" fmla="*/ 7 w 115"/>
                <a:gd name="T55" fmla="*/ 3 h 114"/>
                <a:gd name="T56" fmla="*/ 5 w 115"/>
                <a:gd name="T57" fmla="*/ 5 h 114"/>
                <a:gd name="T58" fmla="*/ 3 w 115"/>
                <a:gd name="T59" fmla="*/ 7 h 114"/>
                <a:gd name="T60" fmla="*/ 2 w 115"/>
                <a:gd name="T61" fmla="*/ 9 h 114"/>
                <a:gd name="T62" fmla="*/ 1 w 115"/>
                <a:gd name="T63" fmla="*/ 12 h 114"/>
                <a:gd name="T64" fmla="*/ 0 w 115"/>
                <a:gd name="T65" fmla="*/ 14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14"/>
                <a:gd name="T101" fmla="*/ 115 w 115"/>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14">
                  <a:moveTo>
                    <a:pt x="0" y="58"/>
                  </a:moveTo>
                  <a:lnTo>
                    <a:pt x="1" y="69"/>
                  </a:lnTo>
                  <a:lnTo>
                    <a:pt x="5" y="79"/>
                  </a:lnTo>
                  <a:lnTo>
                    <a:pt x="9" y="90"/>
                  </a:lnTo>
                  <a:lnTo>
                    <a:pt x="17" y="98"/>
                  </a:lnTo>
                  <a:lnTo>
                    <a:pt x="25" y="105"/>
                  </a:lnTo>
                  <a:lnTo>
                    <a:pt x="35" y="109"/>
                  </a:lnTo>
                  <a:lnTo>
                    <a:pt x="46" y="113"/>
                  </a:lnTo>
                  <a:lnTo>
                    <a:pt x="58" y="114"/>
                  </a:lnTo>
                  <a:lnTo>
                    <a:pt x="69" y="113"/>
                  </a:lnTo>
                  <a:lnTo>
                    <a:pt x="81" y="109"/>
                  </a:lnTo>
                  <a:lnTo>
                    <a:pt x="90" y="105"/>
                  </a:lnTo>
                  <a:lnTo>
                    <a:pt x="99" y="98"/>
                  </a:lnTo>
                  <a:lnTo>
                    <a:pt x="106" y="90"/>
                  </a:lnTo>
                  <a:lnTo>
                    <a:pt x="111" y="79"/>
                  </a:lnTo>
                  <a:lnTo>
                    <a:pt x="114" y="69"/>
                  </a:lnTo>
                  <a:lnTo>
                    <a:pt x="115" y="58"/>
                  </a:lnTo>
                  <a:lnTo>
                    <a:pt x="114" y="46"/>
                  </a:lnTo>
                  <a:lnTo>
                    <a:pt x="111" y="36"/>
                  </a:lnTo>
                  <a:lnTo>
                    <a:pt x="106" y="25"/>
                  </a:lnTo>
                  <a:lnTo>
                    <a:pt x="99" y="17"/>
                  </a:lnTo>
                  <a:lnTo>
                    <a:pt x="90" y="10"/>
                  </a:lnTo>
                  <a:lnTo>
                    <a:pt x="81" y="5"/>
                  </a:lnTo>
                  <a:lnTo>
                    <a:pt x="69" y="1"/>
                  </a:lnTo>
                  <a:lnTo>
                    <a:pt x="58" y="0"/>
                  </a:lnTo>
                  <a:lnTo>
                    <a:pt x="46" y="1"/>
                  </a:lnTo>
                  <a:lnTo>
                    <a:pt x="35" y="5"/>
                  </a:lnTo>
                  <a:lnTo>
                    <a:pt x="25" y="10"/>
                  </a:lnTo>
                  <a:lnTo>
                    <a:pt x="17" y="17"/>
                  </a:lnTo>
                  <a:lnTo>
                    <a:pt x="9" y="25"/>
                  </a:lnTo>
                  <a:lnTo>
                    <a:pt x="5" y="36"/>
                  </a:lnTo>
                  <a:lnTo>
                    <a:pt x="1" y="46"/>
                  </a:lnTo>
                  <a:lnTo>
                    <a:pt x="0" y="5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59" name="Freeform 36"/>
            <p:cNvSpPr>
              <a:spLocks/>
            </p:cNvSpPr>
            <p:nvPr/>
          </p:nvSpPr>
          <p:spPr bwMode="auto">
            <a:xfrm>
              <a:off x="2374" y="3655"/>
              <a:ext cx="58" cy="58"/>
            </a:xfrm>
            <a:custGeom>
              <a:avLst/>
              <a:gdLst>
                <a:gd name="T0" fmla="*/ 0 w 115"/>
                <a:gd name="T1" fmla="*/ 15 h 115"/>
                <a:gd name="T2" fmla="*/ 1 w 115"/>
                <a:gd name="T3" fmla="*/ 18 h 115"/>
                <a:gd name="T4" fmla="*/ 2 w 115"/>
                <a:gd name="T5" fmla="*/ 20 h 115"/>
                <a:gd name="T6" fmla="*/ 3 w 115"/>
                <a:gd name="T7" fmla="*/ 23 h 115"/>
                <a:gd name="T8" fmla="*/ 5 w 115"/>
                <a:gd name="T9" fmla="*/ 25 h 115"/>
                <a:gd name="T10" fmla="*/ 7 w 115"/>
                <a:gd name="T11" fmla="*/ 27 h 115"/>
                <a:gd name="T12" fmla="*/ 9 w 115"/>
                <a:gd name="T13" fmla="*/ 28 h 115"/>
                <a:gd name="T14" fmla="*/ 12 w 115"/>
                <a:gd name="T15" fmla="*/ 29 h 115"/>
                <a:gd name="T16" fmla="*/ 15 w 115"/>
                <a:gd name="T17" fmla="*/ 29 h 115"/>
                <a:gd name="T18" fmla="*/ 18 w 115"/>
                <a:gd name="T19" fmla="*/ 29 h 115"/>
                <a:gd name="T20" fmla="*/ 21 w 115"/>
                <a:gd name="T21" fmla="*/ 28 h 115"/>
                <a:gd name="T22" fmla="*/ 23 w 115"/>
                <a:gd name="T23" fmla="*/ 27 h 115"/>
                <a:gd name="T24" fmla="*/ 25 w 115"/>
                <a:gd name="T25" fmla="*/ 25 h 115"/>
                <a:gd name="T26" fmla="*/ 27 w 115"/>
                <a:gd name="T27" fmla="*/ 23 h 115"/>
                <a:gd name="T28" fmla="*/ 28 w 115"/>
                <a:gd name="T29" fmla="*/ 20 h 115"/>
                <a:gd name="T30" fmla="*/ 29 w 115"/>
                <a:gd name="T31" fmla="*/ 18 h 115"/>
                <a:gd name="T32" fmla="*/ 29 w 115"/>
                <a:gd name="T33" fmla="*/ 15 h 115"/>
                <a:gd name="T34" fmla="*/ 29 w 115"/>
                <a:gd name="T35" fmla="*/ 12 h 115"/>
                <a:gd name="T36" fmla="*/ 28 w 115"/>
                <a:gd name="T37" fmla="*/ 9 h 115"/>
                <a:gd name="T38" fmla="*/ 27 w 115"/>
                <a:gd name="T39" fmla="*/ 7 h 115"/>
                <a:gd name="T40" fmla="*/ 25 w 115"/>
                <a:gd name="T41" fmla="*/ 4 h 115"/>
                <a:gd name="T42" fmla="*/ 23 w 115"/>
                <a:gd name="T43" fmla="*/ 3 h 115"/>
                <a:gd name="T44" fmla="*/ 21 w 115"/>
                <a:gd name="T45" fmla="*/ 1 h 115"/>
                <a:gd name="T46" fmla="*/ 18 w 115"/>
                <a:gd name="T47" fmla="*/ 1 h 115"/>
                <a:gd name="T48" fmla="*/ 15 w 115"/>
                <a:gd name="T49" fmla="*/ 0 h 115"/>
                <a:gd name="T50" fmla="*/ 12 w 115"/>
                <a:gd name="T51" fmla="*/ 1 h 115"/>
                <a:gd name="T52" fmla="*/ 9 w 115"/>
                <a:gd name="T53" fmla="*/ 1 h 115"/>
                <a:gd name="T54" fmla="*/ 7 w 115"/>
                <a:gd name="T55" fmla="*/ 3 h 115"/>
                <a:gd name="T56" fmla="*/ 5 w 115"/>
                <a:gd name="T57" fmla="*/ 4 h 115"/>
                <a:gd name="T58" fmla="*/ 3 w 115"/>
                <a:gd name="T59" fmla="*/ 7 h 115"/>
                <a:gd name="T60" fmla="*/ 2 w 115"/>
                <a:gd name="T61" fmla="*/ 9 h 115"/>
                <a:gd name="T62" fmla="*/ 1 w 115"/>
                <a:gd name="T63" fmla="*/ 12 h 115"/>
                <a:gd name="T64" fmla="*/ 0 w 115"/>
                <a:gd name="T65" fmla="*/ 15 h 1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15"/>
                <a:gd name="T101" fmla="*/ 115 w 115"/>
                <a:gd name="T102" fmla="*/ 115 h 1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15">
                  <a:moveTo>
                    <a:pt x="0" y="57"/>
                  </a:moveTo>
                  <a:lnTo>
                    <a:pt x="1" y="69"/>
                  </a:lnTo>
                  <a:lnTo>
                    <a:pt x="5" y="80"/>
                  </a:lnTo>
                  <a:lnTo>
                    <a:pt x="9" y="89"/>
                  </a:lnTo>
                  <a:lnTo>
                    <a:pt x="17" y="97"/>
                  </a:lnTo>
                  <a:lnTo>
                    <a:pt x="25" y="105"/>
                  </a:lnTo>
                  <a:lnTo>
                    <a:pt x="35" y="110"/>
                  </a:lnTo>
                  <a:lnTo>
                    <a:pt x="46" y="114"/>
                  </a:lnTo>
                  <a:lnTo>
                    <a:pt x="58" y="115"/>
                  </a:lnTo>
                  <a:lnTo>
                    <a:pt x="69" y="114"/>
                  </a:lnTo>
                  <a:lnTo>
                    <a:pt x="81" y="110"/>
                  </a:lnTo>
                  <a:lnTo>
                    <a:pt x="90" y="105"/>
                  </a:lnTo>
                  <a:lnTo>
                    <a:pt x="99" y="97"/>
                  </a:lnTo>
                  <a:lnTo>
                    <a:pt x="106" y="89"/>
                  </a:lnTo>
                  <a:lnTo>
                    <a:pt x="111" y="80"/>
                  </a:lnTo>
                  <a:lnTo>
                    <a:pt x="114" y="69"/>
                  </a:lnTo>
                  <a:lnTo>
                    <a:pt x="115" y="57"/>
                  </a:lnTo>
                  <a:lnTo>
                    <a:pt x="114" y="46"/>
                  </a:lnTo>
                  <a:lnTo>
                    <a:pt x="111" y="34"/>
                  </a:lnTo>
                  <a:lnTo>
                    <a:pt x="106" y="25"/>
                  </a:lnTo>
                  <a:lnTo>
                    <a:pt x="99" y="16"/>
                  </a:lnTo>
                  <a:lnTo>
                    <a:pt x="90" y="9"/>
                  </a:lnTo>
                  <a:lnTo>
                    <a:pt x="81" y="4"/>
                  </a:lnTo>
                  <a:lnTo>
                    <a:pt x="69" y="1"/>
                  </a:lnTo>
                  <a:lnTo>
                    <a:pt x="58" y="0"/>
                  </a:lnTo>
                  <a:lnTo>
                    <a:pt x="46" y="1"/>
                  </a:lnTo>
                  <a:lnTo>
                    <a:pt x="35" y="4"/>
                  </a:lnTo>
                  <a:lnTo>
                    <a:pt x="25" y="9"/>
                  </a:lnTo>
                  <a:lnTo>
                    <a:pt x="17" y="16"/>
                  </a:lnTo>
                  <a:lnTo>
                    <a:pt x="9" y="25"/>
                  </a:lnTo>
                  <a:lnTo>
                    <a:pt x="5" y="34"/>
                  </a:lnTo>
                  <a:lnTo>
                    <a:pt x="1" y="46"/>
                  </a:lnTo>
                  <a:lnTo>
                    <a:pt x="0" y="5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60" name="Freeform 37"/>
            <p:cNvSpPr>
              <a:spLocks/>
            </p:cNvSpPr>
            <p:nvPr/>
          </p:nvSpPr>
          <p:spPr bwMode="auto">
            <a:xfrm>
              <a:off x="2374" y="3757"/>
              <a:ext cx="58" cy="57"/>
            </a:xfrm>
            <a:custGeom>
              <a:avLst/>
              <a:gdLst>
                <a:gd name="T0" fmla="*/ 0 w 115"/>
                <a:gd name="T1" fmla="*/ 14 h 115"/>
                <a:gd name="T2" fmla="*/ 1 w 115"/>
                <a:gd name="T3" fmla="*/ 17 h 115"/>
                <a:gd name="T4" fmla="*/ 2 w 115"/>
                <a:gd name="T5" fmla="*/ 20 h 115"/>
                <a:gd name="T6" fmla="*/ 3 w 115"/>
                <a:gd name="T7" fmla="*/ 22 h 115"/>
                <a:gd name="T8" fmla="*/ 5 w 115"/>
                <a:gd name="T9" fmla="*/ 24 h 115"/>
                <a:gd name="T10" fmla="*/ 7 w 115"/>
                <a:gd name="T11" fmla="*/ 26 h 115"/>
                <a:gd name="T12" fmla="*/ 9 w 115"/>
                <a:gd name="T13" fmla="*/ 27 h 115"/>
                <a:gd name="T14" fmla="*/ 12 w 115"/>
                <a:gd name="T15" fmla="*/ 28 h 115"/>
                <a:gd name="T16" fmla="*/ 15 w 115"/>
                <a:gd name="T17" fmla="*/ 28 h 115"/>
                <a:gd name="T18" fmla="*/ 18 w 115"/>
                <a:gd name="T19" fmla="*/ 28 h 115"/>
                <a:gd name="T20" fmla="*/ 21 w 115"/>
                <a:gd name="T21" fmla="*/ 27 h 115"/>
                <a:gd name="T22" fmla="*/ 23 w 115"/>
                <a:gd name="T23" fmla="*/ 26 h 115"/>
                <a:gd name="T24" fmla="*/ 25 w 115"/>
                <a:gd name="T25" fmla="*/ 24 h 115"/>
                <a:gd name="T26" fmla="*/ 27 w 115"/>
                <a:gd name="T27" fmla="*/ 22 h 115"/>
                <a:gd name="T28" fmla="*/ 28 w 115"/>
                <a:gd name="T29" fmla="*/ 20 h 115"/>
                <a:gd name="T30" fmla="*/ 29 w 115"/>
                <a:gd name="T31" fmla="*/ 17 h 115"/>
                <a:gd name="T32" fmla="*/ 29 w 115"/>
                <a:gd name="T33" fmla="*/ 14 h 115"/>
                <a:gd name="T34" fmla="*/ 29 w 115"/>
                <a:gd name="T35" fmla="*/ 11 h 115"/>
                <a:gd name="T36" fmla="*/ 28 w 115"/>
                <a:gd name="T37" fmla="*/ 8 h 115"/>
                <a:gd name="T38" fmla="*/ 27 w 115"/>
                <a:gd name="T39" fmla="*/ 6 h 115"/>
                <a:gd name="T40" fmla="*/ 25 w 115"/>
                <a:gd name="T41" fmla="*/ 4 h 115"/>
                <a:gd name="T42" fmla="*/ 23 w 115"/>
                <a:gd name="T43" fmla="*/ 2 h 115"/>
                <a:gd name="T44" fmla="*/ 21 w 115"/>
                <a:gd name="T45" fmla="*/ 1 h 115"/>
                <a:gd name="T46" fmla="*/ 18 w 115"/>
                <a:gd name="T47" fmla="*/ 0 h 115"/>
                <a:gd name="T48" fmla="*/ 15 w 115"/>
                <a:gd name="T49" fmla="*/ 0 h 115"/>
                <a:gd name="T50" fmla="*/ 12 w 115"/>
                <a:gd name="T51" fmla="*/ 0 h 115"/>
                <a:gd name="T52" fmla="*/ 9 w 115"/>
                <a:gd name="T53" fmla="*/ 1 h 115"/>
                <a:gd name="T54" fmla="*/ 7 w 115"/>
                <a:gd name="T55" fmla="*/ 2 h 115"/>
                <a:gd name="T56" fmla="*/ 5 w 115"/>
                <a:gd name="T57" fmla="*/ 4 h 115"/>
                <a:gd name="T58" fmla="*/ 3 w 115"/>
                <a:gd name="T59" fmla="*/ 6 h 115"/>
                <a:gd name="T60" fmla="*/ 2 w 115"/>
                <a:gd name="T61" fmla="*/ 8 h 115"/>
                <a:gd name="T62" fmla="*/ 1 w 115"/>
                <a:gd name="T63" fmla="*/ 11 h 115"/>
                <a:gd name="T64" fmla="*/ 0 w 115"/>
                <a:gd name="T65" fmla="*/ 14 h 1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15"/>
                <a:gd name="T101" fmla="*/ 115 w 115"/>
                <a:gd name="T102" fmla="*/ 115 h 1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15">
                  <a:moveTo>
                    <a:pt x="0" y="58"/>
                  </a:moveTo>
                  <a:lnTo>
                    <a:pt x="1" y="69"/>
                  </a:lnTo>
                  <a:lnTo>
                    <a:pt x="5" y="80"/>
                  </a:lnTo>
                  <a:lnTo>
                    <a:pt x="9" y="90"/>
                  </a:lnTo>
                  <a:lnTo>
                    <a:pt x="17" y="98"/>
                  </a:lnTo>
                  <a:lnTo>
                    <a:pt x="25" y="105"/>
                  </a:lnTo>
                  <a:lnTo>
                    <a:pt x="35" y="111"/>
                  </a:lnTo>
                  <a:lnTo>
                    <a:pt x="46" y="114"/>
                  </a:lnTo>
                  <a:lnTo>
                    <a:pt x="58" y="115"/>
                  </a:lnTo>
                  <a:lnTo>
                    <a:pt x="69" y="114"/>
                  </a:lnTo>
                  <a:lnTo>
                    <a:pt x="81" y="111"/>
                  </a:lnTo>
                  <a:lnTo>
                    <a:pt x="90" y="105"/>
                  </a:lnTo>
                  <a:lnTo>
                    <a:pt x="99" y="98"/>
                  </a:lnTo>
                  <a:lnTo>
                    <a:pt x="106" y="90"/>
                  </a:lnTo>
                  <a:lnTo>
                    <a:pt x="111" y="80"/>
                  </a:lnTo>
                  <a:lnTo>
                    <a:pt x="114" y="69"/>
                  </a:lnTo>
                  <a:lnTo>
                    <a:pt x="115" y="58"/>
                  </a:lnTo>
                  <a:lnTo>
                    <a:pt x="114" y="46"/>
                  </a:lnTo>
                  <a:lnTo>
                    <a:pt x="111" y="35"/>
                  </a:lnTo>
                  <a:lnTo>
                    <a:pt x="106" y="26"/>
                  </a:lnTo>
                  <a:lnTo>
                    <a:pt x="99" y="16"/>
                  </a:lnTo>
                  <a:lnTo>
                    <a:pt x="90" y="9"/>
                  </a:lnTo>
                  <a:lnTo>
                    <a:pt x="81" y="5"/>
                  </a:lnTo>
                  <a:lnTo>
                    <a:pt x="69" y="1"/>
                  </a:lnTo>
                  <a:lnTo>
                    <a:pt x="58" y="0"/>
                  </a:lnTo>
                  <a:lnTo>
                    <a:pt x="46" y="1"/>
                  </a:lnTo>
                  <a:lnTo>
                    <a:pt x="35" y="5"/>
                  </a:lnTo>
                  <a:lnTo>
                    <a:pt x="25" y="9"/>
                  </a:lnTo>
                  <a:lnTo>
                    <a:pt x="17" y="16"/>
                  </a:lnTo>
                  <a:lnTo>
                    <a:pt x="9" y="26"/>
                  </a:lnTo>
                  <a:lnTo>
                    <a:pt x="5" y="35"/>
                  </a:lnTo>
                  <a:lnTo>
                    <a:pt x="1" y="46"/>
                  </a:lnTo>
                  <a:lnTo>
                    <a:pt x="0" y="5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61" name="Freeform 38"/>
            <p:cNvSpPr>
              <a:spLocks/>
            </p:cNvSpPr>
            <p:nvPr/>
          </p:nvSpPr>
          <p:spPr bwMode="auto">
            <a:xfrm>
              <a:off x="2282" y="3757"/>
              <a:ext cx="58" cy="57"/>
            </a:xfrm>
            <a:custGeom>
              <a:avLst/>
              <a:gdLst>
                <a:gd name="T0" fmla="*/ 0 w 115"/>
                <a:gd name="T1" fmla="*/ 14 h 115"/>
                <a:gd name="T2" fmla="*/ 1 w 115"/>
                <a:gd name="T3" fmla="*/ 17 h 115"/>
                <a:gd name="T4" fmla="*/ 1 w 115"/>
                <a:gd name="T5" fmla="*/ 20 h 115"/>
                <a:gd name="T6" fmla="*/ 3 w 115"/>
                <a:gd name="T7" fmla="*/ 22 h 115"/>
                <a:gd name="T8" fmla="*/ 5 w 115"/>
                <a:gd name="T9" fmla="*/ 24 h 115"/>
                <a:gd name="T10" fmla="*/ 7 w 115"/>
                <a:gd name="T11" fmla="*/ 26 h 115"/>
                <a:gd name="T12" fmla="*/ 9 w 115"/>
                <a:gd name="T13" fmla="*/ 27 h 115"/>
                <a:gd name="T14" fmla="*/ 12 w 115"/>
                <a:gd name="T15" fmla="*/ 28 h 115"/>
                <a:gd name="T16" fmla="*/ 15 w 115"/>
                <a:gd name="T17" fmla="*/ 28 h 115"/>
                <a:gd name="T18" fmla="*/ 18 w 115"/>
                <a:gd name="T19" fmla="*/ 28 h 115"/>
                <a:gd name="T20" fmla="*/ 20 w 115"/>
                <a:gd name="T21" fmla="*/ 27 h 115"/>
                <a:gd name="T22" fmla="*/ 23 w 115"/>
                <a:gd name="T23" fmla="*/ 26 h 115"/>
                <a:gd name="T24" fmla="*/ 25 w 115"/>
                <a:gd name="T25" fmla="*/ 24 h 115"/>
                <a:gd name="T26" fmla="*/ 27 w 115"/>
                <a:gd name="T27" fmla="*/ 22 h 115"/>
                <a:gd name="T28" fmla="*/ 28 w 115"/>
                <a:gd name="T29" fmla="*/ 20 h 115"/>
                <a:gd name="T30" fmla="*/ 29 w 115"/>
                <a:gd name="T31" fmla="*/ 17 h 115"/>
                <a:gd name="T32" fmla="*/ 29 w 115"/>
                <a:gd name="T33" fmla="*/ 14 h 115"/>
                <a:gd name="T34" fmla="*/ 29 w 115"/>
                <a:gd name="T35" fmla="*/ 11 h 115"/>
                <a:gd name="T36" fmla="*/ 28 w 115"/>
                <a:gd name="T37" fmla="*/ 8 h 115"/>
                <a:gd name="T38" fmla="*/ 27 w 115"/>
                <a:gd name="T39" fmla="*/ 6 h 115"/>
                <a:gd name="T40" fmla="*/ 25 w 115"/>
                <a:gd name="T41" fmla="*/ 4 h 115"/>
                <a:gd name="T42" fmla="*/ 23 w 115"/>
                <a:gd name="T43" fmla="*/ 2 h 115"/>
                <a:gd name="T44" fmla="*/ 20 w 115"/>
                <a:gd name="T45" fmla="*/ 1 h 115"/>
                <a:gd name="T46" fmla="*/ 18 w 115"/>
                <a:gd name="T47" fmla="*/ 0 h 115"/>
                <a:gd name="T48" fmla="*/ 15 w 115"/>
                <a:gd name="T49" fmla="*/ 0 h 115"/>
                <a:gd name="T50" fmla="*/ 12 w 115"/>
                <a:gd name="T51" fmla="*/ 0 h 115"/>
                <a:gd name="T52" fmla="*/ 9 w 115"/>
                <a:gd name="T53" fmla="*/ 1 h 115"/>
                <a:gd name="T54" fmla="*/ 7 w 115"/>
                <a:gd name="T55" fmla="*/ 2 h 115"/>
                <a:gd name="T56" fmla="*/ 5 w 115"/>
                <a:gd name="T57" fmla="*/ 4 h 115"/>
                <a:gd name="T58" fmla="*/ 3 w 115"/>
                <a:gd name="T59" fmla="*/ 6 h 115"/>
                <a:gd name="T60" fmla="*/ 1 w 115"/>
                <a:gd name="T61" fmla="*/ 8 h 115"/>
                <a:gd name="T62" fmla="*/ 1 w 115"/>
                <a:gd name="T63" fmla="*/ 11 h 115"/>
                <a:gd name="T64" fmla="*/ 0 w 115"/>
                <a:gd name="T65" fmla="*/ 14 h 1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15"/>
                <a:gd name="T101" fmla="*/ 115 w 115"/>
                <a:gd name="T102" fmla="*/ 115 h 1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15">
                  <a:moveTo>
                    <a:pt x="0" y="58"/>
                  </a:moveTo>
                  <a:lnTo>
                    <a:pt x="1" y="69"/>
                  </a:lnTo>
                  <a:lnTo>
                    <a:pt x="4" y="80"/>
                  </a:lnTo>
                  <a:lnTo>
                    <a:pt x="10" y="90"/>
                  </a:lnTo>
                  <a:lnTo>
                    <a:pt x="17" y="98"/>
                  </a:lnTo>
                  <a:lnTo>
                    <a:pt x="25" y="105"/>
                  </a:lnTo>
                  <a:lnTo>
                    <a:pt x="35" y="111"/>
                  </a:lnTo>
                  <a:lnTo>
                    <a:pt x="46" y="114"/>
                  </a:lnTo>
                  <a:lnTo>
                    <a:pt x="57" y="115"/>
                  </a:lnTo>
                  <a:lnTo>
                    <a:pt x="69" y="114"/>
                  </a:lnTo>
                  <a:lnTo>
                    <a:pt x="79" y="111"/>
                  </a:lnTo>
                  <a:lnTo>
                    <a:pt x="90" y="105"/>
                  </a:lnTo>
                  <a:lnTo>
                    <a:pt x="98" y="98"/>
                  </a:lnTo>
                  <a:lnTo>
                    <a:pt x="105" y="90"/>
                  </a:lnTo>
                  <a:lnTo>
                    <a:pt x="110" y="80"/>
                  </a:lnTo>
                  <a:lnTo>
                    <a:pt x="114" y="69"/>
                  </a:lnTo>
                  <a:lnTo>
                    <a:pt x="115" y="58"/>
                  </a:lnTo>
                  <a:lnTo>
                    <a:pt x="114" y="46"/>
                  </a:lnTo>
                  <a:lnTo>
                    <a:pt x="110" y="35"/>
                  </a:lnTo>
                  <a:lnTo>
                    <a:pt x="105" y="26"/>
                  </a:lnTo>
                  <a:lnTo>
                    <a:pt x="98" y="16"/>
                  </a:lnTo>
                  <a:lnTo>
                    <a:pt x="90" y="9"/>
                  </a:lnTo>
                  <a:lnTo>
                    <a:pt x="79" y="5"/>
                  </a:lnTo>
                  <a:lnTo>
                    <a:pt x="69" y="1"/>
                  </a:lnTo>
                  <a:lnTo>
                    <a:pt x="57" y="0"/>
                  </a:lnTo>
                  <a:lnTo>
                    <a:pt x="46" y="1"/>
                  </a:lnTo>
                  <a:lnTo>
                    <a:pt x="35" y="5"/>
                  </a:lnTo>
                  <a:lnTo>
                    <a:pt x="25" y="9"/>
                  </a:lnTo>
                  <a:lnTo>
                    <a:pt x="17" y="16"/>
                  </a:lnTo>
                  <a:lnTo>
                    <a:pt x="10" y="26"/>
                  </a:lnTo>
                  <a:lnTo>
                    <a:pt x="4" y="35"/>
                  </a:lnTo>
                  <a:lnTo>
                    <a:pt x="1" y="46"/>
                  </a:lnTo>
                  <a:lnTo>
                    <a:pt x="0" y="58"/>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62" name="Freeform 39"/>
            <p:cNvSpPr>
              <a:spLocks/>
            </p:cNvSpPr>
            <p:nvPr/>
          </p:nvSpPr>
          <p:spPr bwMode="auto">
            <a:xfrm>
              <a:off x="2150" y="3466"/>
              <a:ext cx="545" cy="757"/>
            </a:xfrm>
            <a:custGeom>
              <a:avLst/>
              <a:gdLst>
                <a:gd name="T0" fmla="*/ 226 w 1090"/>
                <a:gd name="T1" fmla="*/ 10 h 1514"/>
                <a:gd name="T2" fmla="*/ 231 w 1090"/>
                <a:gd name="T3" fmla="*/ 22 h 1514"/>
                <a:gd name="T4" fmla="*/ 235 w 1090"/>
                <a:gd name="T5" fmla="*/ 25 h 1514"/>
                <a:gd name="T6" fmla="*/ 240 w 1090"/>
                <a:gd name="T7" fmla="*/ 29 h 1514"/>
                <a:gd name="T8" fmla="*/ 245 w 1090"/>
                <a:gd name="T9" fmla="*/ 37 h 1514"/>
                <a:gd name="T10" fmla="*/ 253 w 1090"/>
                <a:gd name="T11" fmla="*/ 46 h 1514"/>
                <a:gd name="T12" fmla="*/ 261 w 1090"/>
                <a:gd name="T13" fmla="*/ 53 h 1514"/>
                <a:gd name="T14" fmla="*/ 267 w 1090"/>
                <a:gd name="T15" fmla="*/ 65 h 1514"/>
                <a:gd name="T16" fmla="*/ 272 w 1090"/>
                <a:gd name="T17" fmla="*/ 88 h 1514"/>
                <a:gd name="T18" fmla="*/ 272 w 1090"/>
                <a:gd name="T19" fmla="*/ 115 h 1514"/>
                <a:gd name="T20" fmla="*/ 270 w 1090"/>
                <a:gd name="T21" fmla="*/ 151 h 1514"/>
                <a:gd name="T22" fmla="*/ 264 w 1090"/>
                <a:gd name="T23" fmla="*/ 175 h 1514"/>
                <a:gd name="T24" fmla="*/ 260 w 1090"/>
                <a:gd name="T25" fmla="*/ 184 h 1514"/>
                <a:gd name="T26" fmla="*/ 249 w 1090"/>
                <a:gd name="T27" fmla="*/ 196 h 1514"/>
                <a:gd name="T28" fmla="*/ 243 w 1090"/>
                <a:gd name="T29" fmla="*/ 205 h 1514"/>
                <a:gd name="T30" fmla="*/ 242 w 1090"/>
                <a:gd name="T31" fmla="*/ 218 h 1514"/>
                <a:gd name="T32" fmla="*/ 238 w 1090"/>
                <a:gd name="T33" fmla="*/ 241 h 1514"/>
                <a:gd name="T34" fmla="*/ 229 w 1090"/>
                <a:gd name="T35" fmla="*/ 254 h 1514"/>
                <a:gd name="T36" fmla="*/ 227 w 1090"/>
                <a:gd name="T37" fmla="*/ 261 h 1514"/>
                <a:gd name="T38" fmla="*/ 229 w 1090"/>
                <a:gd name="T39" fmla="*/ 267 h 1514"/>
                <a:gd name="T40" fmla="*/ 232 w 1090"/>
                <a:gd name="T41" fmla="*/ 293 h 1514"/>
                <a:gd name="T42" fmla="*/ 237 w 1090"/>
                <a:gd name="T43" fmla="*/ 328 h 1514"/>
                <a:gd name="T44" fmla="*/ 243 w 1090"/>
                <a:gd name="T45" fmla="*/ 346 h 1514"/>
                <a:gd name="T46" fmla="*/ 244 w 1090"/>
                <a:gd name="T47" fmla="*/ 374 h 1514"/>
                <a:gd name="T48" fmla="*/ 47 w 1090"/>
                <a:gd name="T49" fmla="*/ 314 h 1514"/>
                <a:gd name="T50" fmla="*/ 34 w 1090"/>
                <a:gd name="T51" fmla="*/ 309 h 1514"/>
                <a:gd name="T52" fmla="*/ 12 w 1090"/>
                <a:gd name="T53" fmla="*/ 300 h 1514"/>
                <a:gd name="T54" fmla="*/ 3 w 1090"/>
                <a:gd name="T55" fmla="*/ 294 h 1514"/>
                <a:gd name="T56" fmla="*/ 1 w 1090"/>
                <a:gd name="T57" fmla="*/ 276 h 1514"/>
                <a:gd name="T58" fmla="*/ 2 w 1090"/>
                <a:gd name="T59" fmla="*/ 255 h 1514"/>
                <a:gd name="T60" fmla="*/ 9 w 1090"/>
                <a:gd name="T61" fmla="*/ 246 h 1514"/>
                <a:gd name="T62" fmla="*/ 21 w 1090"/>
                <a:gd name="T63" fmla="*/ 233 h 1514"/>
                <a:gd name="T64" fmla="*/ 28 w 1090"/>
                <a:gd name="T65" fmla="*/ 221 h 1514"/>
                <a:gd name="T66" fmla="*/ 21 w 1090"/>
                <a:gd name="T67" fmla="*/ 211 h 1514"/>
                <a:gd name="T68" fmla="*/ 13 w 1090"/>
                <a:gd name="T69" fmla="*/ 198 h 1514"/>
                <a:gd name="T70" fmla="*/ 17 w 1090"/>
                <a:gd name="T71" fmla="*/ 186 h 1514"/>
                <a:gd name="T72" fmla="*/ 24 w 1090"/>
                <a:gd name="T73" fmla="*/ 181 h 1514"/>
                <a:gd name="T74" fmla="*/ 34 w 1090"/>
                <a:gd name="T75" fmla="*/ 183 h 1514"/>
                <a:gd name="T76" fmla="*/ 41 w 1090"/>
                <a:gd name="T77" fmla="*/ 186 h 1514"/>
                <a:gd name="T78" fmla="*/ 44 w 1090"/>
                <a:gd name="T79" fmla="*/ 188 h 1514"/>
                <a:gd name="T80" fmla="*/ 46 w 1090"/>
                <a:gd name="T81" fmla="*/ 186 h 1514"/>
                <a:gd name="T82" fmla="*/ 51 w 1090"/>
                <a:gd name="T83" fmla="*/ 184 h 1514"/>
                <a:gd name="T84" fmla="*/ 57 w 1090"/>
                <a:gd name="T85" fmla="*/ 184 h 1514"/>
                <a:gd name="T86" fmla="*/ 69 w 1090"/>
                <a:gd name="T87" fmla="*/ 181 h 1514"/>
                <a:gd name="T88" fmla="*/ 68 w 1090"/>
                <a:gd name="T89" fmla="*/ 157 h 1514"/>
                <a:gd name="T90" fmla="*/ 68 w 1090"/>
                <a:gd name="T91" fmla="*/ 141 h 1514"/>
                <a:gd name="T92" fmla="*/ 72 w 1090"/>
                <a:gd name="T93" fmla="*/ 129 h 1514"/>
                <a:gd name="T94" fmla="*/ 76 w 1090"/>
                <a:gd name="T95" fmla="*/ 119 h 1514"/>
                <a:gd name="T96" fmla="*/ 84 w 1090"/>
                <a:gd name="T97" fmla="*/ 105 h 1514"/>
                <a:gd name="T98" fmla="*/ 95 w 1090"/>
                <a:gd name="T99" fmla="*/ 87 h 1514"/>
                <a:gd name="T100" fmla="*/ 99 w 1090"/>
                <a:gd name="T101" fmla="*/ 73 h 1514"/>
                <a:gd name="T102" fmla="*/ 105 w 1090"/>
                <a:gd name="T103" fmla="*/ 50 h 1514"/>
                <a:gd name="T104" fmla="*/ 123 w 1090"/>
                <a:gd name="T105" fmla="*/ 27 h 1514"/>
                <a:gd name="T106" fmla="*/ 144 w 1090"/>
                <a:gd name="T107" fmla="*/ 20 h 1514"/>
                <a:gd name="T108" fmla="*/ 164 w 1090"/>
                <a:gd name="T109" fmla="*/ 13 h 1514"/>
                <a:gd name="T110" fmla="*/ 186 w 1090"/>
                <a:gd name="T111" fmla="*/ 6 h 1514"/>
                <a:gd name="T112" fmla="*/ 205 w 1090"/>
                <a:gd name="T113" fmla="*/ 1 h 1514"/>
                <a:gd name="T114" fmla="*/ 218 w 1090"/>
                <a:gd name="T115" fmla="*/ 0 h 15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514"/>
                <a:gd name="T176" fmla="*/ 1090 w 1090"/>
                <a:gd name="T177" fmla="*/ 1514 h 151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514">
                  <a:moveTo>
                    <a:pt x="895" y="7"/>
                  </a:moveTo>
                  <a:lnTo>
                    <a:pt x="898" y="16"/>
                  </a:lnTo>
                  <a:lnTo>
                    <a:pt x="907" y="38"/>
                  </a:lnTo>
                  <a:lnTo>
                    <a:pt x="918" y="62"/>
                  </a:lnTo>
                  <a:lnTo>
                    <a:pt x="923" y="79"/>
                  </a:lnTo>
                  <a:lnTo>
                    <a:pt x="926" y="85"/>
                  </a:lnTo>
                  <a:lnTo>
                    <a:pt x="930" y="90"/>
                  </a:lnTo>
                  <a:lnTo>
                    <a:pt x="935" y="95"/>
                  </a:lnTo>
                  <a:lnTo>
                    <a:pt x="942" y="101"/>
                  </a:lnTo>
                  <a:lnTo>
                    <a:pt x="949" y="107"/>
                  </a:lnTo>
                  <a:lnTo>
                    <a:pt x="956" y="113"/>
                  </a:lnTo>
                  <a:lnTo>
                    <a:pt x="963" y="118"/>
                  </a:lnTo>
                  <a:lnTo>
                    <a:pt x="968" y="125"/>
                  </a:lnTo>
                  <a:lnTo>
                    <a:pt x="975" y="133"/>
                  </a:lnTo>
                  <a:lnTo>
                    <a:pt x="983" y="145"/>
                  </a:lnTo>
                  <a:lnTo>
                    <a:pt x="992" y="157"/>
                  </a:lnTo>
                  <a:lnTo>
                    <a:pt x="1003" y="171"/>
                  </a:lnTo>
                  <a:lnTo>
                    <a:pt x="1014" y="184"/>
                  </a:lnTo>
                  <a:lnTo>
                    <a:pt x="1025" y="197"/>
                  </a:lnTo>
                  <a:lnTo>
                    <a:pt x="1033" y="206"/>
                  </a:lnTo>
                  <a:lnTo>
                    <a:pt x="1041" y="212"/>
                  </a:lnTo>
                  <a:lnTo>
                    <a:pt x="1048" y="220"/>
                  </a:lnTo>
                  <a:lnTo>
                    <a:pt x="1057" y="237"/>
                  </a:lnTo>
                  <a:lnTo>
                    <a:pt x="1066" y="260"/>
                  </a:lnTo>
                  <a:lnTo>
                    <a:pt x="1074" y="286"/>
                  </a:lnTo>
                  <a:lnTo>
                    <a:pt x="1082" y="318"/>
                  </a:lnTo>
                  <a:lnTo>
                    <a:pt x="1088" y="349"/>
                  </a:lnTo>
                  <a:lnTo>
                    <a:pt x="1090" y="381"/>
                  </a:lnTo>
                  <a:lnTo>
                    <a:pt x="1090" y="410"/>
                  </a:lnTo>
                  <a:lnTo>
                    <a:pt x="1087" y="463"/>
                  </a:lnTo>
                  <a:lnTo>
                    <a:pt x="1085" y="512"/>
                  </a:lnTo>
                  <a:lnTo>
                    <a:pt x="1082" y="559"/>
                  </a:lnTo>
                  <a:lnTo>
                    <a:pt x="1077" y="604"/>
                  </a:lnTo>
                  <a:lnTo>
                    <a:pt x="1068" y="645"/>
                  </a:lnTo>
                  <a:lnTo>
                    <a:pt x="1060" y="676"/>
                  </a:lnTo>
                  <a:lnTo>
                    <a:pt x="1054" y="699"/>
                  </a:lnTo>
                  <a:lnTo>
                    <a:pt x="1051" y="713"/>
                  </a:lnTo>
                  <a:lnTo>
                    <a:pt x="1048" y="721"/>
                  </a:lnTo>
                  <a:lnTo>
                    <a:pt x="1039" y="733"/>
                  </a:lnTo>
                  <a:lnTo>
                    <a:pt x="1026" y="751"/>
                  </a:lnTo>
                  <a:lnTo>
                    <a:pt x="1012" y="768"/>
                  </a:lnTo>
                  <a:lnTo>
                    <a:pt x="997" y="785"/>
                  </a:lnTo>
                  <a:lnTo>
                    <a:pt x="984" y="801"/>
                  </a:lnTo>
                  <a:lnTo>
                    <a:pt x="975" y="814"/>
                  </a:lnTo>
                  <a:lnTo>
                    <a:pt x="972" y="821"/>
                  </a:lnTo>
                  <a:lnTo>
                    <a:pt x="972" y="830"/>
                  </a:lnTo>
                  <a:lnTo>
                    <a:pt x="971" y="850"/>
                  </a:lnTo>
                  <a:lnTo>
                    <a:pt x="968" y="875"/>
                  </a:lnTo>
                  <a:lnTo>
                    <a:pt x="965" y="904"/>
                  </a:lnTo>
                  <a:lnTo>
                    <a:pt x="960" y="935"/>
                  </a:lnTo>
                  <a:lnTo>
                    <a:pt x="953" y="964"/>
                  </a:lnTo>
                  <a:lnTo>
                    <a:pt x="943" y="988"/>
                  </a:lnTo>
                  <a:lnTo>
                    <a:pt x="930" y="1005"/>
                  </a:lnTo>
                  <a:lnTo>
                    <a:pt x="919" y="1017"/>
                  </a:lnTo>
                  <a:lnTo>
                    <a:pt x="912" y="1026"/>
                  </a:lnTo>
                  <a:lnTo>
                    <a:pt x="908" y="1034"/>
                  </a:lnTo>
                  <a:lnTo>
                    <a:pt x="908" y="1042"/>
                  </a:lnTo>
                  <a:lnTo>
                    <a:pt x="911" y="1049"/>
                  </a:lnTo>
                  <a:lnTo>
                    <a:pt x="914" y="1057"/>
                  </a:lnTo>
                  <a:lnTo>
                    <a:pt x="918" y="1067"/>
                  </a:lnTo>
                  <a:lnTo>
                    <a:pt x="920" y="1079"/>
                  </a:lnTo>
                  <a:lnTo>
                    <a:pt x="925" y="1118"/>
                  </a:lnTo>
                  <a:lnTo>
                    <a:pt x="930" y="1172"/>
                  </a:lnTo>
                  <a:lnTo>
                    <a:pt x="938" y="1231"/>
                  </a:lnTo>
                  <a:lnTo>
                    <a:pt x="944" y="1277"/>
                  </a:lnTo>
                  <a:lnTo>
                    <a:pt x="951" y="1312"/>
                  </a:lnTo>
                  <a:lnTo>
                    <a:pt x="960" y="1344"/>
                  </a:lnTo>
                  <a:lnTo>
                    <a:pt x="968" y="1368"/>
                  </a:lnTo>
                  <a:lnTo>
                    <a:pt x="972" y="1382"/>
                  </a:lnTo>
                  <a:lnTo>
                    <a:pt x="973" y="1407"/>
                  </a:lnTo>
                  <a:lnTo>
                    <a:pt x="975" y="1452"/>
                  </a:lnTo>
                  <a:lnTo>
                    <a:pt x="978" y="1494"/>
                  </a:lnTo>
                  <a:lnTo>
                    <a:pt x="979" y="1514"/>
                  </a:lnTo>
                  <a:lnTo>
                    <a:pt x="113" y="1514"/>
                  </a:lnTo>
                  <a:lnTo>
                    <a:pt x="189" y="1253"/>
                  </a:lnTo>
                  <a:lnTo>
                    <a:pt x="182" y="1250"/>
                  </a:lnTo>
                  <a:lnTo>
                    <a:pt x="163" y="1243"/>
                  </a:lnTo>
                  <a:lnTo>
                    <a:pt x="137" y="1234"/>
                  </a:lnTo>
                  <a:lnTo>
                    <a:pt x="106" y="1223"/>
                  </a:lnTo>
                  <a:lnTo>
                    <a:pt x="75" y="1211"/>
                  </a:lnTo>
                  <a:lnTo>
                    <a:pt x="48" y="1200"/>
                  </a:lnTo>
                  <a:lnTo>
                    <a:pt x="28" y="1189"/>
                  </a:lnTo>
                  <a:lnTo>
                    <a:pt x="18" y="1182"/>
                  </a:lnTo>
                  <a:lnTo>
                    <a:pt x="15" y="1173"/>
                  </a:lnTo>
                  <a:lnTo>
                    <a:pt x="10" y="1155"/>
                  </a:lnTo>
                  <a:lnTo>
                    <a:pt x="4" y="1132"/>
                  </a:lnTo>
                  <a:lnTo>
                    <a:pt x="1" y="1104"/>
                  </a:lnTo>
                  <a:lnTo>
                    <a:pt x="0" y="1075"/>
                  </a:lnTo>
                  <a:lnTo>
                    <a:pt x="3" y="1046"/>
                  </a:lnTo>
                  <a:lnTo>
                    <a:pt x="10" y="1020"/>
                  </a:lnTo>
                  <a:lnTo>
                    <a:pt x="25" y="998"/>
                  </a:lnTo>
                  <a:lnTo>
                    <a:pt x="29" y="995"/>
                  </a:lnTo>
                  <a:lnTo>
                    <a:pt x="39" y="984"/>
                  </a:lnTo>
                  <a:lnTo>
                    <a:pt x="54" y="970"/>
                  </a:lnTo>
                  <a:lnTo>
                    <a:pt x="70" y="952"/>
                  </a:lnTo>
                  <a:lnTo>
                    <a:pt x="86" y="934"/>
                  </a:lnTo>
                  <a:lnTo>
                    <a:pt x="100" y="915"/>
                  </a:lnTo>
                  <a:lnTo>
                    <a:pt x="110" y="899"/>
                  </a:lnTo>
                  <a:lnTo>
                    <a:pt x="113" y="886"/>
                  </a:lnTo>
                  <a:lnTo>
                    <a:pt x="108" y="875"/>
                  </a:lnTo>
                  <a:lnTo>
                    <a:pt x="99" y="861"/>
                  </a:lnTo>
                  <a:lnTo>
                    <a:pt x="86" y="846"/>
                  </a:lnTo>
                  <a:lnTo>
                    <a:pt x="72" y="829"/>
                  </a:lnTo>
                  <a:lnTo>
                    <a:pt x="61" y="812"/>
                  </a:lnTo>
                  <a:lnTo>
                    <a:pt x="53" y="793"/>
                  </a:lnTo>
                  <a:lnTo>
                    <a:pt x="51" y="775"/>
                  </a:lnTo>
                  <a:lnTo>
                    <a:pt x="56" y="757"/>
                  </a:lnTo>
                  <a:lnTo>
                    <a:pt x="67" y="744"/>
                  </a:lnTo>
                  <a:lnTo>
                    <a:pt x="77" y="733"/>
                  </a:lnTo>
                  <a:lnTo>
                    <a:pt x="87" y="727"/>
                  </a:lnTo>
                  <a:lnTo>
                    <a:pt x="98" y="724"/>
                  </a:lnTo>
                  <a:lnTo>
                    <a:pt x="109" y="724"/>
                  </a:lnTo>
                  <a:lnTo>
                    <a:pt x="121" y="726"/>
                  </a:lnTo>
                  <a:lnTo>
                    <a:pt x="133" y="730"/>
                  </a:lnTo>
                  <a:lnTo>
                    <a:pt x="147" y="733"/>
                  </a:lnTo>
                  <a:lnTo>
                    <a:pt x="159" y="738"/>
                  </a:lnTo>
                  <a:lnTo>
                    <a:pt x="167" y="741"/>
                  </a:lnTo>
                  <a:lnTo>
                    <a:pt x="173" y="746"/>
                  </a:lnTo>
                  <a:lnTo>
                    <a:pt x="175" y="748"/>
                  </a:lnTo>
                  <a:lnTo>
                    <a:pt x="177" y="751"/>
                  </a:lnTo>
                  <a:lnTo>
                    <a:pt x="178" y="751"/>
                  </a:lnTo>
                  <a:lnTo>
                    <a:pt x="181" y="748"/>
                  </a:lnTo>
                  <a:lnTo>
                    <a:pt x="185" y="744"/>
                  </a:lnTo>
                  <a:lnTo>
                    <a:pt x="191" y="738"/>
                  </a:lnTo>
                  <a:lnTo>
                    <a:pt x="199" y="736"/>
                  </a:lnTo>
                  <a:lnTo>
                    <a:pt x="207" y="734"/>
                  </a:lnTo>
                  <a:lnTo>
                    <a:pt x="215" y="733"/>
                  </a:lnTo>
                  <a:lnTo>
                    <a:pt x="223" y="734"/>
                  </a:lnTo>
                  <a:lnTo>
                    <a:pt x="229" y="736"/>
                  </a:lnTo>
                  <a:lnTo>
                    <a:pt x="234" y="737"/>
                  </a:lnTo>
                  <a:lnTo>
                    <a:pt x="235" y="737"/>
                  </a:lnTo>
                  <a:lnTo>
                    <a:pt x="276" y="723"/>
                  </a:lnTo>
                  <a:lnTo>
                    <a:pt x="275" y="708"/>
                  </a:lnTo>
                  <a:lnTo>
                    <a:pt x="273" y="671"/>
                  </a:lnTo>
                  <a:lnTo>
                    <a:pt x="270" y="628"/>
                  </a:lnTo>
                  <a:lnTo>
                    <a:pt x="269" y="594"/>
                  </a:lnTo>
                  <a:lnTo>
                    <a:pt x="270" y="580"/>
                  </a:lnTo>
                  <a:lnTo>
                    <a:pt x="274" y="564"/>
                  </a:lnTo>
                  <a:lnTo>
                    <a:pt x="279" y="548"/>
                  </a:lnTo>
                  <a:lnTo>
                    <a:pt x="284" y="531"/>
                  </a:lnTo>
                  <a:lnTo>
                    <a:pt x="291" y="516"/>
                  </a:lnTo>
                  <a:lnTo>
                    <a:pt x="297" y="501"/>
                  </a:lnTo>
                  <a:lnTo>
                    <a:pt x="303" y="488"/>
                  </a:lnTo>
                  <a:lnTo>
                    <a:pt x="307" y="479"/>
                  </a:lnTo>
                  <a:lnTo>
                    <a:pt x="314" y="467"/>
                  </a:lnTo>
                  <a:lnTo>
                    <a:pt x="325" y="448"/>
                  </a:lnTo>
                  <a:lnTo>
                    <a:pt x="338" y="423"/>
                  </a:lnTo>
                  <a:lnTo>
                    <a:pt x="353" y="397"/>
                  </a:lnTo>
                  <a:lnTo>
                    <a:pt x="367" y="370"/>
                  </a:lnTo>
                  <a:lnTo>
                    <a:pt x="380" y="345"/>
                  </a:lnTo>
                  <a:lnTo>
                    <a:pt x="389" y="323"/>
                  </a:lnTo>
                  <a:lnTo>
                    <a:pt x="394" y="308"/>
                  </a:lnTo>
                  <a:lnTo>
                    <a:pt x="396" y="292"/>
                  </a:lnTo>
                  <a:lnTo>
                    <a:pt x="401" y="267"/>
                  </a:lnTo>
                  <a:lnTo>
                    <a:pt x="409" y="236"/>
                  </a:lnTo>
                  <a:lnTo>
                    <a:pt x="421" y="201"/>
                  </a:lnTo>
                  <a:lnTo>
                    <a:pt x="439" y="168"/>
                  </a:lnTo>
                  <a:lnTo>
                    <a:pt x="462" y="136"/>
                  </a:lnTo>
                  <a:lnTo>
                    <a:pt x="492" y="110"/>
                  </a:lnTo>
                  <a:lnTo>
                    <a:pt x="530" y="93"/>
                  </a:lnTo>
                  <a:lnTo>
                    <a:pt x="551" y="86"/>
                  </a:lnTo>
                  <a:lnTo>
                    <a:pt x="576" y="79"/>
                  </a:lnTo>
                  <a:lnTo>
                    <a:pt x="602" y="71"/>
                  </a:lnTo>
                  <a:lnTo>
                    <a:pt x="630" y="62"/>
                  </a:lnTo>
                  <a:lnTo>
                    <a:pt x="659" y="53"/>
                  </a:lnTo>
                  <a:lnTo>
                    <a:pt x="687" y="43"/>
                  </a:lnTo>
                  <a:lnTo>
                    <a:pt x="715" y="35"/>
                  </a:lnTo>
                  <a:lnTo>
                    <a:pt x="744" y="26"/>
                  </a:lnTo>
                  <a:lnTo>
                    <a:pt x="770" y="19"/>
                  </a:lnTo>
                  <a:lnTo>
                    <a:pt x="797" y="12"/>
                  </a:lnTo>
                  <a:lnTo>
                    <a:pt x="820" y="7"/>
                  </a:lnTo>
                  <a:lnTo>
                    <a:pt x="842" y="3"/>
                  </a:lnTo>
                  <a:lnTo>
                    <a:pt x="860" y="1"/>
                  </a:lnTo>
                  <a:lnTo>
                    <a:pt x="875" y="0"/>
                  </a:lnTo>
                  <a:lnTo>
                    <a:pt x="888" y="2"/>
                  </a:lnTo>
                  <a:lnTo>
                    <a:pt x="895" y="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63" name="Freeform 40"/>
            <p:cNvSpPr>
              <a:spLocks/>
            </p:cNvSpPr>
            <p:nvPr/>
          </p:nvSpPr>
          <p:spPr bwMode="auto">
            <a:xfrm>
              <a:off x="2369" y="3464"/>
              <a:ext cx="163" cy="175"/>
            </a:xfrm>
            <a:custGeom>
              <a:avLst/>
              <a:gdLst>
                <a:gd name="T0" fmla="*/ 33 w 325"/>
                <a:gd name="T1" fmla="*/ 11 h 350"/>
                <a:gd name="T2" fmla="*/ 33 w 325"/>
                <a:gd name="T3" fmla="*/ 11 h 350"/>
                <a:gd name="T4" fmla="*/ 32 w 325"/>
                <a:gd name="T5" fmla="*/ 13 h 350"/>
                <a:gd name="T6" fmla="*/ 31 w 325"/>
                <a:gd name="T7" fmla="*/ 15 h 350"/>
                <a:gd name="T8" fmla="*/ 29 w 325"/>
                <a:gd name="T9" fmla="*/ 19 h 350"/>
                <a:gd name="T10" fmla="*/ 27 w 325"/>
                <a:gd name="T11" fmla="*/ 21 h 350"/>
                <a:gd name="T12" fmla="*/ 26 w 325"/>
                <a:gd name="T13" fmla="*/ 23 h 350"/>
                <a:gd name="T14" fmla="*/ 24 w 325"/>
                <a:gd name="T15" fmla="*/ 26 h 350"/>
                <a:gd name="T16" fmla="*/ 23 w 325"/>
                <a:gd name="T17" fmla="*/ 28 h 350"/>
                <a:gd name="T18" fmla="*/ 21 w 325"/>
                <a:gd name="T19" fmla="*/ 31 h 350"/>
                <a:gd name="T20" fmla="*/ 19 w 325"/>
                <a:gd name="T21" fmla="*/ 36 h 350"/>
                <a:gd name="T22" fmla="*/ 18 w 325"/>
                <a:gd name="T23" fmla="*/ 39 h 350"/>
                <a:gd name="T24" fmla="*/ 18 w 325"/>
                <a:gd name="T25" fmla="*/ 42 h 350"/>
                <a:gd name="T26" fmla="*/ 18 w 325"/>
                <a:gd name="T27" fmla="*/ 44 h 350"/>
                <a:gd name="T28" fmla="*/ 19 w 325"/>
                <a:gd name="T29" fmla="*/ 45 h 350"/>
                <a:gd name="T30" fmla="*/ 19 w 325"/>
                <a:gd name="T31" fmla="*/ 48 h 350"/>
                <a:gd name="T32" fmla="*/ 19 w 325"/>
                <a:gd name="T33" fmla="*/ 50 h 350"/>
                <a:gd name="T34" fmla="*/ 18 w 325"/>
                <a:gd name="T35" fmla="*/ 52 h 350"/>
                <a:gd name="T36" fmla="*/ 18 w 325"/>
                <a:gd name="T37" fmla="*/ 53 h 350"/>
                <a:gd name="T38" fmla="*/ 16 w 325"/>
                <a:gd name="T39" fmla="*/ 55 h 350"/>
                <a:gd name="T40" fmla="*/ 14 w 325"/>
                <a:gd name="T41" fmla="*/ 57 h 350"/>
                <a:gd name="T42" fmla="*/ 13 w 325"/>
                <a:gd name="T43" fmla="*/ 59 h 350"/>
                <a:gd name="T44" fmla="*/ 11 w 325"/>
                <a:gd name="T45" fmla="*/ 61 h 350"/>
                <a:gd name="T46" fmla="*/ 10 w 325"/>
                <a:gd name="T47" fmla="*/ 63 h 350"/>
                <a:gd name="T48" fmla="*/ 9 w 325"/>
                <a:gd name="T49" fmla="*/ 67 h 350"/>
                <a:gd name="T50" fmla="*/ 8 w 325"/>
                <a:gd name="T51" fmla="*/ 70 h 350"/>
                <a:gd name="T52" fmla="*/ 7 w 325"/>
                <a:gd name="T53" fmla="*/ 73 h 350"/>
                <a:gd name="T54" fmla="*/ 5 w 325"/>
                <a:gd name="T55" fmla="*/ 76 h 350"/>
                <a:gd name="T56" fmla="*/ 4 w 325"/>
                <a:gd name="T57" fmla="*/ 80 h 350"/>
                <a:gd name="T58" fmla="*/ 3 w 325"/>
                <a:gd name="T59" fmla="*/ 83 h 350"/>
                <a:gd name="T60" fmla="*/ 1 w 325"/>
                <a:gd name="T61" fmla="*/ 86 h 350"/>
                <a:gd name="T62" fmla="*/ 1 w 325"/>
                <a:gd name="T63" fmla="*/ 87 h 350"/>
                <a:gd name="T64" fmla="*/ 0 w 325"/>
                <a:gd name="T65" fmla="*/ 88 h 350"/>
                <a:gd name="T66" fmla="*/ 82 w 325"/>
                <a:gd name="T67" fmla="*/ 5 h 350"/>
                <a:gd name="T68" fmla="*/ 81 w 325"/>
                <a:gd name="T69" fmla="*/ 5 h 350"/>
                <a:gd name="T70" fmla="*/ 80 w 325"/>
                <a:gd name="T71" fmla="*/ 5 h 350"/>
                <a:gd name="T72" fmla="*/ 78 w 325"/>
                <a:gd name="T73" fmla="*/ 5 h 350"/>
                <a:gd name="T74" fmla="*/ 76 w 325"/>
                <a:gd name="T75" fmla="*/ 3 h 350"/>
                <a:gd name="T76" fmla="*/ 73 w 325"/>
                <a:gd name="T77" fmla="*/ 3 h 350"/>
                <a:gd name="T78" fmla="*/ 69 w 325"/>
                <a:gd name="T79" fmla="*/ 1 h 350"/>
                <a:gd name="T80" fmla="*/ 65 w 325"/>
                <a:gd name="T81" fmla="*/ 1 h 350"/>
                <a:gd name="T82" fmla="*/ 61 w 325"/>
                <a:gd name="T83" fmla="*/ 1 h 350"/>
                <a:gd name="T84" fmla="*/ 57 w 325"/>
                <a:gd name="T85" fmla="*/ 0 h 350"/>
                <a:gd name="T86" fmla="*/ 53 w 325"/>
                <a:gd name="T87" fmla="*/ 0 h 350"/>
                <a:gd name="T88" fmla="*/ 49 w 325"/>
                <a:gd name="T89" fmla="*/ 1 h 350"/>
                <a:gd name="T90" fmla="*/ 45 w 325"/>
                <a:gd name="T91" fmla="*/ 1 h 350"/>
                <a:gd name="T92" fmla="*/ 41 w 325"/>
                <a:gd name="T93" fmla="*/ 3 h 350"/>
                <a:gd name="T94" fmla="*/ 38 w 325"/>
                <a:gd name="T95" fmla="*/ 5 h 350"/>
                <a:gd name="T96" fmla="*/ 35 w 325"/>
                <a:gd name="T97" fmla="*/ 7 h 350"/>
                <a:gd name="T98" fmla="*/ 33 w 325"/>
                <a:gd name="T99" fmla="*/ 11 h 3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5"/>
                <a:gd name="T151" fmla="*/ 0 h 350"/>
                <a:gd name="T152" fmla="*/ 325 w 325"/>
                <a:gd name="T153" fmla="*/ 350 h 3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5" h="350">
                  <a:moveTo>
                    <a:pt x="130" y="44"/>
                  </a:moveTo>
                  <a:lnTo>
                    <a:pt x="129" y="46"/>
                  </a:lnTo>
                  <a:lnTo>
                    <a:pt x="125" y="52"/>
                  </a:lnTo>
                  <a:lnTo>
                    <a:pt x="121" y="61"/>
                  </a:lnTo>
                  <a:lnTo>
                    <a:pt x="114" y="73"/>
                  </a:lnTo>
                  <a:lnTo>
                    <a:pt x="108" y="84"/>
                  </a:lnTo>
                  <a:lnTo>
                    <a:pt x="101" y="95"/>
                  </a:lnTo>
                  <a:lnTo>
                    <a:pt x="95" y="105"/>
                  </a:lnTo>
                  <a:lnTo>
                    <a:pt x="91" y="112"/>
                  </a:lnTo>
                  <a:lnTo>
                    <a:pt x="83" y="125"/>
                  </a:lnTo>
                  <a:lnTo>
                    <a:pt x="76" y="141"/>
                  </a:lnTo>
                  <a:lnTo>
                    <a:pt x="70" y="156"/>
                  </a:lnTo>
                  <a:lnTo>
                    <a:pt x="70" y="167"/>
                  </a:lnTo>
                  <a:lnTo>
                    <a:pt x="72" y="175"/>
                  </a:lnTo>
                  <a:lnTo>
                    <a:pt x="73" y="183"/>
                  </a:lnTo>
                  <a:lnTo>
                    <a:pt x="73" y="193"/>
                  </a:lnTo>
                  <a:lnTo>
                    <a:pt x="73" y="202"/>
                  </a:lnTo>
                  <a:lnTo>
                    <a:pt x="72" y="208"/>
                  </a:lnTo>
                  <a:lnTo>
                    <a:pt x="69" y="213"/>
                  </a:lnTo>
                  <a:lnTo>
                    <a:pt x="63" y="220"/>
                  </a:lnTo>
                  <a:lnTo>
                    <a:pt x="56" y="228"/>
                  </a:lnTo>
                  <a:lnTo>
                    <a:pt x="49" y="236"/>
                  </a:lnTo>
                  <a:lnTo>
                    <a:pt x="43" y="246"/>
                  </a:lnTo>
                  <a:lnTo>
                    <a:pt x="38" y="255"/>
                  </a:lnTo>
                  <a:lnTo>
                    <a:pt x="34" y="265"/>
                  </a:lnTo>
                  <a:lnTo>
                    <a:pt x="31" y="277"/>
                  </a:lnTo>
                  <a:lnTo>
                    <a:pt x="26" y="289"/>
                  </a:lnTo>
                  <a:lnTo>
                    <a:pt x="20" y="304"/>
                  </a:lnTo>
                  <a:lnTo>
                    <a:pt x="15" y="318"/>
                  </a:lnTo>
                  <a:lnTo>
                    <a:pt x="9" y="331"/>
                  </a:lnTo>
                  <a:lnTo>
                    <a:pt x="4" y="341"/>
                  </a:lnTo>
                  <a:lnTo>
                    <a:pt x="1" y="348"/>
                  </a:lnTo>
                  <a:lnTo>
                    <a:pt x="0" y="350"/>
                  </a:lnTo>
                  <a:lnTo>
                    <a:pt x="325" y="23"/>
                  </a:lnTo>
                  <a:lnTo>
                    <a:pt x="324" y="22"/>
                  </a:lnTo>
                  <a:lnTo>
                    <a:pt x="319" y="21"/>
                  </a:lnTo>
                  <a:lnTo>
                    <a:pt x="312" y="17"/>
                  </a:lnTo>
                  <a:lnTo>
                    <a:pt x="301" y="14"/>
                  </a:lnTo>
                  <a:lnTo>
                    <a:pt x="289" y="11"/>
                  </a:lnTo>
                  <a:lnTo>
                    <a:pt x="275" y="7"/>
                  </a:lnTo>
                  <a:lnTo>
                    <a:pt x="260" y="4"/>
                  </a:lnTo>
                  <a:lnTo>
                    <a:pt x="244" y="1"/>
                  </a:lnTo>
                  <a:lnTo>
                    <a:pt x="228" y="0"/>
                  </a:lnTo>
                  <a:lnTo>
                    <a:pt x="210" y="0"/>
                  </a:lnTo>
                  <a:lnTo>
                    <a:pt x="194" y="1"/>
                  </a:lnTo>
                  <a:lnTo>
                    <a:pt x="179" y="5"/>
                  </a:lnTo>
                  <a:lnTo>
                    <a:pt x="164" y="11"/>
                  </a:lnTo>
                  <a:lnTo>
                    <a:pt x="150" y="19"/>
                  </a:lnTo>
                  <a:lnTo>
                    <a:pt x="139" y="30"/>
                  </a:lnTo>
                  <a:lnTo>
                    <a:pt x="130" y="44"/>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64" name="Freeform 41"/>
            <p:cNvSpPr>
              <a:spLocks/>
            </p:cNvSpPr>
            <p:nvPr/>
          </p:nvSpPr>
          <p:spPr bwMode="auto">
            <a:xfrm>
              <a:off x="2251" y="3194"/>
              <a:ext cx="214" cy="313"/>
            </a:xfrm>
            <a:custGeom>
              <a:avLst/>
              <a:gdLst>
                <a:gd name="T0" fmla="*/ 63 w 214"/>
                <a:gd name="T1" fmla="*/ 0 h 313"/>
                <a:gd name="T2" fmla="*/ 62 w 214"/>
                <a:gd name="T3" fmla="*/ 0 h 313"/>
                <a:gd name="T4" fmla="*/ 59 w 214"/>
                <a:gd name="T5" fmla="*/ 2 h 313"/>
                <a:gd name="T6" fmla="*/ 56 w 214"/>
                <a:gd name="T7" fmla="*/ 3 h 313"/>
                <a:gd name="T8" fmla="*/ 52 w 214"/>
                <a:gd name="T9" fmla="*/ 5 h 313"/>
                <a:gd name="T10" fmla="*/ 47 w 214"/>
                <a:gd name="T11" fmla="*/ 7 h 313"/>
                <a:gd name="T12" fmla="*/ 41 w 214"/>
                <a:gd name="T13" fmla="*/ 10 h 313"/>
                <a:gd name="T14" fmla="*/ 35 w 214"/>
                <a:gd name="T15" fmla="*/ 12 h 313"/>
                <a:gd name="T16" fmla="*/ 30 w 214"/>
                <a:gd name="T17" fmla="*/ 15 h 313"/>
                <a:gd name="T18" fmla="*/ 24 w 214"/>
                <a:gd name="T19" fmla="*/ 19 h 313"/>
                <a:gd name="T20" fmla="*/ 18 w 214"/>
                <a:gd name="T21" fmla="*/ 26 h 313"/>
                <a:gd name="T22" fmla="*/ 11 w 214"/>
                <a:gd name="T23" fmla="*/ 34 h 313"/>
                <a:gd name="T24" fmla="*/ 6 w 214"/>
                <a:gd name="T25" fmla="*/ 45 h 313"/>
                <a:gd name="T26" fmla="*/ 2 w 214"/>
                <a:gd name="T27" fmla="*/ 57 h 313"/>
                <a:gd name="T28" fmla="*/ 0 w 214"/>
                <a:gd name="T29" fmla="*/ 71 h 313"/>
                <a:gd name="T30" fmla="*/ 2 w 214"/>
                <a:gd name="T31" fmla="*/ 86 h 313"/>
                <a:gd name="T32" fmla="*/ 8 w 214"/>
                <a:gd name="T33" fmla="*/ 101 h 313"/>
                <a:gd name="T34" fmla="*/ 9 w 214"/>
                <a:gd name="T35" fmla="*/ 103 h 313"/>
                <a:gd name="T36" fmla="*/ 11 w 214"/>
                <a:gd name="T37" fmla="*/ 108 h 313"/>
                <a:gd name="T38" fmla="*/ 14 w 214"/>
                <a:gd name="T39" fmla="*/ 115 h 313"/>
                <a:gd name="T40" fmla="*/ 18 w 214"/>
                <a:gd name="T41" fmla="*/ 124 h 313"/>
                <a:gd name="T42" fmla="*/ 24 w 214"/>
                <a:gd name="T43" fmla="*/ 133 h 313"/>
                <a:gd name="T44" fmla="*/ 29 w 214"/>
                <a:gd name="T45" fmla="*/ 141 h 313"/>
                <a:gd name="T46" fmla="*/ 36 w 214"/>
                <a:gd name="T47" fmla="*/ 148 h 313"/>
                <a:gd name="T48" fmla="*/ 44 w 214"/>
                <a:gd name="T49" fmla="*/ 152 h 313"/>
                <a:gd name="T50" fmla="*/ 51 w 214"/>
                <a:gd name="T51" fmla="*/ 155 h 313"/>
                <a:gd name="T52" fmla="*/ 56 w 214"/>
                <a:gd name="T53" fmla="*/ 158 h 313"/>
                <a:gd name="T54" fmla="*/ 60 w 214"/>
                <a:gd name="T55" fmla="*/ 160 h 313"/>
                <a:gd name="T56" fmla="*/ 63 w 214"/>
                <a:gd name="T57" fmla="*/ 162 h 313"/>
                <a:gd name="T58" fmla="*/ 65 w 214"/>
                <a:gd name="T59" fmla="*/ 163 h 313"/>
                <a:gd name="T60" fmla="*/ 67 w 214"/>
                <a:gd name="T61" fmla="*/ 164 h 313"/>
                <a:gd name="T62" fmla="*/ 67 w 214"/>
                <a:gd name="T63" fmla="*/ 164 h 313"/>
                <a:gd name="T64" fmla="*/ 67 w 214"/>
                <a:gd name="T65" fmla="*/ 164 h 313"/>
                <a:gd name="T66" fmla="*/ 70 w 214"/>
                <a:gd name="T67" fmla="*/ 169 h 313"/>
                <a:gd name="T68" fmla="*/ 77 w 214"/>
                <a:gd name="T69" fmla="*/ 182 h 313"/>
                <a:gd name="T70" fmla="*/ 87 w 214"/>
                <a:gd name="T71" fmla="*/ 200 h 313"/>
                <a:gd name="T72" fmla="*/ 99 w 214"/>
                <a:gd name="T73" fmla="*/ 221 h 313"/>
                <a:gd name="T74" fmla="*/ 109 w 214"/>
                <a:gd name="T75" fmla="*/ 242 h 313"/>
                <a:gd name="T76" fmla="*/ 179 w 214"/>
                <a:gd name="T77" fmla="*/ 313 h 313"/>
                <a:gd name="T78" fmla="*/ 185 w 214"/>
                <a:gd name="T79" fmla="*/ 310 h 313"/>
                <a:gd name="T80" fmla="*/ 192 w 214"/>
                <a:gd name="T81" fmla="*/ 306 h 313"/>
                <a:gd name="T82" fmla="*/ 199 w 214"/>
                <a:gd name="T83" fmla="*/ 302 h 313"/>
                <a:gd name="T84" fmla="*/ 205 w 214"/>
                <a:gd name="T85" fmla="*/ 298 h 313"/>
                <a:gd name="T86" fmla="*/ 210 w 214"/>
                <a:gd name="T87" fmla="*/ 295 h 313"/>
                <a:gd name="T88" fmla="*/ 213 w 214"/>
                <a:gd name="T89" fmla="*/ 292 h 313"/>
                <a:gd name="T90" fmla="*/ 214 w 214"/>
                <a:gd name="T91" fmla="*/ 292 h 313"/>
                <a:gd name="T92" fmla="*/ 212 w 214"/>
                <a:gd name="T93" fmla="*/ 288 h 313"/>
                <a:gd name="T94" fmla="*/ 208 w 214"/>
                <a:gd name="T95" fmla="*/ 279 h 313"/>
                <a:gd name="T96" fmla="*/ 202 w 214"/>
                <a:gd name="T97" fmla="*/ 265 h 313"/>
                <a:gd name="T98" fmla="*/ 193 w 214"/>
                <a:gd name="T99" fmla="*/ 246 h 313"/>
                <a:gd name="T100" fmla="*/ 183 w 214"/>
                <a:gd name="T101" fmla="*/ 224 h 313"/>
                <a:gd name="T102" fmla="*/ 171 w 214"/>
                <a:gd name="T103" fmla="*/ 199 h 313"/>
                <a:gd name="T104" fmla="*/ 158 w 214"/>
                <a:gd name="T105" fmla="*/ 173 h 313"/>
                <a:gd name="T106" fmla="*/ 145 w 214"/>
                <a:gd name="T107" fmla="*/ 145 h 313"/>
                <a:gd name="T108" fmla="*/ 132 w 214"/>
                <a:gd name="T109" fmla="*/ 118 h 313"/>
                <a:gd name="T110" fmla="*/ 119 w 214"/>
                <a:gd name="T111" fmla="*/ 91 h 313"/>
                <a:gd name="T112" fmla="*/ 106 w 214"/>
                <a:gd name="T113" fmla="*/ 67 h 313"/>
                <a:gd name="T114" fmla="*/ 94 w 214"/>
                <a:gd name="T115" fmla="*/ 45 h 313"/>
                <a:gd name="T116" fmla="*/ 83 w 214"/>
                <a:gd name="T117" fmla="*/ 26 h 313"/>
                <a:gd name="T118" fmla="*/ 75 w 214"/>
                <a:gd name="T119" fmla="*/ 12 h 313"/>
                <a:gd name="T120" fmla="*/ 67 w 214"/>
                <a:gd name="T121" fmla="*/ 3 h 313"/>
                <a:gd name="T122" fmla="*/ 63 w 214"/>
                <a:gd name="T123" fmla="*/ 0 h 3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4"/>
                <a:gd name="T187" fmla="*/ 0 h 313"/>
                <a:gd name="T188" fmla="*/ 214 w 214"/>
                <a:gd name="T189" fmla="*/ 313 h 31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4" h="313">
                  <a:moveTo>
                    <a:pt x="63" y="0"/>
                  </a:moveTo>
                  <a:lnTo>
                    <a:pt x="62" y="0"/>
                  </a:lnTo>
                  <a:lnTo>
                    <a:pt x="59" y="2"/>
                  </a:lnTo>
                  <a:lnTo>
                    <a:pt x="56" y="3"/>
                  </a:lnTo>
                  <a:lnTo>
                    <a:pt x="52" y="5"/>
                  </a:lnTo>
                  <a:lnTo>
                    <a:pt x="47" y="7"/>
                  </a:lnTo>
                  <a:lnTo>
                    <a:pt x="41" y="10"/>
                  </a:lnTo>
                  <a:lnTo>
                    <a:pt x="35" y="12"/>
                  </a:lnTo>
                  <a:lnTo>
                    <a:pt x="30" y="15"/>
                  </a:lnTo>
                  <a:lnTo>
                    <a:pt x="24" y="19"/>
                  </a:lnTo>
                  <a:lnTo>
                    <a:pt x="18" y="26"/>
                  </a:lnTo>
                  <a:lnTo>
                    <a:pt x="11" y="34"/>
                  </a:lnTo>
                  <a:lnTo>
                    <a:pt x="6" y="45"/>
                  </a:lnTo>
                  <a:lnTo>
                    <a:pt x="2" y="57"/>
                  </a:lnTo>
                  <a:lnTo>
                    <a:pt x="0" y="71"/>
                  </a:lnTo>
                  <a:lnTo>
                    <a:pt x="2" y="86"/>
                  </a:lnTo>
                  <a:lnTo>
                    <a:pt x="8" y="101"/>
                  </a:lnTo>
                  <a:lnTo>
                    <a:pt x="9" y="103"/>
                  </a:lnTo>
                  <a:lnTo>
                    <a:pt x="11" y="108"/>
                  </a:lnTo>
                  <a:lnTo>
                    <a:pt x="14" y="115"/>
                  </a:lnTo>
                  <a:lnTo>
                    <a:pt x="18" y="124"/>
                  </a:lnTo>
                  <a:lnTo>
                    <a:pt x="24" y="133"/>
                  </a:lnTo>
                  <a:lnTo>
                    <a:pt x="29" y="141"/>
                  </a:lnTo>
                  <a:lnTo>
                    <a:pt x="36" y="148"/>
                  </a:lnTo>
                  <a:lnTo>
                    <a:pt x="44" y="152"/>
                  </a:lnTo>
                  <a:lnTo>
                    <a:pt x="51" y="155"/>
                  </a:lnTo>
                  <a:lnTo>
                    <a:pt x="56" y="158"/>
                  </a:lnTo>
                  <a:lnTo>
                    <a:pt x="60" y="160"/>
                  </a:lnTo>
                  <a:lnTo>
                    <a:pt x="63" y="162"/>
                  </a:lnTo>
                  <a:lnTo>
                    <a:pt x="65" y="163"/>
                  </a:lnTo>
                  <a:lnTo>
                    <a:pt x="67" y="164"/>
                  </a:lnTo>
                  <a:lnTo>
                    <a:pt x="70" y="169"/>
                  </a:lnTo>
                  <a:lnTo>
                    <a:pt x="77" y="182"/>
                  </a:lnTo>
                  <a:lnTo>
                    <a:pt x="87" y="200"/>
                  </a:lnTo>
                  <a:lnTo>
                    <a:pt x="99" y="221"/>
                  </a:lnTo>
                  <a:lnTo>
                    <a:pt x="109" y="242"/>
                  </a:lnTo>
                  <a:lnTo>
                    <a:pt x="179" y="313"/>
                  </a:lnTo>
                  <a:lnTo>
                    <a:pt x="185" y="310"/>
                  </a:lnTo>
                  <a:lnTo>
                    <a:pt x="192" y="306"/>
                  </a:lnTo>
                  <a:lnTo>
                    <a:pt x="199" y="302"/>
                  </a:lnTo>
                  <a:lnTo>
                    <a:pt x="205" y="298"/>
                  </a:lnTo>
                  <a:lnTo>
                    <a:pt x="210" y="295"/>
                  </a:lnTo>
                  <a:lnTo>
                    <a:pt x="213" y="292"/>
                  </a:lnTo>
                  <a:lnTo>
                    <a:pt x="214" y="292"/>
                  </a:lnTo>
                  <a:lnTo>
                    <a:pt x="212" y="288"/>
                  </a:lnTo>
                  <a:lnTo>
                    <a:pt x="208" y="279"/>
                  </a:lnTo>
                  <a:lnTo>
                    <a:pt x="202" y="265"/>
                  </a:lnTo>
                  <a:lnTo>
                    <a:pt x="193" y="246"/>
                  </a:lnTo>
                  <a:lnTo>
                    <a:pt x="183" y="224"/>
                  </a:lnTo>
                  <a:lnTo>
                    <a:pt x="171" y="199"/>
                  </a:lnTo>
                  <a:lnTo>
                    <a:pt x="158" y="173"/>
                  </a:lnTo>
                  <a:lnTo>
                    <a:pt x="145" y="145"/>
                  </a:lnTo>
                  <a:lnTo>
                    <a:pt x="132" y="118"/>
                  </a:lnTo>
                  <a:lnTo>
                    <a:pt x="119" y="91"/>
                  </a:lnTo>
                  <a:lnTo>
                    <a:pt x="106" y="67"/>
                  </a:lnTo>
                  <a:lnTo>
                    <a:pt x="94" y="45"/>
                  </a:lnTo>
                  <a:lnTo>
                    <a:pt x="83" y="26"/>
                  </a:lnTo>
                  <a:lnTo>
                    <a:pt x="75" y="12"/>
                  </a:lnTo>
                  <a:lnTo>
                    <a:pt x="67" y="3"/>
                  </a:lnTo>
                  <a:lnTo>
                    <a:pt x="63" y="0"/>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65" name="Freeform 42"/>
            <p:cNvSpPr>
              <a:spLocks/>
            </p:cNvSpPr>
            <p:nvPr/>
          </p:nvSpPr>
          <p:spPr bwMode="auto">
            <a:xfrm>
              <a:off x="2399" y="3367"/>
              <a:ext cx="133" cy="165"/>
            </a:xfrm>
            <a:custGeom>
              <a:avLst/>
              <a:gdLst>
                <a:gd name="T0" fmla="*/ 0 w 267"/>
                <a:gd name="T1" fmla="*/ 60 h 329"/>
                <a:gd name="T2" fmla="*/ 1 w 267"/>
                <a:gd name="T3" fmla="*/ 59 h 329"/>
                <a:gd name="T4" fmla="*/ 2 w 267"/>
                <a:gd name="T5" fmla="*/ 59 h 329"/>
                <a:gd name="T6" fmla="*/ 5 w 267"/>
                <a:gd name="T7" fmla="*/ 58 h 329"/>
                <a:gd name="T8" fmla="*/ 8 w 267"/>
                <a:gd name="T9" fmla="*/ 58 h 329"/>
                <a:gd name="T10" fmla="*/ 12 w 267"/>
                <a:gd name="T11" fmla="*/ 58 h 329"/>
                <a:gd name="T12" fmla="*/ 14 w 267"/>
                <a:gd name="T13" fmla="*/ 58 h 329"/>
                <a:gd name="T14" fmla="*/ 17 w 267"/>
                <a:gd name="T15" fmla="*/ 58 h 329"/>
                <a:gd name="T16" fmla="*/ 18 w 267"/>
                <a:gd name="T17" fmla="*/ 60 h 329"/>
                <a:gd name="T18" fmla="*/ 18 w 267"/>
                <a:gd name="T19" fmla="*/ 62 h 329"/>
                <a:gd name="T20" fmla="*/ 19 w 267"/>
                <a:gd name="T21" fmla="*/ 65 h 329"/>
                <a:gd name="T22" fmla="*/ 21 w 267"/>
                <a:gd name="T23" fmla="*/ 69 h 329"/>
                <a:gd name="T24" fmla="*/ 22 w 267"/>
                <a:gd name="T25" fmla="*/ 73 h 329"/>
                <a:gd name="T26" fmla="*/ 24 w 267"/>
                <a:gd name="T27" fmla="*/ 77 h 329"/>
                <a:gd name="T28" fmla="*/ 25 w 267"/>
                <a:gd name="T29" fmla="*/ 80 h 329"/>
                <a:gd name="T30" fmla="*/ 26 w 267"/>
                <a:gd name="T31" fmla="*/ 82 h 329"/>
                <a:gd name="T32" fmla="*/ 26 w 267"/>
                <a:gd name="T33" fmla="*/ 83 h 329"/>
                <a:gd name="T34" fmla="*/ 28 w 267"/>
                <a:gd name="T35" fmla="*/ 82 h 329"/>
                <a:gd name="T36" fmla="*/ 31 w 267"/>
                <a:gd name="T37" fmla="*/ 79 h 329"/>
                <a:gd name="T38" fmla="*/ 36 w 267"/>
                <a:gd name="T39" fmla="*/ 75 h 329"/>
                <a:gd name="T40" fmla="*/ 42 w 267"/>
                <a:gd name="T41" fmla="*/ 71 h 329"/>
                <a:gd name="T42" fmla="*/ 48 w 267"/>
                <a:gd name="T43" fmla="*/ 66 h 329"/>
                <a:gd name="T44" fmla="*/ 54 w 267"/>
                <a:gd name="T45" fmla="*/ 62 h 329"/>
                <a:gd name="T46" fmla="*/ 58 w 267"/>
                <a:gd name="T47" fmla="*/ 59 h 329"/>
                <a:gd name="T48" fmla="*/ 61 w 267"/>
                <a:gd name="T49" fmla="*/ 57 h 329"/>
                <a:gd name="T50" fmla="*/ 64 w 267"/>
                <a:gd name="T51" fmla="*/ 56 h 329"/>
                <a:gd name="T52" fmla="*/ 66 w 267"/>
                <a:gd name="T53" fmla="*/ 55 h 329"/>
                <a:gd name="T54" fmla="*/ 66 w 267"/>
                <a:gd name="T55" fmla="*/ 54 h 329"/>
                <a:gd name="T56" fmla="*/ 66 w 267"/>
                <a:gd name="T57" fmla="*/ 54 h 329"/>
                <a:gd name="T58" fmla="*/ 66 w 267"/>
                <a:gd name="T59" fmla="*/ 53 h 329"/>
                <a:gd name="T60" fmla="*/ 65 w 267"/>
                <a:gd name="T61" fmla="*/ 48 h 329"/>
                <a:gd name="T62" fmla="*/ 63 w 267"/>
                <a:gd name="T63" fmla="*/ 42 h 329"/>
                <a:gd name="T64" fmla="*/ 61 w 267"/>
                <a:gd name="T65" fmla="*/ 35 h 329"/>
                <a:gd name="T66" fmla="*/ 58 w 267"/>
                <a:gd name="T67" fmla="*/ 28 h 329"/>
                <a:gd name="T68" fmla="*/ 56 w 267"/>
                <a:gd name="T69" fmla="*/ 22 h 329"/>
                <a:gd name="T70" fmla="*/ 55 w 267"/>
                <a:gd name="T71" fmla="*/ 17 h 329"/>
                <a:gd name="T72" fmla="*/ 55 w 267"/>
                <a:gd name="T73" fmla="*/ 14 h 329"/>
                <a:gd name="T74" fmla="*/ 54 w 267"/>
                <a:gd name="T75" fmla="*/ 13 h 329"/>
                <a:gd name="T76" fmla="*/ 54 w 267"/>
                <a:gd name="T77" fmla="*/ 12 h 329"/>
                <a:gd name="T78" fmla="*/ 53 w 267"/>
                <a:gd name="T79" fmla="*/ 10 h 329"/>
                <a:gd name="T80" fmla="*/ 52 w 267"/>
                <a:gd name="T81" fmla="*/ 8 h 329"/>
                <a:gd name="T82" fmla="*/ 50 w 267"/>
                <a:gd name="T83" fmla="*/ 7 h 329"/>
                <a:gd name="T84" fmla="*/ 48 w 267"/>
                <a:gd name="T85" fmla="*/ 5 h 329"/>
                <a:gd name="T86" fmla="*/ 45 w 267"/>
                <a:gd name="T87" fmla="*/ 4 h 329"/>
                <a:gd name="T88" fmla="*/ 43 w 267"/>
                <a:gd name="T89" fmla="*/ 3 h 329"/>
                <a:gd name="T90" fmla="*/ 40 w 267"/>
                <a:gd name="T91" fmla="*/ 2 h 329"/>
                <a:gd name="T92" fmla="*/ 37 w 267"/>
                <a:gd name="T93" fmla="*/ 1 h 329"/>
                <a:gd name="T94" fmla="*/ 35 w 267"/>
                <a:gd name="T95" fmla="*/ 1 h 329"/>
                <a:gd name="T96" fmla="*/ 33 w 267"/>
                <a:gd name="T97" fmla="*/ 1 h 329"/>
                <a:gd name="T98" fmla="*/ 32 w 267"/>
                <a:gd name="T99" fmla="*/ 0 h 329"/>
                <a:gd name="T100" fmla="*/ 31 w 267"/>
                <a:gd name="T101" fmla="*/ 0 h 329"/>
                <a:gd name="T102" fmla="*/ 31 w 267"/>
                <a:gd name="T103" fmla="*/ 0 h 329"/>
                <a:gd name="T104" fmla="*/ 31 w 267"/>
                <a:gd name="T105" fmla="*/ 0 h 329"/>
                <a:gd name="T106" fmla="*/ 0 w 267"/>
                <a:gd name="T107" fmla="*/ 60 h 32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7"/>
                <a:gd name="T163" fmla="*/ 0 h 329"/>
                <a:gd name="T164" fmla="*/ 267 w 267"/>
                <a:gd name="T165" fmla="*/ 329 h 32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7" h="329">
                  <a:moveTo>
                    <a:pt x="0" y="237"/>
                  </a:moveTo>
                  <a:lnTo>
                    <a:pt x="4" y="236"/>
                  </a:lnTo>
                  <a:lnTo>
                    <a:pt x="11" y="235"/>
                  </a:lnTo>
                  <a:lnTo>
                    <a:pt x="22" y="232"/>
                  </a:lnTo>
                  <a:lnTo>
                    <a:pt x="35" y="230"/>
                  </a:lnTo>
                  <a:lnTo>
                    <a:pt x="49" y="229"/>
                  </a:lnTo>
                  <a:lnTo>
                    <a:pt x="59" y="230"/>
                  </a:lnTo>
                  <a:lnTo>
                    <a:pt x="68" y="232"/>
                  </a:lnTo>
                  <a:lnTo>
                    <a:pt x="72" y="237"/>
                  </a:lnTo>
                  <a:lnTo>
                    <a:pt x="74" y="246"/>
                  </a:lnTo>
                  <a:lnTo>
                    <a:pt x="79" y="259"/>
                  </a:lnTo>
                  <a:lnTo>
                    <a:pt x="84" y="274"/>
                  </a:lnTo>
                  <a:lnTo>
                    <a:pt x="90" y="290"/>
                  </a:lnTo>
                  <a:lnTo>
                    <a:pt x="96" y="305"/>
                  </a:lnTo>
                  <a:lnTo>
                    <a:pt x="102" y="318"/>
                  </a:lnTo>
                  <a:lnTo>
                    <a:pt x="105" y="326"/>
                  </a:lnTo>
                  <a:lnTo>
                    <a:pt x="106" y="329"/>
                  </a:lnTo>
                  <a:lnTo>
                    <a:pt x="112" y="326"/>
                  </a:lnTo>
                  <a:lnTo>
                    <a:pt x="126" y="314"/>
                  </a:lnTo>
                  <a:lnTo>
                    <a:pt x="145" y="299"/>
                  </a:lnTo>
                  <a:lnTo>
                    <a:pt x="170" y="282"/>
                  </a:lnTo>
                  <a:lnTo>
                    <a:pt x="194" y="263"/>
                  </a:lnTo>
                  <a:lnTo>
                    <a:pt x="217" y="247"/>
                  </a:lnTo>
                  <a:lnTo>
                    <a:pt x="235" y="234"/>
                  </a:lnTo>
                  <a:lnTo>
                    <a:pt x="247" y="227"/>
                  </a:lnTo>
                  <a:lnTo>
                    <a:pt x="258" y="221"/>
                  </a:lnTo>
                  <a:lnTo>
                    <a:pt x="265" y="217"/>
                  </a:lnTo>
                  <a:lnTo>
                    <a:pt x="267" y="216"/>
                  </a:lnTo>
                  <a:lnTo>
                    <a:pt x="265" y="209"/>
                  </a:lnTo>
                  <a:lnTo>
                    <a:pt x="261" y="192"/>
                  </a:lnTo>
                  <a:lnTo>
                    <a:pt x="253" y="168"/>
                  </a:lnTo>
                  <a:lnTo>
                    <a:pt x="244" y="139"/>
                  </a:lnTo>
                  <a:lnTo>
                    <a:pt x="235" y="110"/>
                  </a:lnTo>
                  <a:lnTo>
                    <a:pt x="227" y="85"/>
                  </a:lnTo>
                  <a:lnTo>
                    <a:pt x="223" y="65"/>
                  </a:lnTo>
                  <a:lnTo>
                    <a:pt x="220" y="55"/>
                  </a:lnTo>
                  <a:lnTo>
                    <a:pt x="219" y="50"/>
                  </a:lnTo>
                  <a:lnTo>
                    <a:pt x="218" y="45"/>
                  </a:lnTo>
                  <a:lnTo>
                    <a:pt x="215" y="39"/>
                  </a:lnTo>
                  <a:lnTo>
                    <a:pt x="209" y="32"/>
                  </a:lnTo>
                  <a:lnTo>
                    <a:pt x="202" y="26"/>
                  </a:lnTo>
                  <a:lnTo>
                    <a:pt x="194" y="20"/>
                  </a:lnTo>
                  <a:lnTo>
                    <a:pt x="183" y="15"/>
                  </a:lnTo>
                  <a:lnTo>
                    <a:pt x="172" y="10"/>
                  </a:lnTo>
                  <a:lnTo>
                    <a:pt x="160" y="7"/>
                  </a:lnTo>
                  <a:lnTo>
                    <a:pt x="150" y="4"/>
                  </a:lnTo>
                  <a:lnTo>
                    <a:pt x="142" y="2"/>
                  </a:lnTo>
                  <a:lnTo>
                    <a:pt x="135" y="1"/>
                  </a:lnTo>
                  <a:lnTo>
                    <a:pt x="129" y="0"/>
                  </a:lnTo>
                  <a:lnTo>
                    <a:pt x="126" y="0"/>
                  </a:lnTo>
                  <a:lnTo>
                    <a:pt x="125" y="0"/>
                  </a:lnTo>
                  <a:lnTo>
                    <a:pt x="124" y="0"/>
                  </a:lnTo>
                  <a:lnTo>
                    <a:pt x="0" y="23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66" name="Freeform 43"/>
            <p:cNvSpPr>
              <a:spLocks/>
            </p:cNvSpPr>
            <p:nvPr/>
          </p:nvSpPr>
          <p:spPr bwMode="auto">
            <a:xfrm>
              <a:off x="2281" y="3217"/>
              <a:ext cx="193" cy="269"/>
            </a:xfrm>
            <a:custGeom>
              <a:avLst/>
              <a:gdLst>
                <a:gd name="T0" fmla="*/ 6 w 386"/>
                <a:gd name="T1" fmla="*/ 13 h 539"/>
                <a:gd name="T2" fmla="*/ 3 w 386"/>
                <a:gd name="T3" fmla="*/ 20 h 539"/>
                <a:gd name="T4" fmla="*/ 0 w 386"/>
                <a:gd name="T5" fmla="*/ 31 h 539"/>
                <a:gd name="T6" fmla="*/ 2 w 386"/>
                <a:gd name="T7" fmla="*/ 45 h 539"/>
                <a:gd name="T8" fmla="*/ 7 w 386"/>
                <a:gd name="T9" fmla="*/ 55 h 539"/>
                <a:gd name="T10" fmla="*/ 10 w 386"/>
                <a:gd name="T11" fmla="*/ 58 h 539"/>
                <a:gd name="T12" fmla="*/ 12 w 386"/>
                <a:gd name="T13" fmla="*/ 60 h 539"/>
                <a:gd name="T14" fmla="*/ 14 w 386"/>
                <a:gd name="T15" fmla="*/ 63 h 539"/>
                <a:gd name="T16" fmla="*/ 17 w 386"/>
                <a:gd name="T17" fmla="*/ 66 h 539"/>
                <a:gd name="T18" fmla="*/ 19 w 386"/>
                <a:gd name="T19" fmla="*/ 76 h 539"/>
                <a:gd name="T20" fmla="*/ 15 w 386"/>
                <a:gd name="T21" fmla="*/ 88 h 539"/>
                <a:gd name="T22" fmla="*/ 14 w 386"/>
                <a:gd name="T23" fmla="*/ 96 h 539"/>
                <a:gd name="T24" fmla="*/ 19 w 386"/>
                <a:gd name="T25" fmla="*/ 97 h 539"/>
                <a:gd name="T26" fmla="*/ 23 w 386"/>
                <a:gd name="T27" fmla="*/ 98 h 539"/>
                <a:gd name="T28" fmla="*/ 27 w 386"/>
                <a:gd name="T29" fmla="*/ 98 h 539"/>
                <a:gd name="T30" fmla="*/ 28 w 386"/>
                <a:gd name="T31" fmla="*/ 100 h 539"/>
                <a:gd name="T32" fmla="*/ 29 w 386"/>
                <a:gd name="T33" fmla="*/ 108 h 539"/>
                <a:gd name="T34" fmla="*/ 31 w 386"/>
                <a:gd name="T35" fmla="*/ 110 h 539"/>
                <a:gd name="T36" fmla="*/ 35 w 386"/>
                <a:gd name="T37" fmla="*/ 111 h 539"/>
                <a:gd name="T38" fmla="*/ 36 w 386"/>
                <a:gd name="T39" fmla="*/ 114 h 539"/>
                <a:gd name="T40" fmla="*/ 38 w 386"/>
                <a:gd name="T41" fmla="*/ 119 h 539"/>
                <a:gd name="T42" fmla="*/ 42 w 386"/>
                <a:gd name="T43" fmla="*/ 121 h 539"/>
                <a:gd name="T44" fmla="*/ 45 w 386"/>
                <a:gd name="T45" fmla="*/ 130 h 539"/>
                <a:gd name="T46" fmla="*/ 50 w 386"/>
                <a:gd name="T47" fmla="*/ 133 h 539"/>
                <a:gd name="T48" fmla="*/ 54 w 386"/>
                <a:gd name="T49" fmla="*/ 134 h 539"/>
                <a:gd name="T50" fmla="*/ 59 w 386"/>
                <a:gd name="T51" fmla="*/ 134 h 539"/>
                <a:gd name="T52" fmla="*/ 66 w 386"/>
                <a:gd name="T53" fmla="*/ 132 h 539"/>
                <a:gd name="T54" fmla="*/ 75 w 386"/>
                <a:gd name="T55" fmla="*/ 126 h 539"/>
                <a:gd name="T56" fmla="*/ 82 w 386"/>
                <a:gd name="T57" fmla="*/ 121 h 539"/>
                <a:gd name="T58" fmla="*/ 87 w 386"/>
                <a:gd name="T59" fmla="*/ 117 h 539"/>
                <a:gd name="T60" fmla="*/ 91 w 386"/>
                <a:gd name="T61" fmla="*/ 114 h 539"/>
                <a:gd name="T62" fmla="*/ 92 w 386"/>
                <a:gd name="T63" fmla="*/ 113 h 539"/>
                <a:gd name="T64" fmla="*/ 95 w 386"/>
                <a:gd name="T65" fmla="*/ 104 h 539"/>
                <a:gd name="T66" fmla="*/ 96 w 386"/>
                <a:gd name="T67" fmla="*/ 89 h 539"/>
                <a:gd name="T68" fmla="*/ 92 w 386"/>
                <a:gd name="T69" fmla="*/ 77 h 539"/>
                <a:gd name="T70" fmla="*/ 85 w 386"/>
                <a:gd name="T71" fmla="*/ 63 h 539"/>
                <a:gd name="T72" fmla="*/ 76 w 386"/>
                <a:gd name="T73" fmla="*/ 47 h 539"/>
                <a:gd name="T74" fmla="*/ 65 w 386"/>
                <a:gd name="T75" fmla="*/ 32 h 539"/>
                <a:gd name="T76" fmla="*/ 54 w 386"/>
                <a:gd name="T77" fmla="*/ 17 h 539"/>
                <a:gd name="T78" fmla="*/ 45 w 386"/>
                <a:gd name="T79" fmla="*/ 7 h 539"/>
                <a:gd name="T80" fmla="*/ 38 w 386"/>
                <a:gd name="T81" fmla="*/ 1 h 539"/>
                <a:gd name="T82" fmla="*/ 31 w 386"/>
                <a:gd name="T83" fmla="*/ 0 h 539"/>
                <a:gd name="T84" fmla="*/ 23 w 386"/>
                <a:gd name="T85" fmla="*/ 2 h 539"/>
                <a:gd name="T86" fmla="*/ 14 w 386"/>
                <a:gd name="T87" fmla="*/ 5 h 539"/>
                <a:gd name="T88" fmla="*/ 7 w 386"/>
                <a:gd name="T89" fmla="*/ 10 h 5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6"/>
                <a:gd name="T136" fmla="*/ 0 h 539"/>
                <a:gd name="T137" fmla="*/ 386 w 386"/>
                <a:gd name="T138" fmla="*/ 539 h 5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6" h="539">
                  <a:moveTo>
                    <a:pt x="23" y="52"/>
                  </a:moveTo>
                  <a:lnTo>
                    <a:pt x="21" y="55"/>
                  </a:lnTo>
                  <a:lnTo>
                    <a:pt x="15" y="66"/>
                  </a:lnTo>
                  <a:lnTo>
                    <a:pt x="10" y="81"/>
                  </a:lnTo>
                  <a:lnTo>
                    <a:pt x="4" y="101"/>
                  </a:lnTo>
                  <a:lnTo>
                    <a:pt x="0" y="126"/>
                  </a:lnTo>
                  <a:lnTo>
                    <a:pt x="2" y="153"/>
                  </a:lnTo>
                  <a:lnTo>
                    <a:pt x="8" y="183"/>
                  </a:lnTo>
                  <a:lnTo>
                    <a:pt x="25" y="214"/>
                  </a:lnTo>
                  <a:lnTo>
                    <a:pt x="29" y="220"/>
                  </a:lnTo>
                  <a:lnTo>
                    <a:pt x="34" y="226"/>
                  </a:lnTo>
                  <a:lnTo>
                    <a:pt x="40" y="232"/>
                  </a:lnTo>
                  <a:lnTo>
                    <a:pt x="45" y="237"/>
                  </a:lnTo>
                  <a:lnTo>
                    <a:pt x="51" y="243"/>
                  </a:lnTo>
                  <a:lnTo>
                    <a:pt x="56" y="249"/>
                  </a:lnTo>
                  <a:lnTo>
                    <a:pt x="59" y="253"/>
                  </a:lnTo>
                  <a:lnTo>
                    <a:pt x="61" y="257"/>
                  </a:lnTo>
                  <a:lnTo>
                    <a:pt x="66" y="267"/>
                  </a:lnTo>
                  <a:lnTo>
                    <a:pt x="72" y="282"/>
                  </a:lnTo>
                  <a:lnTo>
                    <a:pt x="74" y="306"/>
                  </a:lnTo>
                  <a:lnTo>
                    <a:pt x="65" y="340"/>
                  </a:lnTo>
                  <a:lnTo>
                    <a:pt x="60" y="352"/>
                  </a:lnTo>
                  <a:lnTo>
                    <a:pt x="57" y="370"/>
                  </a:lnTo>
                  <a:lnTo>
                    <a:pt x="58" y="385"/>
                  </a:lnTo>
                  <a:lnTo>
                    <a:pt x="71" y="390"/>
                  </a:lnTo>
                  <a:lnTo>
                    <a:pt x="74" y="390"/>
                  </a:lnTo>
                  <a:lnTo>
                    <a:pt x="82" y="390"/>
                  </a:lnTo>
                  <a:lnTo>
                    <a:pt x="91" y="392"/>
                  </a:lnTo>
                  <a:lnTo>
                    <a:pt x="101" y="392"/>
                  </a:lnTo>
                  <a:lnTo>
                    <a:pt x="108" y="393"/>
                  </a:lnTo>
                  <a:lnTo>
                    <a:pt x="112" y="396"/>
                  </a:lnTo>
                  <a:lnTo>
                    <a:pt x="114" y="400"/>
                  </a:lnTo>
                  <a:lnTo>
                    <a:pt x="116" y="401"/>
                  </a:lnTo>
                  <a:lnTo>
                    <a:pt x="119" y="435"/>
                  </a:lnTo>
                  <a:lnTo>
                    <a:pt x="120" y="436"/>
                  </a:lnTo>
                  <a:lnTo>
                    <a:pt x="124" y="440"/>
                  </a:lnTo>
                  <a:lnTo>
                    <a:pt x="131" y="445"/>
                  </a:lnTo>
                  <a:lnTo>
                    <a:pt x="139" y="446"/>
                  </a:lnTo>
                  <a:lnTo>
                    <a:pt x="139" y="449"/>
                  </a:lnTo>
                  <a:lnTo>
                    <a:pt x="141" y="458"/>
                  </a:lnTo>
                  <a:lnTo>
                    <a:pt x="144" y="469"/>
                  </a:lnTo>
                  <a:lnTo>
                    <a:pt x="152" y="477"/>
                  </a:lnTo>
                  <a:lnTo>
                    <a:pt x="166" y="480"/>
                  </a:lnTo>
                  <a:lnTo>
                    <a:pt x="166" y="487"/>
                  </a:lnTo>
                  <a:lnTo>
                    <a:pt x="170" y="503"/>
                  </a:lnTo>
                  <a:lnTo>
                    <a:pt x="177" y="521"/>
                  </a:lnTo>
                  <a:lnTo>
                    <a:pt x="190" y="532"/>
                  </a:lnTo>
                  <a:lnTo>
                    <a:pt x="200" y="534"/>
                  </a:lnTo>
                  <a:lnTo>
                    <a:pt x="208" y="537"/>
                  </a:lnTo>
                  <a:lnTo>
                    <a:pt x="217" y="539"/>
                  </a:lnTo>
                  <a:lnTo>
                    <a:pt x="226" y="539"/>
                  </a:lnTo>
                  <a:lnTo>
                    <a:pt x="236" y="538"/>
                  </a:lnTo>
                  <a:lnTo>
                    <a:pt x="249" y="534"/>
                  </a:lnTo>
                  <a:lnTo>
                    <a:pt x="263" y="529"/>
                  </a:lnTo>
                  <a:lnTo>
                    <a:pt x="280" y="518"/>
                  </a:lnTo>
                  <a:lnTo>
                    <a:pt x="298" y="507"/>
                  </a:lnTo>
                  <a:lnTo>
                    <a:pt x="312" y="495"/>
                  </a:lnTo>
                  <a:lnTo>
                    <a:pt x="326" y="485"/>
                  </a:lnTo>
                  <a:lnTo>
                    <a:pt x="339" y="476"/>
                  </a:lnTo>
                  <a:lnTo>
                    <a:pt x="348" y="468"/>
                  </a:lnTo>
                  <a:lnTo>
                    <a:pt x="356" y="462"/>
                  </a:lnTo>
                  <a:lnTo>
                    <a:pt x="361" y="457"/>
                  </a:lnTo>
                  <a:lnTo>
                    <a:pt x="362" y="456"/>
                  </a:lnTo>
                  <a:lnTo>
                    <a:pt x="365" y="454"/>
                  </a:lnTo>
                  <a:lnTo>
                    <a:pt x="372" y="443"/>
                  </a:lnTo>
                  <a:lnTo>
                    <a:pt x="380" y="419"/>
                  </a:lnTo>
                  <a:lnTo>
                    <a:pt x="386" y="374"/>
                  </a:lnTo>
                  <a:lnTo>
                    <a:pt x="384" y="357"/>
                  </a:lnTo>
                  <a:lnTo>
                    <a:pt x="378" y="336"/>
                  </a:lnTo>
                  <a:lnTo>
                    <a:pt x="368" y="311"/>
                  </a:lnTo>
                  <a:lnTo>
                    <a:pt x="355" y="283"/>
                  </a:lnTo>
                  <a:lnTo>
                    <a:pt x="339" y="253"/>
                  </a:lnTo>
                  <a:lnTo>
                    <a:pt x="321" y="222"/>
                  </a:lnTo>
                  <a:lnTo>
                    <a:pt x="301" y="190"/>
                  </a:lnTo>
                  <a:lnTo>
                    <a:pt x="280" y="159"/>
                  </a:lnTo>
                  <a:lnTo>
                    <a:pt x="258" y="128"/>
                  </a:lnTo>
                  <a:lnTo>
                    <a:pt x="238" y="98"/>
                  </a:lnTo>
                  <a:lnTo>
                    <a:pt x="217" y="71"/>
                  </a:lnTo>
                  <a:lnTo>
                    <a:pt x="197" y="47"/>
                  </a:lnTo>
                  <a:lnTo>
                    <a:pt x="180" y="28"/>
                  </a:lnTo>
                  <a:lnTo>
                    <a:pt x="164" y="13"/>
                  </a:lnTo>
                  <a:lnTo>
                    <a:pt x="152" y="4"/>
                  </a:lnTo>
                  <a:lnTo>
                    <a:pt x="143" y="0"/>
                  </a:lnTo>
                  <a:lnTo>
                    <a:pt x="127" y="1"/>
                  </a:lnTo>
                  <a:lnTo>
                    <a:pt x="110" y="5"/>
                  </a:lnTo>
                  <a:lnTo>
                    <a:pt x="91" y="9"/>
                  </a:lnTo>
                  <a:lnTo>
                    <a:pt x="73" y="15"/>
                  </a:lnTo>
                  <a:lnTo>
                    <a:pt x="56" y="23"/>
                  </a:lnTo>
                  <a:lnTo>
                    <a:pt x="41" y="32"/>
                  </a:lnTo>
                  <a:lnTo>
                    <a:pt x="30" y="42"/>
                  </a:lnTo>
                  <a:lnTo>
                    <a:pt x="23" y="52"/>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67" name="Freeform 44"/>
            <p:cNvSpPr>
              <a:spLocks/>
            </p:cNvSpPr>
            <p:nvPr/>
          </p:nvSpPr>
          <p:spPr bwMode="auto">
            <a:xfrm>
              <a:off x="2292" y="3131"/>
              <a:ext cx="366" cy="362"/>
            </a:xfrm>
            <a:custGeom>
              <a:avLst/>
              <a:gdLst>
                <a:gd name="T0" fmla="*/ 11 w 366"/>
                <a:gd name="T1" fmla="*/ 71 h 362"/>
                <a:gd name="T2" fmla="*/ 22 w 366"/>
                <a:gd name="T3" fmla="*/ 51 h 362"/>
                <a:gd name="T4" fmla="*/ 39 w 366"/>
                <a:gd name="T5" fmla="*/ 35 h 362"/>
                <a:gd name="T6" fmla="*/ 53 w 366"/>
                <a:gd name="T7" fmla="*/ 28 h 362"/>
                <a:gd name="T8" fmla="*/ 66 w 366"/>
                <a:gd name="T9" fmla="*/ 23 h 362"/>
                <a:gd name="T10" fmla="*/ 82 w 366"/>
                <a:gd name="T11" fmla="*/ 17 h 362"/>
                <a:gd name="T12" fmla="*/ 99 w 366"/>
                <a:gd name="T13" fmla="*/ 9 h 362"/>
                <a:gd name="T14" fmla="*/ 118 w 366"/>
                <a:gd name="T15" fmla="*/ 2 h 362"/>
                <a:gd name="T16" fmla="*/ 144 w 366"/>
                <a:gd name="T17" fmla="*/ 1 h 362"/>
                <a:gd name="T18" fmla="*/ 181 w 366"/>
                <a:gd name="T19" fmla="*/ 8 h 362"/>
                <a:gd name="T20" fmla="*/ 346 w 366"/>
                <a:gd name="T21" fmla="*/ 230 h 362"/>
                <a:gd name="T22" fmla="*/ 353 w 366"/>
                <a:gd name="T23" fmla="*/ 246 h 362"/>
                <a:gd name="T24" fmla="*/ 356 w 366"/>
                <a:gd name="T25" fmla="*/ 257 h 362"/>
                <a:gd name="T26" fmla="*/ 362 w 366"/>
                <a:gd name="T27" fmla="*/ 263 h 362"/>
                <a:gd name="T28" fmla="*/ 364 w 366"/>
                <a:gd name="T29" fmla="*/ 285 h 362"/>
                <a:gd name="T30" fmla="*/ 358 w 366"/>
                <a:gd name="T31" fmla="*/ 296 h 362"/>
                <a:gd name="T32" fmla="*/ 362 w 366"/>
                <a:gd name="T33" fmla="*/ 309 h 362"/>
                <a:gd name="T34" fmla="*/ 346 w 366"/>
                <a:gd name="T35" fmla="*/ 324 h 362"/>
                <a:gd name="T36" fmla="*/ 329 w 366"/>
                <a:gd name="T37" fmla="*/ 325 h 362"/>
                <a:gd name="T38" fmla="*/ 317 w 366"/>
                <a:gd name="T39" fmla="*/ 325 h 362"/>
                <a:gd name="T40" fmla="*/ 311 w 366"/>
                <a:gd name="T41" fmla="*/ 333 h 362"/>
                <a:gd name="T42" fmla="*/ 285 w 366"/>
                <a:gd name="T43" fmla="*/ 355 h 362"/>
                <a:gd name="T44" fmla="*/ 225 w 366"/>
                <a:gd name="T45" fmla="*/ 348 h 362"/>
                <a:gd name="T46" fmla="*/ 221 w 366"/>
                <a:gd name="T47" fmla="*/ 352 h 362"/>
                <a:gd name="T48" fmla="*/ 212 w 366"/>
                <a:gd name="T49" fmla="*/ 359 h 362"/>
                <a:gd name="T50" fmla="*/ 202 w 366"/>
                <a:gd name="T51" fmla="*/ 360 h 362"/>
                <a:gd name="T52" fmla="*/ 204 w 366"/>
                <a:gd name="T53" fmla="*/ 348 h 362"/>
                <a:gd name="T54" fmla="*/ 194 w 366"/>
                <a:gd name="T55" fmla="*/ 350 h 362"/>
                <a:gd name="T56" fmla="*/ 173 w 366"/>
                <a:gd name="T57" fmla="*/ 350 h 362"/>
                <a:gd name="T58" fmla="*/ 156 w 366"/>
                <a:gd name="T59" fmla="*/ 347 h 362"/>
                <a:gd name="T60" fmla="*/ 165 w 366"/>
                <a:gd name="T61" fmla="*/ 346 h 362"/>
                <a:gd name="T62" fmla="*/ 176 w 366"/>
                <a:gd name="T63" fmla="*/ 341 h 362"/>
                <a:gd name="T64" fmla="*/ 176 w 366"/>
                <a:gd name="T65" fmla="*/ 339 h 362"/>
                <a:gd name="T66" fmla="*/ 169 w 366"/>
                <a:gd name="T67" fmla="*/ 340 h 362"/>
                <a:gd name="T68" fmla="*/ 154 w 366"/>
                <a:gd name="T69" fmla="*/ 338 h 362"/>
                <a:gd name="T70" fmla="*/ 160 w 366"/>
                <a:gd name="T71" fmla="*/ 335 h 362"/>
                <a:gd name="T72" fmla="*/ 169 w 366"/>
                <a:gd name="T73" fmla="*/ 327 h 362"/>
                <a:gd name="T74" fmla="*/ 168 w 366"/>
                <a:gd name="T75" fmla="*/ 320 h 362"/>
                <a:gd name="T76" fmla="*/ 150 w 366"/>
                <a:gd name="T77" fmla="*/ 324 h 362"/>
                <a:gd name="T78" fmla="*/ 124 w 366"/>
                <a:gd name="T79" fmla="*/ 318 h 362"/>
                <a:gd name="T80" fmla="*/ 121 w 366"/>
                <a:gd name="T81" fmla="*/ 313 h 362"/>
                <a:gd name="T82" fmla="*/ 136 w 366"/>
                <a:gd name="T83" fmla="*/ 316 h 362"/>
                <a:gd name="T84" fmla="*/ 152 w 366"/>
                <a:gd name="T85" fmla="*/ 312 h 362"/>
                <a:gd name="T86" fmla="*/ 144 w 366"/>
                <a:gd name="T87" fmla="*/ 311 h 362"/>
                <a:gd name="T88" fmla="*/ 129 w 366"/>
                <a:gd name="T89" fmla="*/ 308 h 362"/>
                <a:gd name="T90" fmla="*/ 122 w 366"/>
                <a:gd name="T91" fmla="*/ 304 h 362"/>
                <a:gd name="T92" fmla="*/ 143 w 366"/>
                <a:gd name="T93" fmla="*/ 299 h 362"/>
                <a:gd name="T94" fmla="*/ 166 w 366"/>
                <a:gd name="T95" fmla="*/ 285 h 362"/>
                <a:gd name="T96" fmla="*/ 171 w 366"/>
                <a:gd name="T97" fmla="*/ 264 h 362"/>
                <a:gd name="T98" fmla="*/ 163 w 366"/>
                <a:gd name="T99" fmla="*/ 252 h 362"/>
                <a:gd name="T100" fmla="*/ 141 w 366"/>
                <a:gd name="T101" fmla="*/ 241 h 362"/>
                <a:gd name="T102" fmla="*/ 107 w 366"/>
                <a:gd name="T103" fmla="*/ 222 h 362"/>
                <a:gd name="T104" fmla="*/ 70 w 366"/>
                <a:gd name="T105" fmla="*/ 185 h 362"/>
                <a:gd name="T106" fmla="*/ 42 w 366"/>
                <a:gd name="T107" fmla="*/ 132 h 362"/>
                <a:gd name="T108" fmla="*/ 22 w 366"/>
                <a:gd name="T109" fmla="*/ 103 h 362"/>
                <a:gd name="T110" fmla="*/ 6 w 366"/>
                <a:gd name="T111" fmla="*/ 105 h 362"/>
                <a:gd name="T112" fmla="*/ 0 w 366"/>
                <a:gd name="T113" fmla="*/ 99 h 3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66"/>
                <a:gd name="T172" fmla="*/ 0 h 362"/>
                <a:gd name="T173" fmla="*/ 366 w 366"/>
                <a:gd name="T174" fmla="*/ 362 h 36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66" h="362">
                  <a:moveTo>
                    <a:pt x="8" y="77"/>
                  </a:moveTo>
                  <a:lnTo>
                    <a:pt x="9" y="75"/>
                  </a:lnTo>
                  <a:lnTo>
                    <a:pt x="11" y="71"/>
                  </a:lnTo>
                  <a:lnTo>
                    <a:pt x="14" y="66"/>
                  </a:lnTo>
                  <a:lnTo>
                    <a:pt x="18" y="59"/>
                  </a:lnTo>
                  <a:lnTo>
                    <a:pt x="22" y="51"/>
                  </a:lnTo>
                  <a:lnTo>
                    <a:pt x="27" y="44"/>
                  </a:lnTo>
                  <a:lnTo>
                    <a:pt x="33" y="39"/>
                  </a:lnTo>
                  <a:lnTo>
                    <a:pt x="39" y="35"/>
                  </a:lnTo>
                  <a:lnTo>
                    <a:pt x="45" y="32"/>
                  </a:lnTo>
                  <a:lnTo>
                    <a:pt x="49" y="30"/>
                  </a:lnTo>
                  <a:lnTo>
                    <a:pt x="53" y="28"/>
                  </a:lnTo>
                  <a:lnTo>
                    <a:pt x="57" y="26"/>
                  </a:lnTo>
                  <a:lnTo>
                    <a:pt x="61" y="24"/>
                  </a:lnTo>
                  <a:lnTo>
                    <a:pt x="66" y="23"/>
                  </a:lnTo>
                  <a:lnTo>
                    <a:pt x="71" y="21"/>
                  </a:lnTo>
                  <a:lnTo>
                    <a:pt x="76" y="19"/>
                  </a:lnTo>
                  <a:lnTo>
                    <a:pt x="82" y="17"/>
                  </a:lnTo>
                  <a:lnTo>
                    <a:pt x="87" y="14"/>
                  </a:lnTo>
                  <a:lnTo>
                    <a:pt x="94" y="12"/>
                  </a:lnTo>
                  <a:lnTo>
                    <a:pt x="99" y="9"/>
                  </a:lnTo>
                  <a:lnTo>
                    <a:pt x="106" y="6"/>
                  </a:lnTo>
                  <a:lnTo>
                    <a:pt x="112" y="4"/>
                  </a:lnTo>
                  <a:lnTo>
                    <a:pt x="118" y="2"/>
                  </a:lnTo>
                  <a:lnTo>
                    <a:pt x="125" y="1"/>
                  </a:lnTo>
                  <a:lnTo>
                    <a:pt x="133" y="0"/>
                  </a:lnTo>
                  <a:lnTo>
                    <a:pt x="144" y="1"/>
                  </a:lnTo>
                  <a:lnTo>
                    <a:pt x="156" y="2"/>
                  </a:lnTo>
                  <a:lnTo>
                    <a:pt x="169" y="5"/>
                  </a:lnTo>
                  <a:lnTo>
                    <a:pt x="181" y="8"/>
                  </a:lnTo>
                  <a:lnTo>
                    <a:pt x="210" y="19"/>
                  </a:lnTo>
                  <a:lnTo>
                    <a:pt x="234" y="31"/>
                  </a:lnTo>
                  <a:lnTo>
                    <a:pt x="346" y="230"/>
                  </a:lnTo>
                  <a:lnTo>
                    <a:pt x="350" y="233"/>
                  </a:lnTo>
                  <a:lnTo>
                    <a:pt x="352" y="239"/>
                  </a:lnTo>
                  <a:lnTo>
                    <a:pt x="353" y="246"/>
                  </a:lnTo>
                  <a:lnTo>
                    <a:pt x="354" y="252"/>
                  </a:lnTo>
                  <a:lnTo>
                    <a:pt x="355" y="256"/>
                  </a:lnTo>
                  <a:lnTo>
                    <a:pt x="356" y="257"/>
                  </a:lnTo>
                  <a:lnTo>
                    <a:pt x="357" y="259"/>
                  </a:lnTo>
                  <a:lnTo>
                    <a:pt x="362" y="263"/>
                  </a:lnTo>
                  <a:lnTo>
                    <a:pt x="365" y="270"/>
                  </a:lnTo>
                  <a:lnTo>
                    <a:pt x="366" y="278"/>
                  </a:lnTo>
                  <a:lnTo>
                    <a:pt x="364" y="285"/>
                  </a:lnTo>
                  <a:lnTo>
                    <a:pt x="361" y="291"/>
                  </a:lnTo>
                  <a:lnTo>
                    <a:pt x="359" y="295"/>
                  </a:lnTo>
                  <a:lnTo>
                    <a:pt x="358" y="296"/>
                  </a:lnTo>
                  <a:lnTo>
                    <a:pt x="366" y="299"/>
                  </a:lnTo>
                  <a:lnTo>
                    <a:pt x="365" y="302"/>
                  </a:lnTo>
                  <a:lnTo>
                    <a:pt x="362" y="309"/>
                  </a:lnTo>
                  <a:lnTo>
                    <a:pt x="357" y="317"/>
                  </a:lnTo>
                  <a:lnTo>
                    <a:pt x="350" y="322"/>
                  </a:lnTo>
                  <a:lnTo>
                    <a:pt x="346" y="324"/>
                  </a:lnTo>
                  <a:lnTo>
                    <a:pt x="341" y="325"/>
                  </a:lnTo>
                  <a:lnTo>
                    <a:pt x="335" y="325"/>
                  </a:lnTo>
                  <a:lnTo>
                    <a:pt x="329" y="325"/>
                  </a:lnTo>
                  <a:lnTo>
                    <a:pt x="324" y="325"/>
                  </a:lnTo>
                  <a:lnTo>
                    <a:pt x="320" y="325"/>
                  </a:lnTo>
                  <a:lnTo>
                    <a:pt x="317" y="325"/>
                  </a:lnTo>
                  <a:lnTo>
                    <a:pt x="316" y="325"/>
                  </a:lnTo>
                  <a:lnTo>
                    <a:pt x="315" y="327"/>
                  </a:lnTo>
                  <a:lnTo>
                    <a:pt x="311" y="333"/>
                  </a:lnTo>
                  <a:lnTo>
                    <a:pt x="306" y="340"/>
                  </a:lnTo>
                  <a:lnTo>
                    <a:pt x="297" y="348"/>
                  </a:lnTo>
                  <a:lnTo>
                    <a:pt x="285" y="355"/>
                  </a:lnTo>
                  <a:lnTo>
                    <a:pt x="269" y="358"/>
                  </a:lnTo>
                  <a:lnTo>
                    <a:pt x="249" y="356"/>
                  </a:lnTo>
                  <a:lnTo>
                    <a:pt x="225" y="348"/>
                  </a:lnTo>
                  <a:lnTo>
                    <a:pt x="224" y="349"/>
                  </a:lnTo>
                  <a:lnTo>
                    <a:pt x="223" y="351"/>
                  </a:lnTo>
                  <a:lnTo>
                    <a:pt x="221" y="352"/>
                  </a:lnTo>
                  <a:lnTo>
                    <a:pt x="219" y="355"/>
                  </a:lnTo>
                  <a:lnTo>
                    <a:pt x="216" y="358"/>
                  </a:lnTo>
                  <a:lnTo>
                    <a:pt x="212" y="359"/>
                  </a:lnTo>
                  <a:lnTo>
                    <a:pt x="207" y="361"/>
                  </a:lnTo>
                  <a:lnTo>
                    <a:pt x="201" y="362"/>
                  </a:lnTo>
                  <a:lnTo>
                    <a:pt x="202" y="360"/>
                  </a:lnTo>
                  <a:lnTo>
                    <a:pt x="204" y="357"/>
                  </a:lnTo>
                  <a:lnTo>
                    <a:pt x="205" y="352"/>
                  </a:lnTo>
                  <a:lnTo>
                    <a:pt x="204" y="348"/>
                  </a:lnTo>
                  <a:lnTo>
                    <a:pt x="202" y="348"/>
                  </a:lnTo>
                  <a:lnTo>
                    <a:pt x="199" y="349"/>
                  </a:lnTo>
                  <a:lnTo>
                    <a:pt x="194" y="350"/>
                  </a:lnTo>
                  <a:lnTo>
                    <a:pt x="188" y="351"/>
                  </a:lnTo>
                  <a:lnTo>
                    <a:pt x="181" y="351"/>
                  </a:lnTo>
                  <a:lnTo>
                    <a:pt x="173" y="350"/>
                  </a:lnTo>
                  <a:lnTo>
                    <a:pt x="163" y="349"/>
                  </a:lnTo>
                  <a:lnTo>
                    <a:pt x="155" y="347"/>
                  </a:lnTo>
                  <a:lnTo>
                    <a:pt x="156" y="347"/>
                  </a:lnTo>
                  <a:lnTo>
                    <a:pt x="158" y="347"/>
                  </a:lnTo>
                  <a:lnTo>
                    <a:pt x="161" y="347"/>
                  </a:lnTo>
                  <a:lnTo>
                    <a:pt x="165" y="346"/>
                  </a:lnTo>
                  <a:lnTo>
                    <a:pt x="169" y="346"/>
                  </a:lnTo>
                  <a:lnTo>
                    <a:pt x="173" y="344"/>
                  </a:lnTo>
                  <a:lnTo>
                    <a:pt x="176" y="341"/>
                  </a:lnTo>
                  <a:lnTo>
                    <a:pt x="178" y="338"/>
                  </a:lnTo>
                  <a:lnTo>
                    <a:pt x="177" y="338"/>
                  </a:lnTo>
                  <a:lnTo>
                    <a:pt x="176" y="339"/>
                  </a:lnTo>
                  <a:lnTo>
                    <a:pt x="174" y="339"/>
                  </a:lnTo>
                  <a:lnTo>
                    <a:pt x="172" y="340"/>
                  </a:lnTo>
                  <a:lnTo>
                    <a:pt x="169" y="340"/>
                  </a:lnTo>
                  <a:lnTo>
                    <a:pt x="164" y="340"/>
                  </a:lnTo>
                  <a:lnTo>
                    <a:pt x="160" y="340"/>
                  </a:lnTo>
                  <a:lnTo>
                    <a:pt x="154" y="338"/>
                  </a:lnTo>
                  <a:lnTo>
                    <a:pt x="155" y="337"/>
                  </a:lnTo>
                  <a:lnTo>
                    <a:pt x="157" y="337"/>
                  </a:lnTo>
                  <a:lnTo>
                    <a:pt x="160" y="335"/>
                  </a:lnTo>
                  <a:lnTo>
                    <a:pt x="163" y="333"/>
                  </a:lnTo>
                  <a:lnTo>
                    <a:pt x="166" y="330"/>
                  </a:lnTo>
                  <a:lnTo>
                    <a:pt x="169" y="327"/>
                  </a:lnTo>
                  <a:lnTo>
                    <a:pt x="170" y="324"/>
                  </a:lnTo>
                  <a:lnTo>
                    <a:pt x="170" y="320"/>
                  </a:lnTo>
                  <a:lnTo>
                    <a:pt x="168" y="320"/>
                  </a:lnTo>
                  <a:lnTo>
                    <a:pt x="164" y="321"/>
                  </a:lnTo>
                  <a:lnTo>
                    <a:pt x="158" y="323"/>
                  </a:lnTo>
                  <a:lnTo>
                    <a:pt x="150" y="324"/>
                  </a:lnTo>
                  <a:lnTo>
                    <a:pt x="141" y="324"/>
                  </a:lnTo>
                  <a:lnTo>
                    <a:pt x="133" y="322"/>
                  </a:lnTo>
                  <a:lnTo>
                    <a:pt x="124" y="318"/>
                  </a:lnTo>
                  <a:lnTo>
                    <a:pt x="117" y="312"/>
                  </a:lnTo>
                  <a:lnTo>
                    <a:pt x="118" y="313"/>
                  </a:lnTo>
                  <a:lnTo>
                    <a:pt x="121" y="313"/>
                  </a:lnTo>
                  <a:lnTo>
                    <a:pt x="125" y="314"/>
                  </a:lnTo>
                  <a:lnTo>
                    <a:pt x="130" y="315"/>
                  </a:lnTo>
                  <a:lnTo>
                    <a:pt x="136" y="316"/>
                  </a:lnTo>
                  <a:lnTo>
                    <a:pt x="141" y="315"/>
                  </a:lnTo>
                  <a:lnTo>
                    <a:pt x="147" y="314"/>
                  </a:lnTo>
                  <a:lnTo>
                    <a:pt x="152" y="312"/>
                  </a:lnTo>
                  <a:lnTo>
                    <a:pt x="151" y="312"/>
                  </a:lnTo>
                  <a:lnTo>
                    <a:pt x="148" y="312"/>
                  </a:lnTo>
                  <a:lnTo>
                    <a:pt x="144" y="311"/>
                  </a:lnTo>
                  <a:lnTo>
                    <a:pt x="139" y="310"/>
                  </a:lnTo>
                  <a:lnTo>
                    <a:pt x="134" y="309"/>
                  </a:lnTo>
                  <a:lnTo>
                    <a:pt x="129" y="308"/>
                  </a:lnTo>
                  <a:lnTo>
                    <a:pt x="124" y="306"/>
                  </a:lnTo>
                  <a:lnTo>
                    <a:pt x="120" y="304"/>
                  </a:lnTo>
                  <a:lnTo>
                    <a:pt x="122" y="304"/>
                  </a:lnTo>
                  <a:lnTo>
                    <a:pt x="127" y="303"/>
                  </a:lnTo>
                  <a:lnTo>
                    <a:pt x="135" y="301"/>
                  </a:lnTo>
                  <a:lnTo>
                    <a:pt x="143" y="299"/>
                  </a:lnTo>
                  <a:lnTo>
                    <a:pt x="152" y="295"/>
                  </a:lnTo>
                  <a:lnTo>
                    <a:pt x="160" y="291"/>
                  </a:lnTo>
                  <a:lnTo>
                    <a:pt x="166" y="285"/>
                  </a:lnTo>
                  <a:lnTo>
                    <a:pt x="170" y="278"/>
                  </a:lnTo>
                  <a:lnTo>
                    <a:pt x="171" y="271"/>
                  </a:lnTo>
                  <a:lnTo>
                    <a:pt x="171" y="264"/>
                  </a:lnTo>
                  <a:lnTo>
                    <a:pt x="170" y="260"/>
                  </a:lnTo>
                  <a:lnTo>
                    <a:pt x="167" y="256"/>
                  </a:lnTo>
                  <a:lnTo>
                    <a:pt x="163" y="252"/>
                  </a:lnTo>
                  <a:lnTo>
                    <a:pt x="157" y="248"/>
                  </a:lnTo>
                  <a:lnTo>
                    <a:pt x="150" y="245"/>
                  </a:lnTo>
                  <a:lnTo>
                    <a:pt x="141" y="241"/>
                  </a:lnTo>
                  <a:lnTo>
                    <a:pt x="131" y="237"/>
                  </a:lnTo>
                  <a:lnTo>
                    <a:pt x="119" y="230"/>
                  </a:lnTo>
                  <a:lnTo>
                    <a:pt x="107" y="222"/>
                  </a:lnTo>
                  <a:lnTo>
                    <a:pt x="94" y="212"/>
                  </a:lnTo>
                  <a:lnTo>
                    <a:pt x="82" y="200"/>
                  </a:lnTo>
                  <a:lnTo>
                    <a:pt x="70" y="185"/>
                  </a:lnTo>
                  <a:lnTo>
                    <a:pt x="59" y="169"/>
                  </a:lnTo>
                  <a:lnTo>
                    <a:pt x="50" y="150"/>
                  </a:lnTo>
                  <a:lnTo>
                    <a:pt x="42" y="132"/>
                  </a:lnTo>
                  <a:lnTo>
                    <a:pt x="34" y="118"/>
                  </a:lnTo>
                  <a:lnTo>
                    <a:pt x="27" y="109"/>
                  </a:lnTo>
                  <a:lnTo>
                    <a:pt x="22" y="103"/>
                  </a:lnTo>
                  <a:lnTo>
                    <a:pt x="17" y="101"/>
                  </a:lnTo>
                  <a:lnTo>
                    <a:pt x="11" y="102"/>
                  </a:lnTo>
                  <a:lnTo>
                    <a:pt x="6" y="105"/>
                  </a:lnTo>
                  <a:lnTo>
                    <a:pt x="1" y="111"/>
                  </a:lnTo>
                  <a:lnTo>
                    <a:pt x="0" y="108"/>
                  </a:lnTo>
                  <a:lnTo>
                    <a:pt x="0" y="99"/>
                  </a:lnTo>
                  <a:lnTo>
                    <a:pt x="2" y="88"/>
                  </a:lnTo>
                  <a:lnTo>
                    <a:pt x="8" y="7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68" name="Freeform 45"/>
            <p:cNvSpPr>
              <a:spLocks/>
            </p:cNvSpPr>
            <p:nvPr/>
          </p:nvSpPr>
          <p:spPr bwMode="auto">
            <a:xfrm>
              <a:off x="1885" y="3559"/>
              <a:ext cx="530" cy="412"/>
            </a:xfrm>
            <a:custGeom>
              <a:avLst/>
              <a:gdLst>
                <a:gd name="T0" fmla="*/ 0 w 1062"/>
                <a:gd name="T1" fmla="*/ 11 h 825"/>
                <a:gd name="T2" fmla="*/ 8 w 1062"/>
                <a:gd name="T3" fmla="*/ 5 h 825"/>
                <a:gd name="T4" fmla="*/ 62 w 1062"/>
                <a:gd name="T5" fmla="*/ 0 h 825"/>
                <a:gd name="T6" fmla="*/ 113 w 1062"/>
                <a:gd name="T7" fmla="*/ 170 h 825"/>
                <a:gd name="T8" fmla="*/ 168 w 1062"/>
                <a:gd name="T9" fmla="*/ 171 h 825"/>
                <a:gd name="T10" fmla="*/ 265 w 1062"/>
                <a:gd name="T11" fmla="*/ 193 h 825"/>
                <a:gd name="T12" fmla="*/ 265 w 1062"/>
                <a:gd name="T13" fmla="*/ 206 h 825"/>
                <a:gd name="T14" fmla="*/ 102 w 1062"/>
                <a:gd name="T15" fmla="*/ 201 h 825"/>
                <a:gd name="T16" fmla="*/ 44 w 1062"/>
                <a:gd name="T17" fmla="*/ 178 h 825"/>
                <a:gd name="T18" fmla="*/ 45 w 1062"/>
                <a:gd name="T19" fmla="*/ 163 h 825"/>
                <a:gd name="T20" fmla="*/ 49 w 1062"/>
                <a:gd name="T21" fmla="*/ 163 h 825"/>
                <a:gd name="T22" fmla="*/ 47 w 1062"/>
                <a:gd name="T23" fmla="*/ 159 h 825"/>
                <a:gd name="T24" fmla="*/ 0 w 1062"/>
                <a:gd name="T25" fmla="*/ 11 h 8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62"/>
                <a:gd name="T40" fmla="*/ 0 h 825"/>
                <a:gd name="T41" fmla="*/ 1062 w 1062"/>
                <a:gd name="T42" fmla="*/ 825 h 8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62" h="825">
                  <a:moveTo>
                    <a:pt x="0" y="47"/>
                  </a:moveTo>
                  <a:lnTo>
                    <a:pt x="33" y="22"/>
                  </a:lnTo>
                  <a:lnTo>
                    <a:pt x="251" y="0"/>
                  </a:lnTo>
                  <a:lnTo>
                    <a:pt x="453" y="682"/>
                  </a:lnTo>
                  <a:lnTo>
                    <a:pt x="673" y="687"/>
                  </a:lnTo>
                  <a:lnTo>
                    <a:pt x="1062" y="772"/>
                  </a:lnTo>
                  <a:lnTo>
                    <a:pt x="1061" y="825"/>
                  </a:lnTo>
                  <a:lnTo>
                    <a:pt x="408" y="807"/>
                  </a:lnTo>
                  <a:lnTo>
                    <a:pt x="179" y="715"/>
                  </a:lnTo>
                  <a:lnTo>
                    <a:pt x="181" y="655"/>
                  </a:lnTo>
                  <a:lnTo>
                    <a:pt x="197" y="653"/>
                  </a:lnTo>
                  <a:lnTo>
                    <a:pt x="189" y="639"/>
                  </a:lnTo>
                  <a:lnTo>
                    <a:pt x="0" y="4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69" name="Freeform 46"/>
            <p:cNvSpPr>
              <a:spLocks/>
            </p:cNvSpPr>
            <p:nvPr/>
          </p:nvSpPr>
          <p:spPr bwMode="auto">
            <a:xfrm>
              <a:off x="2115" y="3907"/>
              <a:ext cx="177" cy="24"/>
            </a:xfrm>
            <a:custGeom>
              <a:avLst/>
              <a:gdLst>
                <a:gd name="T0" fmla="*/ 0 w 353"/>
                <a:gd name="T1" fmla="*/ 0 h 48"/>
                <a:gd name="T2" fmla="*/ 5 w 353"/>
                <a:gd name="T3" fmla="*/ 10 h 48"/>
                <a:gd name="T4" fmla="*/ 89 w 353"/>
                <a:gd name="T5" fmla="*/ 12 h 48"/>
                <a:gd name="T6" fmla="*/ 35 w 353"/>
                <a:gd name="T7" fmla="*/ 1 h 48"/>
                <a:gd name="T8" fmla="*/ 0 w 353"/>
                <a:gd name="T9" fmla="*/ 0 h 48"/>
                <a:gd name="T10" fmla="*/ 0 60000 65536"/>
                <a:gd name="T11" fmla="*/ 0 60000 65536"/>
                <a:gd name="T12" fmla="*/ 0 60000 65536"/>
                <a:gd name="T13" fmla="*/ 0 60000 65536"/>
                <a:gd name="T14" fmla="*/ 0 60000 65536"/>
                <a:gd name="T15" fmla="*/ 0 w 353"/>
                <a:gd name="T16" fmla="*/ 0 h 48"/>
                <a:gd name="T17" fmla="*/ 353 w 353"/>
                <a:gd name="T18" fmla="*/ 48 h 48"/>
              </a:gdLst>
              <a:ahLst/>
              <a:cxnLst>
                <a:cxn ang="T10">
                  <a:pos x="T0" y="T1"/>
                </a:cxn>
                <a:cxn ang="T11">
                  <a:pos x="T2" y="T3"/>
                </a:cxn>
                <a:cxn ang="T12">
                  <a:pos x="T4" y="T5"/>
                </a:cxn>
                <a:cxn ang="T13">
                  <a:pos x="T6" y="T7"/>
                </a:cxn>
                <a:cxn ang="T14">
                  <a:pos x="T8" y="T9"/>
                </a:cxn>
              </a:cxnLst>
              <a:rect l="T15" t="T16" r="T17" b="T18"/>
              <a:pathLst>
                <a:path w="353" h="48">
                  <a:moveTo>
                    <a:pt x="0" y="0"/>
                  </a:moveTo>
                  <a:lnTo>
                    <a:pt x="18" y="38"/>
                  </a:lnTo>
                  <a:lnTo>
                    <a:pt x="353" y="48"/>
                  </a:lnTo>
                  <a:lnTo>
                    <a:pt x="139" y="4"/>
                  </a:lnTo>
                  <a:lnTo>
                    <a:pt x="0" y="0"/>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70" name="Freeform 47"/>
            <p:cNvSpPr>
              <a:spLocks/>
            </p:cNvSpPr>
            <p:nvPr/>
          </p:nvSpPr>
          <p:spPr bwMode="auto">
            <a:xfrm>
              <a:off x="1980" y="3886"/>
              <a:ext cx="176" cy="125"/>
            </a:xfrm>
            <a:custGeom>
              <a:avLst/>
              <a:gdLst>
                <a:gd name="T0" fmla="*/ 10 w 352"/>
                <a:gd name="T1" fmla="*/ 12 h 250"/>
                <a:gd name="T2" fmla="*/ 10 w 352"/>
                <a:gd name="T3" fmla="*/ 14 h 250"/>
                <a:gd name="T4" fmla="*/ 10 w 352"/>
                <a:gd name="T5" fmla="*/ 19 h 250"/>
                <a:gd name="T6" fmla="*/ 6 w 352"/>
                <a:gd name="T7" fmla="*/ 20 h 250"/>
                <a:gd name="T8" fmla="*/ 3 w 352"/>
                <a:gd name="T9" fmla="*/ 20 h 250"/>
                <a:gd name="T10" fmla="*/ 1 w 352"/>
                <a:gd name="T11" fmla="*/ 21 h 250"/>
                <a:gd name="T12" fmla="*/ 0 w 352"/>
                <a:gd name="T13" fmla="*/ 24 h 250"/>
                <a:gd name="T14" fmla="*/ 0 w 352"/>
                <a:gd name="T15" fmla="*/ 25 h 250"/>
                <a:gd name="T16" fmla="*/ 1 w 352"/>
                <a:gd name="T17" fmla="*/ 25 h 250"/>
                <a:gd name="T18" fmla="*/ 3 w 352"/>
                <a:gd name="T19" fmla="*/ 25 h 250"/>
                <a:gd name="T20" fmla="*/ 6 w 352"/>
                <a:gd name="T21" fmla="*/ 27 h 250"/>
                <a:gd name="T22" fmla="*/ 10 w 352"/>
                <a:gd name="T23" fmla="*/ 29 h 250"/>
                <a:gd name="T24" fmla="*/ 11 w 352"/>
                <a:gd name="T25" fmla="*/ 30 h 250"/>
                <a:gd name="T26" fmla="*/ 11 w 352"/>
                <a:gd name="T27" fmla="*/ 31 h 250"/>
                <a:gd name="T28" fmla="*/ 11 w 352"/>
                <a:gd name="T29" fmla="*/ 31 h 250"/>
                <a:gd name="T30" fmla="*/ 12 w 352"/>
                <a:gd name="T31" fmla="*/ 33 h 250"/>
                <a:gd name="T32" fmla="*/ 13 w 352"/>
                <a:gd name="T33" fmla="*/ 34 h 250"/>
                <a:gd name="T34" fmla="*/ 19 w 352"/>
                <a:gd name="T35" fmla="*/ 37 h 250"/>
                <a:gd name="T36" fmla="*/ 22 w 352"/>
                <a:gd name="T37" fmla="*/ 40 h 250"/>
                <a:gd name="T38" fmla="*/ 24 w 352"/>
                <a:gd name="T39" fmla="*/ 42 h 250"/>
                <a:gd name="T40" fmla="*/ 26 w 352"/>
                <a:gd name="T41" fmla="*/ 42 h 250"/>
                <a:gd name="T42" fmla="*/ 30 w 352"/>
                <a:gd name="T43" fmla="*/ 43 h 250"/>
                <a:gd name="T44" fmla="*/ 36 w 352"/>
                <a:gd name="T45" fmla="*/ 44 h 250"/>
                <a:gd name="T46" fmla="*/ 40 w 352"/>
                <a:gd name="T47" fmla="*/ 45 h 250"/>
                <a:gd name="T48" fmla="*/ 43 w 352"/>
                <a:gd name="T49" fmla="*/ 46 h 250"/>
                <a:gd name="T50" fmla="*/ 47 w 352"/>
                <a:gd name="T51" fmla="*/ 48 h 250"/>
                <a:gd name="T52" fmla="*/ 52 w 352"/>
                <a:gd name="T53" fmla="*/ 49 h 250"/>
                <a:gd name="T54" fmla="*/ 58 w 352"/>
                <a:gd name="T55" fmla="*/ 51 h 250"/>
                <a:gd name="T56" fmla="*/ 65 w 352"/>
                <a:gd name="T57" fmla="*/ 55 h 250"/>
                <a:gd name="T58" fmla="*/ 71 w 352"/>
                <a:gd name="T59" fmla="*/ 58 h 250"/>
                <a:gd name="T60" fmla="*/ 78 w 352"/>
                <a:gd name="T61" fmla="*/ 61 h 250"/>
                <a:gd name="T62" fmla="*/ 82 w 352"/>
                <a:gd name="T63" fmla="*/ 63 h 250"/>
                <a:gd name="T64" fmla="*/ 83 w 352"/>
                <a:gd name="T65" fmla="*/ 58 h 250"/>
                <a:gd name="T66" fmla="*/ 88 w 352"/>
                <a:gd name="T67" fmla="*/ 43 h 250"/>
                <a:gd name="T68" fmla="*/ 52 w 352"/>
                <a:gd name="T69" fmla="*/ 38 h 250"/>
                <a:gd name="T70" fmla="*/ 31 w 352"/>
                <a:gd name="T71" fmla="*/ 30 h 250"/>
                <a:gd name="T72" fmla="*/ 30 w 352"/>
                <a:gd name="T73" fmla="*/ 29 h 250"/>
                <a:gd name="T74" fmla="*/ 26 w 352"/>
                <a:gd name="T75" fmla="*/ 27 h 250"/>
                <a:gd name="T76" fmla="*/ 21 w 352"/>
                <a:gd name="T77" fmla="*/ 25 h 250"/>
                <a:gd name="T78" fmla="*/ 21 w 352"/>
                <a:gd name="T79" fmla="*/ 23 h 250"/>
                <a:gd name="T80" fmla="*/ 19 w 352"/>
                <a:gd name="T81" fmla="*/ 18 h 250"/>
                <a:gd name="T82" fmla="*/ 19 w 352"/>
                <a:gd name="T83" fmla="*/ 17 h 250"/>
                <a:gd name="T84" fmla="*/ 19 w 352"/>
                <a:gd name="T85" fmla="*/ 17 h 250"/>
                <a:gd name="T86" fmla="*/ 20 w 352"/>
                <a:gd name="T87" fmla="*/ 14 h 250"/>
                <a:gd name="T88" fmla="*/ 19 w 352"/>
                <a:gd name="T89" fmla="*/ 7 h 250"/>
                <a:gd name="T90" fmla="*/ 19 w 352"/>
                <a:gd name="T91" fmla="*/ 3 h 250"/>
                <a:gd name="T92" fmla="*/ 17 w 352"/>
                <a:gd name="T93" fmla="*/ 1 h 250"/>
                <a:gd name="T94" fmla="*/ 13 w 352"/>
                <a:gd name="T95" fmla="*/ 2 h 250"/>
                <a:gd name="T96" fmla="*/ 11 w 352"/>
                <a:gd name="T97" fmla="*/ 8 h 2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2"/>
                <a:gd name="T148" fmla="*/ 0 h 250"/>
                <a:gd name="T149" fmla="*/ 352 w 352"/>
                <a:gd name="T150" fmla="*/ 250 h 2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2" h="250">
                  <a:moveTo>
                    <a:pt x="41" y="36"/>
                  </a:moveTo>
                  <a:lnTo>
                    <a:pt x="38" y="45"/>
                  </a:lnTo>
                  <a:lnTo>
                    <a:pt x="37" y="51"/>
                  </a:lnTo>
                  <a:lnTo>
                    <a:pt x="37" y="54"/>
                  </a:lnTo>
                  <a:lnTo>
                    <a:pt x="38" y="55"/>
                  </a:lnTo>
                  <a:lnTo>
                    <a:pt x="38" y="76"/>
                  </a:lnTo>
                  <a:lnTo>
                    <a:pt x="29" y="77"/>
                  </a:lnTo>
                  <a:lnTo>
                    <a:pt x="27" y="77"/>
                  </a:lnTo>
                  <a:lnTo>
                    <a:pt x="22" y="77"/>
                  </a:lnTo>
                  <a:lnTo>
                    <a:pt x="15" y="77"/>
                  </a:lnTo>
                  <a:lnTo>
                    <a:pt x="7" y="78"/>
                  </a:lnTo>
                  <a:lnTo>
                    <a:pt x="2" y="83"/>
                  </a:lnTo>
                  <a:lnTo>
                    <a:pt x="0" y="90"/>
                  </a:lnTo>
                  <a:lnTo>
                    <a:pt x="0" y="96"/>
                  </a:lnTo>
                  <a:lnTo>
                    <a:pt x="0" y="98"/>
                  </a:lnTo>
                  <a:lnTo>
                    <a:pt x="1" y="98"/>
                  </a:lnTo>
                  <a:lnTo>
                    <a:pt x="3" y="98"/>
                  </a:lnTo>
                  <a:lnTo>
                    <a:pt x="7" y="98"/>
                  </a:lnTo>
                  <a:lnTo>
                    <a:pt x="10" y="99"/>
                  </a:lnTo>
                  <a:lnTo>
                    <a:pt x="16" y="102"/>
                  </a:lnTo>
                  <a:lnTo>
                    <a:pt x="23" y="105"/>
                  </a:lnTo>
                  <a:lnTo>
                    <a:pt x="30" y="110"/>
                  </a:lnTo>
                  <a:lnTo>
                    <a:pt x="37" y="114"/>
                  </a:lnTo>
                  <a:lnTo>
                    <a:pt x="41" y="118"/>
                  </a:lnTo>
                  <a:lnTo>
                    <a:pt x="46" y="120"/>
                  </a:lnTo>
                  <a:lnTo>
                    <a:pt x="47" y="121"/>
                  </a:lnTo>
                  <a:lnTo>
                    <a:pt x="47" y="122"/>
                  </a:lnTo>
                  <a:lnTo>
                    <a:pt x="47" y="123"/>
                  </a:lnTo>
                  <a:lnTo>
                    <a:pt x="48" y="127"/>
                  </a:lnTo>
                  <a:lnTo>
                    <a:pt x="50" y="130"/>
                  </a:lnTo>
                  <a:lnTo>
                    <a:pt x="52" y="133"/>
                  </a:lnTo>
                  <a:lnTo>
                    <a:pt x="53" y="135"/>
                  </a:lnTo>
                  <a:lnTo>
                    <a:pt x="54" y="135"/>
                  </a:lnTo>
                  <a:lnTo>
                    <a:pt x="73" y="145"/>
                  </a:lnTo>
                  <a:lnTo>
                    <a:pt x="90" y="156"/>
                  </a:lnTo>
                  <a:lnTo>
                    <a:pt x="91" y="158"/>
                  </a:lnTo>
                  <a:lnTo>
                    <a:pt x="93" y="161"/>
                  </a:lnTo>
                  <a:lnTo>
                    <a:pt x="97" y="165"/>
                  </a:lnTo>
                  <a:lnTo>
                    <a:pt x="101" y="167"/>
                  </a:lnTo>
                  <a:lnTo>
                    <a:pt x="106" y="167"/>
                  </a:lnTo>
                  <a:lnTo>
                    <a:pt x="113" y="168"/>
                  </a:lnTo>
                  <a:lnTo>
                    <a:pt x="122" y="169"/>
                  </a:lnTo>
                  <a:lnTo>
                    <a:pt x="132" y="172"/>
                  </a:lnTo>
                  <a:lnTo>
                    <a:pt x="143" y="174"/>
                  </a:lnTo>
                  <a:lnTo>
                    <a:pt x="152" y="176"/>
                  </a:lnTo>
                  <a:lnTo>
                    <a:pt x="159" y="178"/>
                  </a:lnTo>
                  <a:lnTo>
                    <a:pt x="164" y="180"/>
                  </a:lnTo>
                  <a:lnTo>
                    <a:pt x="170" y="183"/>
                  </a:lnTo>
                  <a:lnTo>
                    <a:pt x="179" y="187"/>
                  </a:lnTo>
                  <a:lnTo>
                    <a:pt x="188" y="189"/>
                  </a:lnTo>
                  <a:lnTo>
                    <a:pt x="198" y="192"/>
                  </a:lnTo>
                  <a:lnTo>
                    <a:pt x="210" y="196"/>
                  </a:lnTo>
                  <a:lnTo>
                    <a:pt x="221" y="201"/>
                  </a:lnTo>
                  <a:lnTo>
                    <a:pt x="233" y="204"/>
                  </a:lnTo>
                  <a:lnTo>
                    <a:pt x="244" y="210"/>
                  </a:lnTo>
                  <a:lnTo>
                    <a:pt x="257" y="217"/>
                  </a:lnTo>
                  <a:lnTo>
                    <a:pt x="269" y="222"/>
                  </a:lnTo>
                  <a:lnTo>
                    <a:pt x="284" y="229"/>
                  </a:lnTo>
                  <a:lnTo>
                    <a:pt x="297" y="236"/>
                  </a:lnTo>
                  <a:lnTo>
                    <a:pt x="310" y="242"/>
                  </a:lnTo>
                  <a:lnTo>
                    <a:pt x="319" y="245"/>
                  </a:lnTo>
                  <a:lnTo>
                    <a:pt x="326" y="249"/>
                  </a:lnTo>
                  <a:lnTo>
                    <a:pt x="328" y="250"/>
                  </a:lnTo>
                  <a:lnTo>
                    <a:pt x="332" y="230"/>
                  </a:lnTo>
                  <a:lnTo>
                    <a:pt x="340" y="199"/>
                  </a:lnTo>
                  <a:lnTo>
                    <a:pt x="349" y="172"/>
                  </a:lnTo>
                  <a:lnTo>
                    <a:pt x="352" y="159"/>
                  </a:lnTo>
                  <a:lnTo>
                    <a:pt x="211" y="152"/>
                  </a:lnTo>
                  <a:lnTo>
                    <a:pt x="127" y="119"/>
                  </a:lnTo>
                  <a:lnTo>
                    <a:pt x="126" y="118"/>
                  </a:lnTo>
                  <a:lnTo>
                    <a:pt x="121" y="116"/>
                  </a:lnTo>
                  <a:lnTo>
                    <a:pt x="114" y="113"/>
                  </a:lnTo>
                  <a:lnTo>
                    <a:pt x="104" y="108"/>
                  </a:lnTo>
                  <a:lnTo>
                    <a:pt x="93" y="105"/>
                  </a:lnTo>
                  <a:lnTo>
                    <a:pt x="84" y="100"/>
                  </a:lnTo>
                  <a:lnTo>
                    <a:pt x="82" y="97"/>
                  </a:lnTo>
                  <a:lnTo>
                    <a:pt x="82" y="90"/>
                  </a:lnTo>
                  <a:lnTo>
                    <a:pt x="78" y="80"/>
                  </a:lnTo>
                  <a:lnTo>
                    <a:pt x="75" y="70"/>
                  </a:lnTo>
                  <a:lnTo>
                    <a:pt x="74" y="67"/>
                  </a:lnTo>
                  <a:lnTo>
                    <a:pt x="74" y="66"/>
                  </a:lnTo>
                  <a:lnTo>
                    <a:pt x="75" y="65"/>
                  </a:lnTo>
                  <a:lnTo>
                    <a:pt x="76" y="62"/>
                  </a:lnTo>
                  <a:lnTo>
                    <a:pt x="77" y="54"/>
                  </a:lnTo>
                  <a:lnTo>
                    <a:pt x="77" y="40"/>
                  </a:lnTo>
                  <a:lnTo>
                    <a:pt x="76" y="26"/>
                  </a:lnTo>
                  <a:lnTo>
                    <a:pt x="74" y="12"/>
                  </a:lnTo>
                  <a:lnTo>
                    <a:pt x="73" y="11"/>
                  </a:lnTo>
                  <a:lnTo>
                    <a:pt x="71" y="7"/>
                  </a:lnTo>
                  <a:lnTo>
                    <a:pt x="67" y="2"/>
                  </a:lnTo>
                  <a:lnTo>
                    <a:pt x="61" y="0"/>
                  </a:lnTo>
                  <a:lnTo>
                    <a:pt x="54" y="5"/>
                  </a:lnTo>
                  <a:lnTo>
                    <a:pt x="48" y="17"/>
                  </a:lnTo>
                  <a:lnTo>
                    <a:pt x="44" y="30"/>
                  </a:lnTo>
                  <a:lnTo>
                    <a:pt x="41" y="36"/>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71" name="Freeform 48"/>
            <p:cNvSpPr>
              <a:spLocks/>
            </p:cNvSpPr>
            <p:nvPr/>
          </p:nvSpPr>
          <p:spPr bwMode="auto">
            <a:xfrm>
              <a:off x="2108" y="3840"/>
              <a:ext cx="182" cy="73"/>
            </a:xfrm>
            <a:custGeom>
              <a:avLst/>
              <a:gdLst>
                <a:gd name="T0" fmla="*/ 70 w 364"/>
                <a:gd name="T1" fmla="*/ 1 h 146"/>
                <a:gd name="T2" fmla="*/ 63 w 364"/>
                <a:gd name="T3" fmla="*/ 1 h 146"/>
                <a:gd name="T4" fmla="*/ 55 w 364"/>
                <a:gd name="T5" fmla="*/ 1 h 146"/>
                <a:gd name="T6" fmla="*/ 50 w 364"/>
                <a:gd name="T7" fmla="*/ 1 h 146"/>
                <a:gd name="T8" fmla="*/ 47 w 364"/>
                <a:gd name="T9" fmla="*/ 0 h 146"/>
                <a:gd name="T10" fmla="*/ 42 w 364"/>
                <a:gd name="T11" fmla="*/ 1 h 146"/>
                <a:gd name="T12" fmla="*/ 41 w 364"/>
                <a:gd name="T13" fmla="*/ 1 h 146"/>
                <a:gd name="T14" fmla="*/ 38 w 364"/>
                <a:gd name="T15" fmla="*/ 1 h 146"/>
                <a:gd name="T16" fmla="*/ 33 w 364"/>
                <a:gd name="T17" fmla="*/ 1 h 146"/>
                <a:gd name="T18" fmla="*/ 28 w 364"/>
                <a:gd name="T19" fmla="*/ 1 h 146"/>
                <a:gd name="T20" fmla="*/ 23 w 364"/>
                <a:gd name="T21" fmla="*/ 3 h 146"/>
                <a:gd name="T22" fmla="*/ 20 w 364"/>
                <a:gd name="T23" fmla="*/ 5 h 146"/>
                <a:gd name="T24" fmla="*/ 17 w 364"/>
                <a:gd name="T25" fmla="*/ 7 h 146"/>
                <a:gd name="T26" fmla="*/ 11 w 364"/>
                <a:gd name="T27" fmla="*/ 12 h 146"/>
                <a:gd name="T28" fmla="*/ 6 w 364"/>
                <a:gd name="T29" fmla="*/ 17 h 146"/>
                <a:gd name="T30" fmla="*/ 1 w 364"/>
                <a:gd name="T31" fmla="*/ 22 h 146"/>
                <a:gd name="T32" fmla="*/ 0 w 364"/>
                <a:gd name="T33" fmla="*/ 25 h 146"/>
                <a:gd name="T34" fmla="*/ 3 w 364"/>
                <a:gd name="T35" fmla="*/ 28 h 146"/>
                <a:gd name="T36" fmla="*/ 6 w 364"/>
                <a:gd name="T37" fmla="*/ 33 h 146"/>
                <a:gd name="T38" fmla="*/ 9 w 364"/>
                <a:gd name="T39" fmla="*/ 33 h 146"/>
                <a:gd name="T40" fmla="*/ 12 w 364"/>
                <a:gd name="T41" fmla="*/ 32 h 146"/>
                <a:gd name="T42" fmla="*/ 16 w 364"/>
                <a:gd name="T43" fmla="*/ 27 h 146"/>
                <a:gd name="T44" fmla="*/ 20 w 364"/>
                <a:gd name="T45" fmla="*/ 23 h 146"/>
                <a:gd name="T46" fmla="*/ 20 w 364"/>
                <a:gd name="T47" fmla="*/ 27 h 146"/>
                <a:gd name="T48" fmla="*/ 18 w 364"/>
                <a:gd name="T49" fmla="*/ 33 h 146"/>
                <a:gd name="T50" fmla="*/ 19 w 364"/>
                <a:gd name="T51" fmla="*/ 34 h 146"/>
                <a:gd name="T52" fmla="*/ 24 w 364"/>
                <a:gd name="T53" fmla="*/ 34 h 146"/>
                <a:gd name="T54" fmla="*/ 28 w 364"/>
                <a:gd name="T55" fmla="*/ 31 h 146"/>
                <a:gd name="T56" fmla="*/ 34 w 364"/>
                <a:gd name="T57" fmla="*/ 26 h 146"/>
                <a:gd name="T58" fmla="*/ 36 w 364"/>
                <a:gd name="T59" fmla="*/ 24 h 146"/>
                <a:gd name="T60" fmla="*/ 40 w 364"/>
                <a:gd name="T61" fmla="*/ 26 h 146"/>
                <a:gd name="T62" fmla="*/ 44 w 364"/>
                <a:gd name="T63" fmla="*/ 27 h 146"/>
                <a:gd name="T64" fmla="*/ 51 w 364"/>
                <a:gd name="T65" fmla="*/ 30 h 146"/>
                <a:gd name="T66" fmla="*/ 57 w 364"/>
                <a:gd name="T67" fmla="*/ 31 h 146"/>
                <a:gd name="T68" fmla="*/ 60 w 364"/>
                <a:gd name="T69" fmla="*/ 33 h 146"/>
                <a:gd name="T70" fmla="*/ 69 w 364"/>
                <a:gd name="T71" fmla="*/ 37 h 146"/>
                <a:gd name="T72" fmla="*/ 74 w 364"/>
                <a:gd name="T73" fmla="*/ 36 h 146"/>
                <a:gd name="T74" fmla="*/ 77 w 364"/>
                <a:gd name="T75" fmla="*/ 37 h 146"/>
                <a:gd name="T76" fmla="*/ 81 w 364"/>
                <a:gd name="T77" fmla="*/ 37 h 146"/>
                <a:gd name="T78" fmla="*/ 86 w 364"/>
                <a:gd name="T79" fmla="*/ 35 h 146"/>
                <a:gd name="T80" fmla="*/ 91 w 364"/>
                <a:gd name="T81" fmla="*/ 27 h 146"/>
                <a:gd name="T82" fmla="*/ 91 w 364"/>
                <a:gd name="T83" fmla="*/ 18 h 146"/>
                <a:gd name="T84" fmla="*/ 84 w 364"/>
                <a:gd name="T85" fmla="*/ 7 h 1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4"/>
                <a:gd name="T130" fmla="*/ 0 h 146"/>
                <a:gd name="T131" fmla="*/ 364 w 364"/>
                <a:gd name="T132" fmla="*/ 146 h 1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4" h="146">
                  <a:moveTo>
                    <a:pt x="283" y="7"/>
                  </a:moveTo>
                  <a:lnTo>
                    <a:pt x="282" y="7"/>
                  </a:lnTo>
                  <a:lnTo>
                    <a:pt x="278" y="7"/>
                  </a:lnTo>
                  <a:lnTo>
                    <a:pt x="272" y="6"/>
                  </a:lnTo>
                  <a:lnTo>
                    <a:pt x="265" y="6"/>
                  </a:lnTo>
                  <a:lnTo>
                    <a:pt x="255" y="5"/>
                  </a:lnTo>
                  <a:lnTo>
                    <a:pt x="245" y="5"/>
                  </a:lnTo>
                  <a:lnTo>
                    <a:pt x="235" y="4"/>
                  </a:lnTo>
                  <a:lnTo>
                    <a:pt x="223" y="4"/>
                  </a:lnTo>
                  <a:lnTo>
                    <a:pt x="214" y="2"/>
                  </a:lnTo>
                  <a:lnTo>
                    <a:pt x="206" y="2"/>
                  </a:lnTo>
                  <a:lnTo>
                    <a:pt x="200" y="1"/>
                  </a:lnTo>
                  <a:lnTo>
                    <a:pt x="196" y="0"/>
                  </a:lnTo>
                  <a:lnTo>
                    <a:pt x="192" y="0"/>
                  </a:lnTo>
                  <a:lnTo>
                    <a:pt x="188" y="0"/>
                  </a:lnTo>
                  <a:lnTo>
                    <a:pt x="184" y="0"/>
                  </a:lnTo>
                  <a:lnTo>
                    <a:pt x="178" y="1"/>
                  </a:lnTo>
                  <a:lnTo>
                    <a:pt x="168" y="4"/>
                  </a:lnTo>
                  <a:lnTo>
                    <a:pt x="163" y="5"/>
                  </a:lnTo>
                  <a:lnTo>
                    <a:pt x="161" y="5"/>
                  </a:lnTo>
                  <a:lnTo>
                    <a:pt x="160" y="5"/>
                  </a:lnTo>
                  <a:lnTo>
                    <a:pt x="155" y="5"/>
                  </a:lnTo>
                  <a:lnTo>
                    <a:pt x="150" y="5"/>
                  </a:lnTo>
                  <a:lnTo>
                    <a:pt x="144" y="5"/>
                  </a:lnTo>
                  <a:lnTo>
                    <a:pt x="136" y="5"/>
                  </a:lnTo>
                  <a:lnTo>
                    <a:pt x="129" y="5"/>
                  </a:lnTo>
                  <a:lnTo>
                    <a:pt x="123" y="6"/>
                  </a:lnTo>
                  <a:lnTo>
                    <a:pt x="118" y="6"/>
                  </a:lnTo>
                  <a:lnTo>
                    <a:pt x="114" y="7"/>
                  </a:lnTo>
                  <a:lnTo>
                    <a:pt x="109" y="8"/>
                  </a:lnTo>
                  <a:lnTo>
                    <a:pt x="102" y="9"/>
                  </a:lnTo>
                  <a:lnTo>
                    <a:pt x="95" y="12"/>
                  </a:lnTo>
                  <a:lnTo>
                    <a:pt x="90" y="14"/>
                  </a:lnTo>
                  <a:lnTo>
                    <a:pt x="84" y="16"/>
                  </a:lnTo>
                  <a:lnTo>
                    <a:pt x="79" y="18"/>
                  </a:lnTo>
                  <a:lnTo>
                    <a:pt x="76" y="21"/>
                  </a:lnTo>
                  <a:lnTo>
                    <a:pt x="72" y="24"/>
                  </a:lnTo>
                  <a:lnTo>
                    <a:pt x="67" y="29"/>
                  </a:lnTo>
                  <a:lnTo>
                    <a:pt x="60" y="35"/>
                  </a:lnTo>
                  <a:lnTo>
                    <a:pt x="52" y="42"/>
                  </a:lnTo>
                  <a:lnTo>
                    <a:pt x="44" y="48"/>
                  </a:lnTo>
                  <a:lnTo>
                    <a:pt x="36" y="55"/>
                  </a:lnTo>
                  <a:lnTo>
                    <a:pt x="29" y="61"/>
                  </a:lnTo>
                  <a:lnTo>
                    <a:pt x="24" y="67"/>
                  </a:lnTo>
                  <a:lnTo>
                    <a:pt x="17" y="75"/>
                  </a:lnTo>
                  <a:lnTo>
                    <a:pt x="11" y="82"/>
                  </a:lnTo>
                  <a:lnTo>
                    <a:pt x="7" y="88"/>
                  </a:lnTo>
                  <a:lnTo>
                    <a:pt x="2" y="90"/>
                  </a:lnTo>
                  <a:lnTo>
                    <a:pt x="0" y="94"/>
                  </a:lnTo>
                  <a:lnTo>
                    <a:pt x="0" y="101"/>
                  </a:lnTo>
                  <a:lnTo>
                    <a:pt x="3" y="108"/>
                  </a:lnTo>
                  <a:lnTo>
                    <a:pt x="14" y="113"/>
                  </a:lnTo>
                  <a:lnTo>
                    <a:pt x="12" y="115"/>
                  </a:lnTo>
                  <a:lnTo>
                    <a:pt x="12" y="120"/>
                  </a:lnTo>
                  <a:lnTo>
                    <a:pt x="14" y="126"/>
                  </a:lnTo>
                  <a:lnTo>
                    <a:pt x="21" y="130"/>
                  </a:lnTo>
                  <a:lnTo>
                    <a:pt x="25" y="131"/>
                  </a:lnTo>
                  <a:lnTo>
                    <a:pt x="31" y="132"/>
                  </a:lnTo>
                  <a:lnTo>
                    <a:pt x="34" y="132"/>
                  </a:lnTo>
                  <a:lnTo>
                    <a:pt x="39" y="132"/>
                  </a:lnTo>
                  <a:lnTo>
                    <a:pt x="44" y="131"/>
                  </a:lnTo>
                  <a:lnTo>
                    <a:pt x="48" y="128"/>
                  </a:lnTo>
                  <a:lnTo>
                    <a:pt x="52" y="124"/>
                  </a:lnTo>
                  <a:lnTo>
                    <a:pt x="56" y="120"/>
                  </a:lnTo>
                  <a:lnTo>
                    <a:pt x="64" y="108"/>
                  </a:lnTo>
                  <a:lnTo>
                    <a:pt x="71" y="100"/>
                  </a:lnTo>
                  <a:lnTo>
                    <a:pt x="76" y="94"/>
                  </a:lnTo>
                  <a:lnTo>
                    <a:pt x="78" y="92"/>
                  </a:lnTo>
                  <a:lnTo>
                    <a:pt x="91" y="93"/>
                  </a:lnTo>
                  <a:lnTo>
                    <a:pt x="87" y="98"/>
                  </a:lnTo>
                  <a:lnTo>
                    <a:pt x="80" y="108"/>
                  </a:lnTo>
                  <a:lnTo>
                    <a:pt x="72" y="119"/>
                  </a:lnTo>
                  <a:lnTo>
                    <a:pt x="69" y="127"/>
                  </a:lnTo>
                  <a:lnTo>
                    <a:pt x="69" y="130"/>
                  </a:lnTo>
                  <a:lnTo>
                    <a:pt x="69" y="132"/>
                  </a:lnTo>
                  <a:lnTo>
                    <a:pt x="71" y="135"/>
                  </a:lnTo>
                  <a:lnTo>
                    <a:pt x="76" y="135"/>
                  </a:lnTo>
                  <a:lnTo>
                    <a:pt x="83" y="135"/>
                  </a:lnTo>
                  <a:lnTo>
                    <a:pt x="91" y="136"/>
                  </a:lnTo>
                  <a:lnTo>
                    <a:pt x="99" y="135"/>
                  </a:lnTo>
                  <a:lnTo>
                    <a:pt x="105" y="134"/>
                  </a:lnTo>
                  <a:lnTo>
                    <a:pt x="108" y="130"/>
                  </a:lnTo>
                  <a:lnTo>
                    <a:pt x="113" y="126"/>
                  </a:lnTo>
                  <a:lnTo>
                    <a:pt x="120" y="120"/>
                  </a:lnTo>
                  <a:lnTo>
                    <a:pt x="126" y="113"/>
                  </a:lnTo>
                  <a:lnTo>
                    <a:pt x="133" y="107"/>
                  </a:lnTo>
                  <a:lnTo>
                    <a:pt x="138" y="101"/>
                  </a:lnTo>
                  <a:lnTo>
                    <a:pt x="143" y="98"/>
                  </a:lnTo>
                  <a:lnTo>
                    <a:pt x="144" y="97"/>
                  </a:lnTo>
                  <a:lnTo>
                    <a:pt x="146" y="98"/>
                  </a:lnTo>
                  <a:lnTo>
                    <a:pt x="152" y="101"/>
                  </a:lnTo>
                  <a:lnTo>
                    <a:pt x="159" y="106"/>
                  </a:lnTo>
                  <a:lnTo>
                    <a:pt x="166" y="107"/>
                  </a:lnTo>
                  <a:lnTo>
                    <a:pt x="168" y="108"/>
                  </a:lnTo>
                  <a:lnTo>
                    <a:pt x="174" y="111"/>
                  </a:lnTo>
                  <a:lnTo>
                    <a:pt x="183" y="113"/>
                  </a:lnTo>
                  <a:lnTo>
                    <a:pt x="194" y="116"/>
                  </a:lnTo>
                  <a:lnTo>
                    <a:pt x="205" y="121"/>
                  </a:lnTo>
                  <a:lnTo>
                    <a:pt x="215" y="123"/>
                  </a:lnTo>
                  <a:lnTo>
                    <a:pt x="224" y="126"/>
                  </a:lnTo>
                  <a:lnTo>
                    <a:pt x="230" y="127"/>
                  </a:lnTo>
                  <a:lnTo>
                    <a:pt x="237" y="127"/>
                  </a:lnTo>
                  <a:lnTo>
                    <a:pt x="238" y="129"/>
                  </a:lnTo>
                  <a:lnTo>
                    <a:pt x="242" y="132"/>
                  </a:lnTo>
                  <a:lnTo>
                    <a:pt x="249" y="138"/>
                  </a:lnTo>
                  <a:lnTo>
                    <a:pt x="261" y="143"/>
                  </a:lnTo>
                  <a:lnTo>
                    <a:pt x="275" y="145"/>
                  </a:lnTo>
                  <a:lnTo>
                    <a:pt x="284" y="144"/>
                  </a:lnTo>
                  <a:lnTo>
                    <a:pt x="290" y="144"/>
                  </a:lnTo>
                  <a:lnTo>
                    <a:pt x="295" y="143"/>
                  </a:lnTo>
                  <a:lnTo>
                    <a:pt x="297" y="143"/>
                  </a:lnTo>
                  <a:lnTo>
                    <a:pt x="300" y="144"/>
                  </a:lnTo>
                  <a:lnTo>
                    <a:pt x="305" y="145"/>
                  </a:lnTo>
                  <a:lnTo>
                    <a:pt x="311" y="146"/>
                  </a:lnTo>
                  <a:lnTo>
                    <a:pt x="316" y="146"/>
                  </a:lnTo>
                  <a:lnTo>
                    <a:pt x="322" y="146"/>
                  </a:lnTo>
                  <a:lnTo>
                    <a:pt x="328" y="145"/>
                  </a:lnTo>
                  <a:lnTo>
                    <a:pt x="333" y="143"/>
                  </a:lnTo>
                  <a:lnTo>
                    <a:pt x="343" y="137"/>
                  </a:lnTo>
                  <a:lnTo>
                    <a:pt x="352" y="130"/>
                  </a:lnTo>
                  <a:lnTo>
                    <a:pt x="359" y="122"/>
                  </a:lnTo>
                  <a:lnTo>
                    <a:pt x="363" y="109"/>
                  </a:lnTo>
                  <a:lnTo>
                    <a:pt x="363" y="100"/>
                  </a:lnTo>
                  <a:lnTo>
                    <a:pt x="364" y="88"/>
                  </a:lnTo>
                  <a:lnTo>
                    <a:pt x="363" y="74"/>
                  </a:lnTo>
                  <a:lnTo>
                    <a:pt x="359" y="59"/>
                  </a:lnTo>
                  <a:lnTo>
                    <a:pt x="351" y="44"/>
                  </a:lnTo>
                  <a:lnTo>
                    <a:pt x="336" y="29"/>
                  </a:lnTo>
                  <a:lnTo>
                    <a:pt x="314" y="16"/>
                  </a:lnTo>
                  <a:lnTo>
                    <a:pt x="283" y="7"/>
                  </a:lnTo>
                  <a:close/>
                </a:path>
              </a:pathLst>
            </a:custGeom>
            <a:solidFill>
              <a:srgbClr val="00000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grpSp>
      <p:sp>
        <p:nvSpPr>
          <p:cNvPr id="72" name="Parallelogram 71"/>
          <p:cNvSpPr/>
          <p:nvPr/>
        </p:nvSpPr>
        <p:spPr>
          <a:xfrm>
            <a:off x="745958" y="3473116"/>
            <a:ext cx="3999770" cy="429768"/>
          </a:xfrm>
          <a:prstGeom prst="parallelogram">
            <a:avLst>
              <a:gd name="adj" fmla="val 23152"/>
            </a:avLst>
          </a:prstGeom>
          <a:noFill/>
          <a:ln w="19050" cap="flat" cmpd="sng" algn="ctr">
            <a:solidFill>
              <a:srgbClr val="00104D"/>
            </a:solidFill>
            <a:prstDash val="solid"/>
          </a:ln>
          <a:effectLst/>
        </p:spPr>
        <p:txBody>
          <a:bodyPr lIns="0" tIns="45720" rIns="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Futura Bk"/>
                <a:ea typeface="+mn-ea"/>
                <a:cs typeface="+mn-cs"/>
              </a:rPr>
              <a:t>Significant time spent executing tests</a:t>
            </a:r>
          </a:p>
        </p:txBody>
      </p:sp>
      <p:sp>
        <p:nvSpPr>
          <p:cNvPr id="73" name="Parallelogram 72"/>
          <p:cNvSpPr/>
          <p:nvPr/>
        </p:nvSpPr>
        <p:spPr>
          <a:xfrm>
            <a:off x="617420" y="3934968"/>
            <a:ext cx="4030780" cy="581114"/>
          </a:xfrm>
          <a:prstGeom prst="parallelogram">
            <a:avLst>
              <a:gd name="adj" fmla="val 23151"/>
            </a:avLst>
          </a:prstGeom>
          <a:noFill/>
          <a:ln w="19050" cap="flat" cmpd="sng" algn="ctr">
            <a:solidFill>
              <a:srgbClr val="00104D"/>
            </a:solidFill>
            <a:prstDash val="solid"/>
          </a:ln>
          <a:effectLst/>
        </p:spPr>
        <p:txBody>
          <a:bodyPr lIns="0" tIns="45720" rIns="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Futura Bk"/>
                <a:ea typeface="+mn-ea"/>
                <a:cs typeface="+mn-cs"/>
              </a:rPr>
              <a:t>Following and executing test steps is challenging</a:t>
            </a:r>
          </a:p>
        </p:txBody>
      </p:sp>
      <p:sp>
        <p:nvSpPr>
          <p:cNvPr id="74" name="Parallelogram 73"/>
          <p:cNvSpPr/>
          <p:nvPr/>
        </p:nvSpPr>
        <p:spPr>
          <a:xfrm>
            <a:off x="463296" y="4558553"/>
            <a:ext cx="4032504" cy="581114"/>
          </a:xfrm>
          <a:prstGeom prst="parallelogram">
            <a:avLst>
              <a:gd name="adj" fmla="val 23151"/>
            </a:avLst>
          </a:prstGeom>
          <a:noFill/>
          <a:ln w="19050" cap="flat" cmpd="sng" algn="ctr">
            <a:solidFill>
              <a:srgbClr val="00104D"/>
            </a:solidFill>
            <a:prstDash val="solid"/>
          </a:ln>
          <a:effectLst/>
        </p:spPr>
        <p:txBody>
          <a:bodyPr lIns="0" tIns="45720" rIns="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Futura Bk"/>
                <a:ea typeface="+mn-ea"/>
                <a:cs typeface="+mn-cs"/>
              </a:rPr>
              <a:t>Repetitive test steps waste execution time</a:t>
            </a:r>
          </a:p>
        </p:txBody>
      </p:sp>
      <p:sp>
        <p:nvSpPr>
          <p:cNvPr id="75" name="Parallelogram 74"/>
          <p:cNvSpPr/>
          <p:nvPr/>
        </p:nvSpPr>
        <p:spPr>
          <a:xfrm>
            <a:off x="310896" y="5173024"/>
            <a:ext cx="4032504" cy="581114"/>
          </a:xfrm>
          <a:prstGeom prst="parallelogram">
            <a:avLst>
              <a:gd name="adj" fmla="val 23151"/>
            </a:avLst>
          </a:prstGeom>
          <a:noFill/>
          <a:ln w="19050" cap="flat" cmpd="sng" algn="ctr">
            <a:solidFill>
              <a:srgbClr val="00104D"/>
            </a:solidFill>
            <a:prstDash val="solid"/>
          </a:ln>
          <a:effectLst/>
        </p:spPr>
        <p:txBody>
          <a:bodyPr lIns="0" tIns="45720" rIns="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Futura Bk"/>
                <a:ea typeface="+mn-ea"/>
                <a:cs typeface="+mn-cs"/>
              </a:rPr>
              <a:t>Test multiple environments is time consuming</a:t>
            </a:r>
          </a:p>
        </p:txBody>
      </p:sp>
      <p:sp>
        <p:nvSpPr>
          <p:cNvPr id="76" name="Parallelogram 75"/>
          <p:cNvSpPr/>
          <p:nvPr/>
        </p:nvSpPr>
        <p:spPr>
          <a:xfrm>
            <a:off x="158496" y="5789375"/>
            <a:ext cx="4032504" cy="581114"/>
          </a:xfrm>
          <a:prstGeom prst="parallelogram">
            <a:avLst>
              <a:gd name="adj" fmla="val 23151"/>
            </a:avLst>
          </a:prstGeom>
          <a:noFill/>
          <a:ln w="19050" cap="flat" cmpd="sng" algn="ctr">
            <a:solidFill>
              <a:srgbClr val="00104D"/>
            </a:solidFill>
            <a:prstDash val="solid"/>
          </a:ln>
          <a:effectLst/>
        </p:spPr>
        <p:txBody>
          <a:bodyPr lIns="0" tIns="45720" rIns="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Futura Bk"/>
                <a:ea typeface="+mn-ea"/>
                <a:cs typeface="+mn-cs"/>
              </a:rPr>
              <a:t>Entering data is a chore and can be error prone</a:t>
            </a:r>
          </a:p>
        </p:txBody>
      </p:sp>
      <p:sp>
        <p:nvSpPr>
          <p:cNvPr id="77" name="Parallelogram 76"/>
          <p:cNvSpPr/>
          <p:nvPr/>
        </p:nvSpPr>
        <p:spPr>
          <a:xfrm>
            <a:off x="4988061" y="3503910"/>
            <a:ext cx="3999770" cy="429768"/>
          </a:xfrm>
          <a:prstGeom prst="parallelogram">
            <a:avLst>
              <a:gd name="adj" fmla="val 23152"/>
            </a:avLst>
          </a:prstGeom>
          <a:noFill/>
          <a:ln w="19050" cap="flat" cmpd="sng" algn="ctr">
            <a:solidFill>
              <a:srgbClr val="00452F"/>
            </a:solidFill>
            <a:prstDash val="solid"/>
          </a:ln>
          <a:effectLst/>
        </p:spPr>
        <p:txBody>
          <a:bodyPr lIns="0" tIns="45720" rIns="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Futura Bk"/>
                <a:ea typeface="+mn-ea"/>
                <a:cs typeface="+mn-cs"/>
              </a:rPr>
              <a:t>Bug descriptions are rarely complete</a:t>
            </a:r>
          </a:p>
        </p:txBody>
      </p:sp>
      <p:sp>
        <p:nvSpPr>
          <p:cNvPr id="78" name="Parallelogram 77"/>
          <p:cNvSpPr/>
          <p:nvPr/>
        </p:nvSpPr>
        <p:spPr>
          <a:xfrm>
            <a:off x="4841836" y="3984390"/>
            <a:ext cx="4030780" cy="581114"/>
          </a:xfrm>
          <a:prstGeom prst="parallelogram">
            <a:avLst>
              <a:gd name="adj" fmla="val 23151"/>
            </a:avLst>
          </a:prstGeom>
          <a:noFill/>
          <a:ln w="19050" cap="flat" cmpd="sng" algn="ctr">
            <a:solidFill>
              <a:srgbClr val="00452F"/>
            </a:solidFill>
            <a:prstDash val="solid"/>
          </a:ln>
          <a:effectLst/>
        </p:spPr>
        <p:txBody>
          <a:bodyPr lIns="0" tIns="45720" rIns="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Futura Bk"/>
                <a:ea typeface="+mn-ea"/>
                <a:cs typeface="+mn-cs"/>
              </a:rPr>
              <a:t>Information needed to recreate the bug is often missing</a:t>
            </a:r>
          </a:p>
        </p:txBody>
      </p:sp>
      <p:sp>
        <p:nvSpPr>
          <p:cNvPr id="79" name="Parallelogram 78"/>
          <p:cNvSpPr/>
          <p:nvPr/>
        </p:nvSpPr>
        <p:spPr>
          <a:xfrm>
            <a:off x="4698718" y="4598878"/>
            <a:ext cx="4032504" cy="581114"/>
          </a:xfrm>
          <a:prstGeom prst="parallelogram">
            <a:avLst>
              <a:gd name="adj" fmla="val 23151"/>
            </a:avLst>
          </a:prstGeom>
          <a:noFill/>
          <a:ln w="19050" cap="flat" cmpd="sng" algn="ctr">
            <a:solidFill>
              <a:srgbClr val="00452F"/>
            </a:solidFill>
            <a:prstDash val="solid"/>
          </a:ln>
          <a:effectLst/>
        </p:spPr>
        <p:txBody>
          <a:bodyPr lIns="0" tIns="45720" rIns="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Futura Bk"/>
                <a:ea typeface="+mn-ea"/>
                <a:cs typeface="+mn-cs"/>
              </a:rPr>
              <a:t>Significant time spent trying to recreate and figure out defects</a:t>
            </a:r>
          </a:p>
        </p:txBody>
      </p:sp>
      <p:sp>
        <p:nvSpPr>
          <p:cNvPr id="80" name="Parallelogram 79"/>
          <p:cNvSpPr/>
          <p:nvPr/>
        </p:nvSpPr>
        <p:spPr>
          <a:xfrm>
            <a:off x="4553629" y="5221708"/>
            <a:ext cx="4032000" cy="569492"/>
          </a:xfrm>
          <a:prstGeom prst="parallelogram">
            <a:avLst>
              <a:gd name="adj" fmla="val 23151"/>
            </a:avLst>
          </a:prstGeom>
          <a:noFill/>
          <a:ln w="19050" cap="flat" cmpd="sng" algn="ctr">
            <a:solidFill>
              <a:srgbClr val="00452F"/>
            </a:solidFill>
            <a:prstDash val="solid"/>
          </a:ln>
          <a:effectLst/>
        </p:spPr>
        <p:txBody>
          <a:bodyPr lIns="0" tIns="45720" rIns="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Futura Bk"/>
                <a:ea typeface="+mn-ea"/>
                <a:cs typeface="+mn-cs"/>
              </a:rPr>
              <a:t>No history of user actions when exploratory testing</a:t>
            </a:r>
          </a:p>
        </p:txBody>
      </p:sp>
    </p:spTree>
    <p:extLst>
      <p:ext uri="{BB962C8B-B14F-4D97-AF65-F5344CB8AC3E}">
        <p14:creationId xmlns:p14="http://schemas.microsoft.com/office/powerpoint/2010/main" val="31893332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5092" y="1627851"/>
            <a:ext cx="8606987" cy="4214865"/>
          </a:xfrm>
        </p:spPr>
        <p:txBody>
          <a:bodyPr/>
          <a:lstStyle/>
          <a:p>
            <a:r>
              <a:rPr lang="en-US" dirty="0">
                <a:latin typeface="+mj-lt"/>
              </a:rPr>
              <a:t>HP Sprinter provides a suite of advanced features and tools that make manual testing more efficient and effective. </a:t>
            </a:r>
          </a:p>
          <a:p>
            <a:r>
              <a:rPr lang="en-US" dirty="0" smtClean="0">
                <a:latin typeface="+mj-lt"/>
              </a:rPr>
              <a:t>  </a:t>
            </a:r>
            <a:r>
              <a:rPr lang="en-US" dirty="0">
                <a:latin typeface="+mj-lt"/>
              </a:rPr>
              <a:t>Sprinter displays steps in a clear, organized, and user-friendly design. </a:t>
            </a:r>
          </a:p>
          <a:p>
            <a:r>
              <a:rPr lang="en-US" dirty="0">
                <a:latin typeface="+mj-lt"/>
              </a:rPr>
              <a:t>  Sprinter enables you to create annotated screen captures of your application and attach them to an ALM defect or the actual result of a step. You can also attach a movie of your run to a defect in ALM. </a:t>
            </a:r>
          </a:p>
          <a:p>
            <a:r>
              <a:rPr lang="en-US" dirty="0">
                <a:latin typeface="+mj-lt"/>
              </a:rPr>
              <a:t>  Sprinter can keep a record of all the user actions you performed during your test. </a:t>
            </a:r>
          </a:p>
          <a:p>
            <a:pPr lvl="1">
              <a:buFont typeface="Arial" pitchFamily="34" charset="0"/>
              <a:buChar char="•"/>
            </a:pPr>
            <a:r>
              <a:rPr lang="en-US" dirty="0">
                <a:latin typeface="+mj-lt"/>
              </a:rPr>
              <a:t>  This enables Sprinter to create detailed defect scenarios for you. </a:t>
            </a:r>
          </a:p>
          <a:p>
            <a:pPr lvl="1">
              <a:buFont typeface="Arial" pitchFamily="34" charset="0"/>
              <a:buChar char="•"/>
            </a:pPr>
            <a:r>
              <a:rPr lang="en-US" dirty="0">
                <a:latin typeface="+mj-lt"/>
              </a:rPr>
              <a:t>   This greatly increases the value of exploratory tests that you run without pre-defined steps. </a:t>
            </a:r>
          </a:p>
          <a:p>
            <a:r>
              <a:rPr lang="en-US" dirty="0">
                <a:latin typeface="+mj-lt"/>
              </a:rPr>
              <a:t>  Sprinter can inject data automatically into fields in your application. </a:t>
            </a:r>
          </a:p>
          <a:p>
            <a:r>
              <a:rPr lang="en-US" dirty="0">
                <a:latin typeface="+mj-lt"/>
              </a:rPr>
              <a:t>  Sprinter enables you to create and run macros to perform a set of actions in your  application for you. </a:t>
            </a:r>
          </a:p>
          <a:p>
            <a:r>
              <a:rPr lang="en-US" dirty="0">
                <a:latin typeface="+mj-lt"/>
              </a:rPr>
              <a:t>  Sprinter can replicate your user actions on multiple computers with different configurations. This allows you to increase your coverage matrix and saves you time testing different configurations.</a:t>
            </a:r>
          </a:p>
          <a:p>
            <a:endParaRPr lang="en-US" dirty="0">
              <a:latin typeface="+mj-lt"/>
            </a:endParaRPr>
          </a:p>
        </p:txBody>
      </p:sp>
      <p:sp>
        <p:nvSpPr>
          <p:cNvPr id="3" name="Title 2"/>
          <p:cNvSpPr>
            <a:spLocks noGrp="1"/>
          </p:cNvSpPr>
          <p:nvPr>
            <p:ph type="title"/>
          </p:nvPr>
        </p:nvSpPr>
        <p:spPr>
          <a:xfrm>
            <a:off x="1303984" y="103032"/>
            <a:ext cx="7543800" cy="1066800"/>
          </a:xfrm>
        </p:spPr>
        <p:txBody>
          <a:bodyPr/>
          <a:lstStyle/>
          <a:p>
            <a:r>
              <a:rPr lang="en-US" dirty="0"/>
              <a:t>What is HP Sprinter?</a:t>
            </a:r>
          </a:p>
        </p:txBody>
      </p:sp>
      <p:sp>
        <p:nvSpPr>
          <p:cNvPr id="4" name="Slide Number Placeholder 3"/>
          <p:cNvSpPr>
            <a:spLocks noGrp="1"/>
          </p:cNvSpPr>
          <p:nvPr>
            <p:ph type="sldNum" sz="quarter" idx="10"/>
          </p:nvPr>
        </p:nvSpPr>
        <p:spPr/>
        <p:txBody>
          <a:bodyPr/>
          <a:lstStyle/>
          <a:p>
            <a:fld id="{47ED8886-DB3B-44F4-9A80-E6A224679F20}" type="slidenum">
              <a:rPr lang="en-US" smtClean="0"/>
              <a:pPr/>
              <a:t>57</a:t>
            </a:fld>
            <a:endParaRPr lang="en-US" dirty="0"/>
          </a:p>
        </p:txBody>
      </p:sp>
    </p:spTree>
    <p:extLst>
      <p:ext uri="{BB962C8B-B14F-4D97-AF65-F5344CB8AC3E}">
        <p14:creationId xmlns:p14="http://schemas.microsoft.com/office/powerpoint/2010/main" val="20943795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7800" y="152400"/>
            <a:ext cx="7543800" cy="1066800"/>
          </a:xfrm>
        </p:spPr>
        <p:txBody>
          <a:bodyPr/>
          <a:lstStyle/>
          <a:p>
            <a:r>
              <a:rPr lang="en-US" dirty="0"/>
              <a:t>HP Sprinter Add-in</a:t>
            </a:r>
          </a:p>
        </p:txBody>
      </p:sp>
      <p:sp>
        <p:nvSpPr>
          <p:cNvPr id="4" name="Slide Number Placeholder 3"/>
          <p:cNvSpPr>
            <a:spLocks noGrp="1"/>
          </p:cNvSpPr>
          <p:nvPr>
            <p:ph type="sldNum" sz="quarter" idx="10"/>
          </p:nvPr>
        </p:nvSpPr>
        <p:spPr/>
        <p:txBody>
          <a:bodyPr/>
          <a:lstStyle/>
          <a:p>
            <a:fld id="{47ED8886-DB3B-44F4-9A80-E6A224679F20}" type="slidenum">
              <a:rPr lang="en-US" smtClean="0"/>
              <a:pPr/>
              <a:t>58</a:t>
            </a:fld>
            <a:endParaRPr lang="en-US" dirty="0"/>
          </a:p>
        </p:txBody>
      </p:sp>
      <p:sp>
        <p:nvSpPr>
          <p:cNvPr id="5" name="Content Placeholder 4"/>
          <p:cNvSpPr txBox="1">
            <a:spLocks noGrp="1"/>
          </p:cNvSpPr>
          <p:nvPr>
            <p:ph idx="1"/>
          </p:nvPr>
        </p:nvSpPr>
        <p:spPr bwMode="auto">
          <a:prstGeom prst="rect">
            <a:avLst/>
          </a:prstGeom>
          <a:noFill/>
          <a:ln w="9525">
            <a:noFill/>
            <a:miter lim="800000"/>
            <a:headEnd/>
            <a:tailEnd/>
          </a:ln>
        </p:spPr>
        <p:txBody>
          <a:bodyPr wrap="square" rtlCol="0">
            <a:prstTxWarp prst="textNoShape">
              <a:avLst/>
            </a:prstTxWarp>
            <a:spAutoFit/>
          </a:bodyPr>
          <a:lstStyle/>
          <a:p>
            <a:r>
              <a:rPr lang="en-US" sz="1600" b="0" dirty="0" smtClean="0">
                <a:latin typeface="+mj-lt"/>
              </a:rPr>
              <a:t>Hp Sprinter is not a module in ALM. It is a an additional feature which can be installed from the add-in page.</a:t>
            </a:r>
          </a:p>
          <a:p>
            <a:endParaRPr lang="en-US" sz="1600" b="0" dirty="0" smtClean="0">
              <a:latin typeface="+mj-lt"/>
            </a:endParaRPr>
          </a:p>
          <a:p>
            <a:r>
              <a:rPr lang="en-US" sz="1600" b="0" dirty="0" smtClean="0">
                <a:latin typeface="+mj-lt"/>
              </a:rPr>
              <a:t>Editions: </a:t>
            </a:r>
          </a:p>
          <a:p>
            <a:endParaRPr lang="en-US" sz="1600" b="0" dirty="0" smtClean="0">
              <a:latin typeface="+mj-lt"/>
            </a:endParaRPr>
          </a:p>
          <a:p>
            <a:pPr>
              <a:buFont typeface="Arial" pitchFamily="34" charset="0"/>
              <a:buChar char="•"/>
            </a:pPr>
            <a:r>
              <a:rPr lang="en-US" sz="1600" b="0" dirty="0" smtClean="0">
                <a:latin typeface="+mj-lt"/>
              </a:rPr>
              <a:t> HP ALM and HP Quality Center Enterprise Edition enable manual testing with Sprinter. </a:t>
            </a:r>
          </a:p>
          <a:p>
            <a:endParaRPr lang="en-US" sz="1600" b="0" dirty="0" smtClean="0">
              <a:latin typeface="+mj-lt"/>
            </a:endParaRPr>
          </a:p>
          <a:p>
            <a:pPr>
              <a:buFont typeface="Arial" pitchFamily="34" charset="0"/>
              <a:buChar char="•"/>
            </a:pPr>
            <a:r>
              <a:rPr lang="en-US" sz="1600" b="0" dirty="0" smtClean="0">
                <a:latin typeface="+mj-lt"/>
              </a:rPr>
              <a:t> Sprinter is not available for HP Quality Center Starter Edition or HP ALM Performance Center Edition.</a:t>
            </a:r>
          </a:p>
          <a:p>
            <a:pPr>
              <a:buFont typeface="Arial" pitchFamily="34" charset="0"/>
              <a:buChar char="•"/>
            </a:pPr>
            <a:endParaRPr lang="en-US" sz="1600" b="0" dirty="0" smtClean="0">
              <a:latin typeface="+mj-lt"/>
            </a:endParaRPr>
          </a:p>
          <a:p>
            <a:r>
              <a:rPr lang="en-US" sz="1600" b="0" dirty="0" smtClean="0">
                <a:latin typeface="+mj-lt"/>
              </a:rPr>
              <a:t>Download Link:</a:t>
            </a:r>
          </a:p>
          <a:p>
            <a:endParaRPr lang="en-US" sz="1600" b="0" dirty="0" smtClean="0">
              <a:latin typeface="+mj-lt"/>
            </a:endParaRPr>
          </a:p>
          <a:p>
            <a:r>
              <a:rPr lang="en-US" sz="1600" b="0" dirty="0" smtClean="0">
                <a:latin typeface="+mj-lt"/>
                <a:hlinkClick r:id="rId3"/>
              </a:rPr>
              <a:t>http://update.external.hp.com/qualitycenter/qc110/mictools/sprinter/index.html</a:t>
            </a:r>
            <a:endParaRPr lang="en-US" sz="1600" b="0" dirty="0" smtClean="0">
              <a:latin typeface="+mj-lt"/>
            </a:endParaRPr>
          </a:p>
          <a:p>
            <a:endParaRPr lang="en-US" sz="1600" b="0" dirty="0" smtClean="0">
              <a:latin typeface="+mj-lt"/>
            </a:endParaRPr>
          </a:p>
          <a:p>
            <a:endParaRPr lang="en-US" sz="1600" b="0" dirty="0" err="1" smtClean="0">
              <a:latin typeface="+mj-lt"/>
            </a:endParaRPr>
          </a:p>
        </p:txBody>
      </p:sp>
    </p:spTree>
    <p:extLst>
      <p:ext uri="{BB962C8B-B14F-4D97-AF65-F5344CB8AC3E}">
        <p14:creationId xmlns:p14="http://schemas.microsoft.com/office/powerpoint/2010/main" val="7914497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152400"/>
            <a:ext cx="7543800" cy="1066800"/>
          </a:xfrm>
        </p:spPr>
        <p:txBody>
          <a:bodyPr/>
          <a:lstStyle/>
          <a:p>
            <a:r>
              <a:rPr lang="en-US" dirty="0"/>
              <a:t>Connects directly to HP Quality Center</a:t>
            </a:r>
          </a:p>
        </p:txBody>
      </p:sp>
      <p:sp>
        <p:nvSpPr>
          <p:cNvPr id="4" name="Slide Number Placeholder 3"/>
          <p:cNvSpPr>
            <a:spLocks noGrp="1"/>
          </p:cNvSpPr>
          <p:nvPr>
            <p:ph type="sldNum" sz="quarter" idx="10"/>
          </p:nvPr>
        </p:nvSpPr>
        <p:spPr/>
        <p:txBody>
          <a:bodyPr/>
          <a:lstStyle/>
          <a:p>
            <a:fld id="{47ED8886-DB3B-44F4-9A80-E6A224679F20}" type="slidenum">
              <a:rPr lang="en-US" smtClean="0"/>
              <a:pPr/>
              <a:t>59</a:t>
            </a:fld>
            <a:endParaRPr lang="en-US" dirty="0"/>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219200" y="1588535"/>
            <a:ext cx="6403422" cy="4659865"/>
          </a:xfrm>
          <a:prstGeom prst="rect">
            <a:avLst/>
          </a:prstGeom>
          <a:noFill/>
          <a:ln>
            <a:noFill/>
          </a:ln>
          <a:effectLst>
            <a:outerShdw blurRad="292100" dist="139700" dir="2700000" algn="ctr" rotWithShape="0">
              <a:srgbClr val="3D393B">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228601" y="3376061"/>
            <a:ext cx="1981200" cy="685800"/>
          </a:xfrm>
          <a:prstGeom prst="roundRect">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p:spPr>
        <p:txBody>
          <a:bodyPr lIns="91440" tIns="4572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mj-lt"/>
                <a:ea typeface="+mn-ea"/>
                <a:cs typeface="+mn-cs"/>
              </a:rPr>
              <a:t>Connects directly to HP Quality Center</a:t>
            </a:r>
          </a:p>
        </p:txBody>
      </p:sp>
      <p:cxnSp>
        <p:nvCxnSpPr>
          <p:cNvPr id="8" name="Straight Arrow Connector 7"/>
          <p:cNvCxnSpPr/>
          <p:nvPr/>
        </p:nvCxnSpPr>
        <p:spPr>
          <a:xfrm flipV="1">
            <a:off x="1219200" y="2133600"/>
            <a:ext cx="609600" cy="1242460"/>
          </a:xfrm>
          <a:prstGeom prst="straightConnector1">
            <a:avLst/>
          </a:prstGeom>
          <a:noFill/>
          <a:ln w="31750" cap="flat" cmpd="sng" algn="ctr">
            <a:solidFill>
              <a:srgbClr val="FF0000"/>
            </a:solidFill>
            <a:prstDash val="solid"/>
            <a:tailEnd type="arrow"/>
          </a:ln>
          <a:effectLst/>
        </p:spPr>
      </p:cxnSp>
      <p:sp>
        <p:nvSpPr>
          <p:cNvPr id="9" name="Rounded Rectangle 8"/>
          <p:cNvSpPr/>
          <p:nvPr/>
        </p:nvSpPr>
        <p:spPr>
          <a:xfrm>
            <a:off x="6477000" y="3001055"/>
            <a:ext cx="1956921" cy="808945"/>
          </a:xfrm>
          <a:prstGeom prst="roundRect">
            <a:avLst>
              <a:gd name="adj" fmla="val 8643"/>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p:spPr>
        <p:txBody>
          <a:bodyPr lIns="91440" tIns="4572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mj-lt"/>
                <a:ea typeface="+mn-ea"/>
                <a:cs typeface="+mn-cs"/>
              </a:rPr>
              <a:t>Open test cases from HP Quality Center</a:t>
            </a:r>
          </a:p>
        </p:txBody>
      </p:sp>
      <p:sp>
        <p:nvSpPr>
          <p:cNvPr id="10" name="Rounded Rectangle 9"/>
          <p:cNvSpPr/>
          <p:nvPr/>
        </p:nvSpPr>
        <p:spPr>
          <a:xfrm>
            <a:off x="6477000" y="4724400"/>
            <a:ext cx="1929847" cy="814940"/>
          </a:xfrm>
          <a:prstGeom prst="roundRect">
            <a:avLst>
              <a:gd name="adj" fmla="val 8643"/>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p:spPr>
        <p:txBody>
          <a:bodyPr lIns="91440" tIns="4572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mj-lt"/>
                <a:ea typeface="+mn-ea"/>
                <a:cs typeface="+mn-cs"/>
              </a:rPr>
              <a:t>Save results directly into HP Quality Center</a:t>
            </a:r>
          </a:p>
        </p:txBody>
      </p:sp>
      <p:sp>
        <p:nvSpPr>
          <p:cNvPr id="11" name="Rounded Rectangle 10"/>
          <p:cNvSpPr/>
          <p:nvPr/>
        </p:nvSpPr>
        <p:spPr>
          <a:xfrm>
            <a:off x="228600" y="4747660"/>
            <a:ext cx="2133600" cy="814940"/>
          </a:xfrm>
          <a:prstGeom prst="roundRect">
            <a:avLst>
              <a:gd name="adj" fmla="val 8643"/>
            </a:avLst>
          </a:prstGeom>
          <a:gradFill flip="none" rotWithShape="1">
            <a:gsLst>
              <a:gs pos="0">
                <a:srgbClr val="FF0000"/>
              </a:gs>
              <a:gs pos="56000">
                <a:srgbClr val="C00000"/>
              </a:gs>
            </a:gsLst>
            <a:lin ang="8100000" scaled="1"/>
            <a:tileRect/>
          </a:gradFill>
          <a:ln w="25400" cap="flat" cmpd="sng" algn="ctr">
            <a:noFill/>
            <a:prstDash val="solid"/>
          </a:ln>
          <a:effectLst/>
        </p:spPr>
        <p:txBody>
          <a:bodyPr lIns="91440" tIns="4572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mj-lt"/>
                <a:ea typeface="+mn-ea"/>
                <a:cs typeface="+mn-cs"/>
              </a:rPr>
              <a:t>Included with HP Quality Center 11.0 and HP ALM 11.0</a:t>
            </a:r>
          </a:p>
        </p:txBody>
      </p:sp>
    </p:spTree>
    <p:extLst>
      <p:ext uri="{BB962C8B-B14F-4D97-AF65-F5344CB8AC3E}">
        <p14:creationId xmlns:p14="http://schemas.microsoft.com/office/powerpoint/2010/main" val="21341307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custDataLst>
              <p:tags r:id="rId1"/>
            </p:custDataLst>
          </p:nvPr>
        </p:nvSpPr>
        <p:spPr>
          <a:xfrm>
            <a:off x="232213" y="1371601"/>
            <a:ext cx="8606987" cy="4800600"/>
          </a:xfrm>
        </p:spPr>
        <p:txBody>
          <a:bodyPr/>
          <a:lstStyle/>
          <a:p>
            <a:pPr marL="0" indent="0">
              <a:buNone/>
            </a:pPr>
            <a:r>
              <a:rPr lang="en-IN" dirty="0">
                <a:ea typeface="Verdana" panose="020B0604030504040204" pitchFamily="34" charset="0"/>
                <a:cs typeface="Verdana" panose="020B0604030504040204" pitchFamily="34" charset="0"/>
              </a:rPr>
              <a:t>After completing this learning component, you will be able to</a:t>
            </a:r>
            <a:r>
              <a:rPr lang="en-IN" dirty="0" smtClean="0">
                <a:ea typeface="Verdana" panose="020B0604030504040204" pitchFamily="34" charset="0"/>
                <a:cs typeface="Verdana" panose="020B0604030504040204" pitchFamily="34" charset="0"/>
              </a:rPr>
              <a:t>:</a:t>
            </a:r>
          </a:p>
          <a:p>
            <a:pPr marL="0" indent="0">
              <a:buNone/>
            </a:pPr>
            <a:endParaRPr lang="en-IN" dirty="0">
              <a:ea typeface="Verdana" panose="020B0604030504040204" pitchFamily="34" charset="0"/>
              <a:cs typeface="Verdana" panose="020B0604030504040204" pitchFamily="34" charset="0"/>
            </a:endParaRPr>
          </a:p>
          <a:p>
            <a:pPr marL="457200" lvl="1" indent="0">
              <a:buNone/>
            </a:pPr>
            <a:r>
              <a:rPr lang="en-IN" dirty="0" smtClean="0"/>
              <a:t>ALM </a:t>
            </a:r>
            <a:r>
              <a:rPr lang="en-IN" dirty="0"/>
              <a:t>Tool </a:t>
            </a:r>
            <a:r>
              <a:rPr lang="en-IN" dirty="0" smtClean="0"/>
              <a:t>– Overview  </a:t>
            </a:r>
          </a:p>
          <a:p>
            <a:pPr marL="457200" lvl="1" indent="0">
              <a:buNone/>
            </a:pPr>
            <a:r>
              <a:rPr lang="en-IN" dirty="0" smtClean="0"/>
              <a:t>ALM </a:t>
            </a:r>
            <a:r>
              <a:rPr lang="en-IN" dirty="0"/>
              <a:t>supports through all phases of Application Life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Release and Test Cycle Management</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Requirement  Management and Test Planning</a:t>
            </a:r>
            <a:endParaRPr lang="en-US" dirty="0"/>
          </a:p>
          <a:p>
            <a:pPr marL="457200" lvl="1" indent="0">
              <a:buNone/>
            </a:pPr>
            <a:r>
              <a:rPr lang="en-IN" dirty="0" smtClean="0">
                <a:ea typeface="Verdana" panose="020B0604030504040204" pitchFamily="34" charset="0"/>
                <a:cs typeface="Verdana" panose="020B0604030504040204" pitchFamily="34" charset="0"/>
              </a:rPr>
              <a:t>	</a:t>
            </a:r>
            <a:r>
              <a:rPr lang="en-IN" dirty="0"/>
              <a:t>Test Execution and Defect </a:t>
            </a:r>
            <a:r>
              <a:rPr lang="en-IN" dirty="0" smtClean="0"/>
              <a:t>Management</a:t>
            </a:r>
          </a:p>
          <a:p>
            <a:pPr marL="457200" lvl="1" indent="0">
              <a:buNone/>
            </a:pPr>
            <a:r>
              <a:rPr lang="en-IN" dirty="0" smtClean="0">
                <a:ea typeface="Verdana" panose="020B0604030504040204" pitchFamily="34" charset="0"/>
                <a:cs typeface="Verdana" panose="020B0604030504040204" pitchFamily="34" charset="0"/>
              </a:rPr>
              <a:t>Explain </a:t>
            </a:r>
            <a:r>
              <a:rPr lang="en-IN" dirty="0">
                <a:ea typeface="Verdana" panose="020B0604030504040204" pitchFamily="34" charset="0"/>
                <a:cs typeface="Verdana" panose="020B0604030504040204" pitchFamily="34" charset="0"/>
              </a:rPr>
              <a:t>the Analysis Overview.</a:t>
            </a:r>
          </a:p>
          <a:p>
            <a:pPr marL="457200" lvl="1" indent="0">
              <a:buNone/>
            </a:pPr>
            <a:r>
              <a:rPr lang="en-IN" dirty="0">
                <a:ea typeface="Verdana" panose="020B0604030504040204" pitchFamily="34" charset="0"/>
                <a:cs typeface="Verdana" panose="020B0604030504040204" pitchFamily="34" charset="0"/>
              </a:rPr>
              <a:t>Define Graphs.</a:t>
            </a:r>
          </a:p>
          <a:p>
            <a:pPr marL="457200" lvl="1" indent="0">
              <a:buNone/>
            </a:pPr>
            <a:r>
              <a:rPr lang="en-IN" dirty="0">
                <a:ea typeface="Verdana" panose="020B0604030504040204" pitchFamily="34" charset="0"/>
                <a:cs typeface="Verdana" panose="020B0604030504040204" pitchFamily="34" charset="0"/>
              </a:rPr>
              <a:t>Explain Excel Reports</a:t>
            </a:r>
            <a:endParaRPr lang="en-US" dirty="0"/>
          </a:p>
          <a:p>
            <a:pPr marL="457200" lvl="1" indent="0">
              <a:buNone/>
            </a:pPr>
            <a:r>
              <a:rPr lang="en-IN" dirty="0"/>
              <a:t>Data Analysis via reporting and Dashboard Feature of ALM</a:t>
            </a:r>
            <a:endParaRPr lang="en-US" dirty="0"/>
          </a:p>
          <a:p>
            <a:pPr marL="457200" lvl="1" indent="0">
              <a:buNone/>
            </a:pPr>
            <a:r>
              <a:rPr lang="en-US" dirty="0" smtClean="0">
                <a:ea typeface="Verdana" panose="020B0604030504040204" pitchFamily="34" charset="0"/>
                <a:cs typeface="Verdana" panose="020B0604030504040204" pitchFamily="34" charset="0"/>
              </a:rPr>
              <a:t>What </a:t>
            </a:r>
            <a:r>
              <a:rPr lang="en-US" dirty="0">
                <a:ea typeface="Verdana" panose="020B0604030504040204" pitchFamily="34" charset="0"/>
                <a:cs typeface="Verdana" panose="020B0604030504040204" pitchFamily="34" charset="0"/>
              </a:rPr>
              <a:t>is HP Sprinter</a:t>
            </a:r>
          </a:p>
          <a:p>
            <a:pPr marL="457200" lvl="1" indent="0">
              <a:buNone/>
            </a:pPr>
            <a:r>
              <a:rPr lang="en-IN" dirty="0">
                <a:ea typeface="Verdana" panose="020B0604030504040204" pitchFamily="34" charset="0"/>
                <a:cs typeface="Verdana" panose="020B0604030504040204" pitchFamily="34" charset="0"/>
              </a:rPr>
              <a:t>	</a:t>
            </a:r>
            <a:r>
              <a:rPr lang="en-US" dirty="0">
                <a:ea typeface="Verdana" panose="020B0604030504040204" pitchFamily="34" charset="0"/>
                <a:cs typeface="Verdana" panose="020B0604030504040204" pitchFamily="34" charset="0"/>
              </a:rPr>
              <a:t>Test Execution</a:t>
            </a:r>
          </a:p>
          <a:p>
            <a:pPr marL="457200" lvl="1" indent="0">
              <a:buNone/>
            </a:pPr>
            <a:r>
              <a:rPr lang="en-US" dirty="0">
                <a:ea typeface="Verdana" panose="020B0604030504040204" pitchFamily="34" charset="0"/>
                <a:cs typeface="Verdana" panose="020B0604030504040204" pitchFamily="34" charset="0"/>
              </a:rPr>
              <a:t>	Screen Annotation &amp; Tools</a:t>
            </a:r>
          </a:p>
          <a:p>
            <a:pPr marL="457200" lvl="1" indent="0">
              <a:buNone/>
            </a:pPr>
            <a:r>
              <a:rPr lang="en-US" dirty="0">
                <a:ea typeface="Verdana" panose="020B0604030504040204" pitchFamily="34" charset="0"/>
                <a:cs typeface="Verdana" panose="020B0604030504040204" pitchFamily="34" charset="0"/>
              </a:rPr>
              <a:t>	Defect logging from </a:t>
            </a:r>
            <a:r>
              <a:rPr lang="en-US" dirty="0" smtClean="0">
                <a:ea typeface="Verdana" panose="020B0604030504040204" pitchFamily="34" charset="0"/>
                <a:cs typeface="Verdana" panose="020B0604030504040204" pitchFamily="34" charset="0"/>
              </a:rPr>
              <a:t>Sprinter</a:t>
            </a:r>
          </a:p>
          <a:p>
            <a:pPr marL="457200" lvl="1" indent="0">
              <a:buNone/>
            </a:pPr>
            <a:r>
              <a:rPr lang="en-US" dirty="0">
                <a:ea typeface="Verdana" panose="020B0604030504040204" pitchFamily="34" charset="0"/>
                <a:cs typeface="Verdana" panose="020B0604030504040204" pitchFamily="34" charset="0"/>
              </a:rPr>
              <a:t>	Power Mode Features</a:t>
            </a:r>
          </a:p>
          <a:p>
            <a:pPr marL="457200" lvl="1" indent="0">
              <a:buNone/>
            </a:pPr>
            <a:endParaRPr lang="en-IN" dirty="0" smtClean="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endParaRPr lang="en-IN" sz="2000" dirty="0">
              <a:ea typeface="Verdana" panose="020B0604030504040204" pitchFamily="34" charset="0"/>
              <a:cs typeface="Verdana" panose="020B0604030504040204" pitchFamily="34" charset="0"/>
            </a:endParaRPr>
          </a:p>
          <a:p>
            <a:pPr marL="457200" lvl="1" indent="0">
              <a:buNone/>
            </a:pPr>
            <a:r>
              <a:rPr lang="en-IN" sz="2000" dirty="0" smtClean="0">
                <a:ea typeface="Verdana" panose="020B0604030504040204" pitchFamily="34" charset="0"/>
                <a:cs typeface="Verdana" panose="020B0604030504040204" pitchFamily="34" charset="0"/>
              </a:rPr>
              <a:t>						</a:t>
            </a:r>
            <a:endParaRPr lang="en-IN" dirty="0"/>
          </a:p>
        </p:txBody>
      </p:sp>
      <p:sp>
        <p:nvSpPr>
          <p:cNvPr id="3" name="Title 2"/>
          <p:cNvSpPr>
            <a:spLocks noGrp="1"/>
          </p:cNvSpPr>
          <p:nvPr>
            <p:ph type="title"/>
            <p:custDataLst>
              <p:tags r:id="rId2"/>
            </p:custDataLst>
          </p:nvPr>
        </p:nvSpPr>
        <p:spPr>
          <a:xfrm>
            <a:off x="1295400" y="76200"/>
            <a:ext cx="7848600" cy="1143000"/>
          </a:xfrm>
        </p:spPr>
        <p:txBody>
          <a:bodyPr/>
          <a:lstStyle/>
          <a:p>
            <a:r>
              <a:rPr lang="en-IN" dirty="0" smtClean="0"/>
              <a:t>Learning Objective</a:t>
            </a:r>
            <a:endParaRPr lang="en-IN" dirty="0"/>
          </a:p>
        </p:txBody>
      </p:sp>
      <p:sp>
        <p:nvSpPr>
          <p:cNvPr id="4" name="Slide Number Placeholder 3"/>
          <p:cNvSpPr>
            <a:spLocks noGrp="1"/>
          </p:cNvSpPr>
          <p:nvPr>
            <p:ph type="sldNum" sz="quarter" idx="10"/>
            <p:custDataLst>
              <p:tags r:id="rId3"/>
            </p:custDataLst>
          </p:nvPr>
        </p:nvSpPr>
        <p:spPr>
          <a:xfrm>
            <a:off x="76200" y="6427787"/>
            <a:ext cx="457200" cy="277813"/>
          </a:xfrm>
        </p:spPr>
        <p:txBody>
          <a:bodyPr/>
          <a:lstStyle/>
          <a:p>
            <a:fld id="{47ED8886-DB3B-44F4-9A80-E6A224679F20}" type="slidenum">
              <a:rPr lang="en-US" smtClean="0"/>
              <a:pPr/>
              <a:t>6</a:t>
            </a:fld>
            <a:endParaRPr lang="en-US" dirty="0"/>
          </a:p>
        </p:txBody>
      </p:sp>
      <p:sp>
        <p:nvSpPr>
          <p:cNvPr id="16" name="Oval 15"/>
          <p:cNvSpPr/>
          <p:nvPr>
            <p:custDataLst>
              <p:tags r:id="rId4"/>
            </p:custDataLst>
          </p:nvPr>
        </p:nvSpPr>
        <p:spPr>
          <a:xfrm>
            <a:off x="482958" y="3522242"/>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7" name="Oval 16"/>
          <p:cNvSpPr/>
          <p:nvPr>
            <p:custDataLst>
              <p:tags r:id="rId5"/>
            </p:custDataLst>
          </p:nvPr>
        </p:nvSpPr>
        <p:spPr>
          <a:xfrm>
            <a:off x="482958" y="3814163"/>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8" name="Oval 17"/>
          <p:cNvSpPr/>
          <p:nvPr>
            <p:custDataLst>
              <p:tags r:id="rId6"/>
            </p:custDataLst>
          </p:nvPr>
        </p:nvSpPr>
        <p:spPr>
          <a:xfrm>
            <a:off x="482958" y="4106084"/>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3" name="Oval 12"/>
          <p:cNvSpPr/>
          <p:nvPr>
            <p:custDataLst>
              <p:tags r:id="rId7"/>
            </p:custDataLst>
          </p:nvPr>
        </p:nvSpPr>
        <p:spPr>
          <a:xfrm>
            <a:off x="491358" y="4398005"/>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0" name="Oval 19"/>
          <p:cNvSpPr/>
          <p:nvPr>
            <p:custDataLst>
              <p:tags r:id="rId8"/>
            </p:custDataLst>
          </p:nvPr>
        </p:nvSpPr>
        <p:spPr>
          <a:xfrm>
            <a:off x="505362" y="2335470"/>
            <a:ext cx="1440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2" name="Title 2"/>
          <p:cNvSpPr txBox="1">
            <a:spLocks/>
          </p:cNvSpPr>
          <p:nvPr>
            <p:custDataLst>
              <p:tags r:id="rId9"/>
            </p:custDataLst>
          </p:nvPr>
        </p:nvSpPr>
        <p:spPr>
          <a:xfrm>
            <a:off x="1295400" y="76200"/>
            <a:ext cx="7848600" cy="1143000"/>
          </a:xfrm>
          <a:prstGeom prst="rect">
            <a:avLst/>
          </a:prstGeom>
          <a:noFill/>
          <a:ln w="25400" cap="flat" cmpd="sng" algn="ctr">
            <a:noFill/>
            <a:prstDash val="solid"/>
          </a:ln>
          <a:effectLst/>
        </p:spPr>
        <p:txBody>
          <a:bodyPr anchor="ctr"/>
          <a:lstStyle>
            <a:lvl1pPr algn="l" rtl="0" eaLnBrk="1" fontAlgn="base" hangingPunct="1">
              <a:spcBef>
                <a:spcPct val="0"/>
              </a:spcBef>
              <a:spcAft>
                <a:spcPct val="0"/>
              </a:spcAft>
              <a:defRPr lang="en-GB" sz="3200" kern="1200">
                <a:solidFill>
                  <a:schemeClr val="tx1"/>
                </a:solidFill>
                <a:latin typeface="+mj-lt"/>
                <a:ea typeface="+mn-ea"/>
                <a:cs typeface="+mn-cs"/>
              </a:defRPr>
            </a:lvl1pPr>
            <a:lvl2pPr algn="l" rtl="0" eaLnBrk="1" fontAlgn="base" hangingPunct="1">
              <a:spcBef>
                <a:spcPct val="0"/>
              </a:spcBef>
              <a:spcAft>
                <a:spcPct val="0"/>
              </a:spcAft>
              <a:defRPr sz="3600">
                <a:solidFill>
                  <a:schemeClr val="lt1"/>
                </a:solidFill>
                <a:latin typeface="+mn-lt"/>
                <a:ea typeface="+mn-ea"/>
                <a:cs typeface="+mn-cs"/>
              </a:defRPr>
            </a:lvl2pPr>
            <a:lvl3pPr algn="l" rtl="0" eaLnBrk="1" fontAlgn="base" hangingPunct="1">
              <a:spcBef>
                <a:spcPct val="0"/>
              </a:spcBef>
              <a:spcAft>
                <a:spcPct val="0"/>
              </a:spcAft>
              <a:defRPr sz="3600">
                <a:solidFill>
                  <a:schemeClr val="lt1"/>
                </a:solidFill>
                <a:latin typeface="+mn-lt"/>
                <a:ea typeface="+mn-ea"/>
                <a:cs typeface="+mn-cs"/>
              </a:defRPr>
            </a:lvl3pPr>
            <a:lvl4pPr algn="l" rtl="0" eaLnBrk="1" fontAlgn="base" hangingPunct="1">
              <a:spcBef>
                <a:spcPct val="0"/>
              </a:spcBef>
              <a:spcAft>
                <a:spcPct val="0"/>
              </a:spcAft>
              <a:defRPr sz="3600">
                <a:solidFill>
                  <a:schemeClr val="lt1"/>
                </a:solidFill>
                <a:latin typeface="+mn-lt"/>
                <a:ea typeface="+mn-ea"/>
                <a:cs typeface="+mn-cs"/>
              </a:defRPr>
            </a:lvl4pPr>
            <a:lvl5pPr algn="l" rtl="0" eaLnBrk="1" fontAlgn="base" hangingPunct="1">
              <a:spcBef>
                <a:spcPct val="0"/>
              </a:spcBef>
              <a:spcAft>
                <a:spcPct val="0"/>
              </a:spcAft>
              <a:defRPr sz="3600">
                <a:solidFill>
                  <a:schemeClr val="lt1"/>
                </a:solidFill>
                <a:latin typeface="+mn-lt"/>
                <a:ea typeface="+mn-ea"/>
                <a:cs typeface="+mn-cs"/>
              </a:defRPr>
            </a:lvl5pPr>
            <a:lvl6pPr marL="457200" algn="l" rtl="0" eaLnBrk="1" fontAlgn="base" hangingPunct="1">
              <a:spcBef>
                <a:spcPct val="0"/>
              </a:spcBef>
              <a:spcAft>
                <a:spcPct val="0"/>
              </a:spcAft>
              <a:defRPr sz="3600">
                <a:solidFill>
                  <a:schemeClr val="lt1"/>
                </a:solidFill>
                <a:latin typeface="+mn-lt"/>
                <a:ea typeface="+mn-ea"/>
                <a:cs typeface="+mn-cs"/>
              </a:defRPr>
            </a:lvl6pPr>
            <a:lvl7pPr marL="914400" algn="l" rtl="0" eaLnBrk="1" fontAlgn="base" hangingPunct="1">
              <a:spcBef>
                <a:spcPct val="0"/>
              </a:spcBef>
              <a:spcAft>
                <a:spcPct val="0"/>
              </a:spcAft>
              <a:defRPr sz="3600">
                <a:solidFill>
                  <a:schemeClr val="lt1"/>
                </a:solidFill>
                <a:latin typeface="+mn-lt"/>
                <a:ea typeface="+mn-ea"/>
                <a:cs typeface="+mn-cs"/>
              </a:defRPr>
            </a:lvl7pPr>
            <a:lvl8pPr marL="1371600" algn="l" rtl="0" eaLnBrk="1" fontAlgn="base" hangingPunct="1">
              <a:spcBef>
                <a:spcPct val="0"/>
              </a:spcBef>
              <a:spcAft>
                <a:spcPct val="0"/>
              </a:spcAft>
              <a:defRPr sz="3600">
                <a:solidFill>
                  <a:schemeClr val="lt1"/>
                </a:solidFill>
                <a:latin typeface="+mn-lt"/>
                <a:ea typeface="+mn-ea"/>
                <a:cs typeface="+mn-cs"/>
              </a:defRPr>
            </a:lvl8pPr>
            <a:lvl9pPr marL="1828800" algn="l" rtl="0" eaLnBrk="1" fontAlgn="base" hangingPunct="1">
              <a:spcBef>
                <a:spcPct val="0"/>
              </a:spcBef>
              <a:spcAft>
                <a:spcPct val="0"/>
              </a:spcAft>
              <a:defRPr sz="3600">
                <a:solidFill>
                  <a:schemeClr val="lt1"/>
                </a:solidFill>
                <a:latin typeface="+mn-lt"/>
                <a:ea typeface="+mn-ea"/>
                <a:cs typeface="+mn-cs"/>
              </a:defRPr>
            </a:lvl9pPr>
          </a:lstStyle>
          <a:p>
            <a:r>
              <a:rPr lang="en-IN" dirty="0" smtClean="0"/>
              <a:t>Learning Objectives</a:t>
            </a:r>
            <a:endParaRPr lang="en-IN" dirty="0"/>
          </a:p>
        </p:txBody>
      </p:sp>
      <p:sp>
        <p:nvSpPr>
          <p:cNvPr id="14" name="Oval 13"/>
          <p:cNvSpPr/>
          <p:nvPr>
            <p:custDataLst>
              <p:tags r:id="rId10"/>
            </p:custDataLst>
          </p:nvPr>
        </p:nvSpPr>
        <p:spPr>
          <a:xfrm>
            <a:off x="5735982" y="5433536"/>
            <a:ext cx="158400" cy="144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9" name="Oval 18"/>
          <p:cNvSpPr/>
          <p:nvPr>
            <p:custDataLst>
              <p:tags r:id="rId11"/>
            </p:custDataLst>
          </p:nvPr>
        </p:nvSpPr>
        <p:spPr>
          <a:xfrm>
            <a:off x="5750382" y="567053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1" name="Oval 20"/>
          <p:cNvSpPr/>
          <p:nvPr>
            <p:custDataLst>
              <p:tags r:id="rId12"/>
            </p:custDataLst>
          </p:nvPr>
        </p:nvSpPr>
        <p:spPr>
          <a:xfrm>
            <a:off x="5750382" y="5899136"/>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
        <p:nvSpPr>
          <p:cNvPr id="22" name="Rectangle 21"/>
          <p:cNvSpPr/>
          <p:nvPr>
            <p:custDataLst>
              <p:tags r:id="rId13"/>
            </p:custDataLst>
          </p:nvPr>
        </p:nvSpPr>
        <p:spPr>
          <a:xfrm>
            <a:off x="6199182" y="5357336"/>
            <a:ext cx="2640018" cy="738664"/>
          </a:xfrm>
          <a:prstGeom prst="rect">
            <a:avLst/>
          </a:prstGeom>
        </p:spPr>
        <p:txBody>
          <a:bodyPr wrap="none">
            <a:spAutoFit/>
          </a:bodyPr>
          <a:lstStyle/>
          <a:p>
            <a:r>
              <a:rPr lang="en-US" sz="1400" dirty="0"/>
              <a:t>Indicates the topic in </a:t>
            </a:r>
            <a:r>
              <a:rPr lang="en-US" sz="1400" dirty="0" smtClean="0"/>
              <a:t>discussion</a:t>
            </a:r>
          </a:p>
          <a:p>
            <a:r>
              <a:rPr lang="en-US" sz="1400" dirty="0"/>
              <a:t>Indicates the topics to be </a:t>
            </a:r>
            <a:r>
              <a:rPr lang="en-US" sz="1400" dirty="0" smtClean="0"/>
              <a:t>covered</a:t>
            </a:r>
          </a:p>
          <a:p>
            <a:r>
              <a:rPr lang="en-US" sz="1400" dirty="0"/>
              <a:t>Indicates the topics </a:t>
            </a:r>
            <a:r>
              <a:rPr lang="en-US" sz="1400" dirty="0" smtClean="0"/>
              <a:t>covered</a:t>
            </a:r>
            <a:endParaRPr lang="en-US" sz="1400" dirty="0"/>
          </a:p>
        </p:txBody>
      </p:sp>
      <p:sp>
        <p:nvSpPr>
          <p:cNvPr id="23" name="Oval 22"/>
          <p:cNvSpPr/>
          <p:nvPr>
            <p:custDataLst>
              <p:tags r:id="rId14"/>
            </p:custDataLst>
          </p:nvPr>
        </p:nvSpPr>
        <p:spPr>
          <a:xfrm>
            <a:off x="489210" y="4666316"/>
            <a:ext cx="144000" cy="14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4" name="Oval 23"/>
          <p:cNvSpPr/>
          <p:nvPr>
            <p:custDataLst>
              <p:tags r:id="rId15"/>
            </p:custDataLst>
          </p:nvPr>
        </p:nvSpPr>
        <p:spPr>
          <a:xfrm>
            <a:off x="511989" y="2032716"/>
            <a:ext cx="144000" cy="144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smtClean="0"/>
          </a:p>
          <a:p>
            <a:pPr algn="ctr"/>
            <a:endParaRPr lang="en-US" dirty="0"/>
          </a:p>
        </p:txBody>
      </p:sp>
    </p:spTree>
    <p:extLst>
      <p:ext uri="{BB962C8B-B14F-4D97-AF65-F5344CB8AC3E}">
        <p14:creationId xmlns:p14="http://schemas.microsoft.com/office/powerpoint/2010/main" val="1227933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7800" y="152400"/>
            <a:ext cx="7543800" cy="1066800"/>
          </a:xfrm>
        </p:spPr>
        <p:txBody>
          <a:bodyPr/>
          <a:lstStyle/>
          <a:p>
            <a:r>
              <a:rPr lang="en-US" dirty="0"/>
              <a:t>Test Execution</a:t>
            </a:r>
          </a:p>
        </p:txBody>
      </p:sp>
      <p:sp>
        <p:nvSpPr>
          <p:cNvPr id="4" name="Slide Number Placeholder 3"/>
          <p:cNvSpPr>
            <a:spLocks noGrp="1"/>
          </p:cNvSpPr>
          <p:nvPr>
            <p:ph type="sldNum" sz="quarter" idx="10"/>
          </p:nvPr>
        </p:nvSpPr>
        <p:spPr/>
        <p:txBody>
          <a:bodyPr/>
          <a:lstStyle/>
          <a:p>
            <a:fld id="{47ED8886-DB3B-44F4-9A80-E6A224679F20}" type="slidenum">
              <a:rPr lang="en-US" smtClean="0"/>
              <a:pPr/>
              <a:t>60</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854" y="1410225"/>
            <a:ext cx="6812202" cy="4914375"/>
          </a:xfrm>
          <a:prstGeom prst="rect">
            <a:avLst/>
          </a:prstGeom>
          <a:ln w="9525">
            <a:solidFill>
              <a:srgbClr val="000000"/>
            </a:solidFill>
          </a:ln>
        </p:spPr>
      </p:pic>
      <p:cxnSp>
        <p:nvCxnSpPr>
          <p:cNvPr id="7" name="Straight Arrow Connector 6"/>
          <p:cNvCxnSpPr/>
          <p:nvPr/>
        </p:nvCxnSpPr>
        <p:spPr>
          <a:xfrm flipH="1" flipV="1">
            <a:off x="2182177" y="1562774"/>
            <a:ext cx="4263474" cy="1367693"/>
          </a:xfrm>
          <a:prstGeom prst="straightConnector1">
            <a:avLst/>
          </a:prstGeom>
          <a:noFill/>
          <a:ln w="31750" cap="flat" cmpd="sng" algn="ctr">
            <a:solidFill>
              <a:srgbClr val="FF0000"/>
            </a:solidFill>
            <a:prstDash val="solid"/>
            <a:tailEnd type="arrow"/>
          </a:ln>
          <a:effectLst/>
        </p:spPr>
      </p:cxnSp>
      <p:cxnSp>
        <p:nvCxnSpPr>
          <p:cNvPr id="8" name="Straight Arrow Connector 7"/>
          <p:cNvCxnSpPr>
            <a:stCxn id="11" idx="0"/>
          </p:cNvCxnSpPr>
          <p:nvPr/>
        </p:nvCxnSpPr>
        <p:spPr>
          <a:xfrm flipH="1" flipV="1">
            <a:off x="4671779" y="1546006"/>
            <a:ext cx="2478408" cy="1175958"/>
          </a:xfrm>
          <a:prstGeom prst="straightConnector1">
            <a:avLst/>
          </a:prstGeom>
          <a:noFill/>
          <a:ln w="31750" cap="flat" cmpd="sng" algn="ctr">
            <a:solidFill>
              <a:srgbClr val="FF0000"/>
            </a:solidFill>
            <a:prstDash val="solid"/>
            <a:tailEnd type="arrow"/>
          </a:ln>
          <a:effectLst/>
        </p:spPr>
      </p:cxnSp>
      <p:cxnSp>
        <p:nvCxnSpPr>
          <p:cNvPr id="9" name="Straight Arrow Connector 8"/>
          <p:cNvCxnSpPr>
            <a:stCxn id="11" idx="0"/>
          </p:cNvCxnSpPr>
          <p:nvPr/>
        </p:nvCxnSpPr>
        <p:spPr>
          <a:xfrm flipH="1" flipV="1">
            <a:off x="6467280" y="1562774"/>
            <a:ext cx="682907" cy="1159190"/>
          </a:xfrm>
          <a:prstGeom prst="straightConnector1">
            <a:avLst/>
          </a:prstGeom>
          <a:noFill/>
          <a:ln w="31750" cap="flat" cmpd="sng" algn="ctr">
            <a:solidFill>
              <a:srgbClr val="FF0000"/>
            </a:solidFill>
            <a:prstDash val="solid"/>
            <a:tailEnd type="arrow"/>
          </a:ln>
          <a:effectLst/>
        </p:spPr>
      </p:cxnSp>
      <p:cxnSp>
        <p:nvCxnSpPr>
          <p:cNvPr id="10" name="Straight Arrow Connector 9"/>
          <p:cNvCxnSpPr/>
          <p:nvPr/>
        </p:nvCxnSpPr>
        <p:spPr>
          <a:xfrm>
            <a:off x="1859433" y="3263603"/>
            <a:ext cx="1689014" cy="409521"/>
          </a:xfrm>
          <a:prstGeom prst="straightConnector1">
            <a:avLst/>
          </a:prstGeom>
          <a:noFill/>
          <a:ln w="31750" cap="flat" cmpd="sng" algn="ctr">
            <a:solidFill>
              <a:srgbClr val="FF0000"/>
            </a:solidFill>
            <a:prstDash val="solid"/>
            <a:tailEnd type="arrow"/>
          </a:ln>
          <a:effectLst/>
        </p:spPr>
      </p:cxnSp>
      <p:sp>
        <p:nvSpPr>
          <p:cNvPr id="11" name="Rounded Rectangle 10"/>
          <p:cNvSpPr/>
          <p:nvPr/>
        </p:nvSpPr>
        <p:spPr>
          <a:xfrm>
            <a:off x="6286317" y="2721964"/>
            <a:ext cx="1727740" cy="821862"/>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Tabs around application under test</a:t>
            </a:r>
            <a:endParaRPr kumimoji="0" lang="en-US" sz="16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12" name="Rounded Rectangle 11"/>
          <p:cNvSpPr/>
          <p:nvPr/>
        </p:nvSpPr>
        <p:spPr>
          <a:xfrm>
            <a:off x="320194" y="2985379"/>
            <a:ext cx="1539239" cy="687745"/>
          </a:xfrm>
          <a:prstGeom prst="roundRect">
            <a:avLst>
              <a:gd name="adj" fmla="val 8709"/>
            </a:avLst>
          </a:prstGeom>
          <a:gradFill flip="none" rotWithShape="1">
            <a:gsLst>
              <a:gs pos="0">
                <a:srgbClr val="0070C0"/>
              </a:gs>
              <a:gs pos="56000">
                <a:srgbClr val="002060">
                  <a:alpha val="88000"/>
                </a:srgbClr>
              </a:gs>
            </a:gsLst>
            <a:lin ang="8100000" scaled="1"/>
            <a:tileRect/>
          </a:gradFill>
          <a:ln w="19050" cap="flat" cmpd="sng" algn="ctr">
            <a:solidFill>
              <a:srgbClr val="29568F">
                <a:lumMod val="50000"/>
              </a:srgbClr>
            </a:solidFill>
            <a:prstDash val="solid"/>
          </a:ln>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Test steps for execution</a:t>
            </a:r>
            <a:endParaRPr kumimoji="0" lang="en-US" sz="16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13" name="Rounded Rectangle 12"/>
          <p:cNvSpPr/>
          <p:nvPr/>
        </p:nvSpPr>
        <p:spPr>
          <a:xfrm>
            <a:off x="5539112" y="4981719"/>
            <a:ext cx="3071488" cy="867538"/>
          </a:xfrm>
          <a:prstGeom prst="roundRect">
            <a:avLst>
              <a:gd name="adj" fmla="val 8709"/>
            </a:avLst>
          </a:prstGeom>
          <a:gradFill flip="none" rotWithShape="1">
            <a:gsLst>
              <a:gs pos="0">
                <a:srgbClr val="FF0000"/>
              </a:gs>
              <a:gs pos="56000">
                <a:srgbClr val="C00000"/>
              </a:gs>
            </a:gsLst>
            <a:lin ang="8100000" scaled="1"/>
            <a:tileRect/>
          </a:gradFill>
          <a:ln w="25400" cap="flat" cmpd="sng" algn="ctr">
            <a:noFill/>
            <a:prstDash val="solid"/>
          </a:ln>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Easy to use, unobtrusive and maximizes application under test real estate</a:t>
            </a:r>
            <a:endParaRPr kumimoji="0" lang="en-US" sz="1600" b="0" i="0" u="none" strike="noStrike" kern="0" cap="none" spc="0" normalizeH="0" baseline="0" noProof="0" dirty="0">
              <a:ln>
                <a:noFill/>
              </a:ln>
              <a:solidFill>
                <a:sysClr val="window" lastClr="FFFFFF"/>
              </a:solidFill>
              <a:effectLst/>
              <a:uLnTx/>
              <a:uFillTx/>
              <a:latin typeface="+mj-lt"/>
              <a:ea typeface="+mn-ea"/>
              <a:cs typeface="+mn-cs"/>
            </a:endParaRPr>
          </a:p>
        </p:txBody>
      </p:sp>
    </p:spTree>
    <p:extLst>
      <p:ext uri="{BB962C8B-B14F-4D97-AF65-F5344CB8AC3E}">
        <p14:creationId xmlns:p14="http://schemas.microsoft.com/office/powerpoint/2010/main" val="38174981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43528" y="144378"/>
            <a:ext cx="7543800" cy="1066800"/>
          </a:xfrm>
        </p:spPr>
        <p:txBody>
          <a:bodyPr/>
          <a:lstStyle/>
          <a:p>
            <a:r>
              <a:rPr lang="en-US" dirty="0"/>
              <a:t>Screen Annotation and Tools</a:t>
            </a:r>
          </a:p>
        </p:txBody>
      </p:sp>
      <p:sp>
        <p:nvSpPr>
          <p:cNvPr id="4" name="Slide Number Placeholder 3"/>
          <p:cNvSpPr>
            <a:spLocks noGrp="1"/>
          </p:cNvSpPr>
          <p:nvPr>
            <p:ph type="sldNum" sz="quarter" idx="10"/>
          </p:nvPr>
        </p:nvSpPr>
        <p:spPr/>
        <p:txBody>
          <a:bodyPr/>
          <a:lstStyle/>
          <a:p>
            <a:fld id="{47ED8886-DB3B-44F4-9A80-E6A224679F20}" type="slidenum">
              <a:rPr lang="en-US" smtClean="0"/>
              <a:pPr/>
              <a:t>61</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1384968"/>
            <a:ext cx="6705600" cy="4823326"/>
          </a:xfrm>
          <a:prstGeom prst="rect">
            <a:avLst/>
          </a:prstGeom>
        </p:spPr>
      </p:pic>
      <p:cxnSp>
        <p:nvCxnSpPr>
          <p:cNvPr id="6" name="Straight Arrow Connector 5"/>
          <p:cNvCxnSpPr/>
          <p:nvPr/>
        </p:nvCxnSpPr>
        <p:spPr>
          <a:xfrm>
            <a:off x="849304" y="2216030"/>
            <a:ext cx="367021" cy="1321987"/>
          </a:xfrm>
          <a:prstGeom prst="straightConnector1">
            <a:avLst/>
          </a:prstGeom>
          <a:noFill/>
          <a:ln w="31750" cap="flat" cmpd="sng" algn="ctr">
            <a:solidFill>
              <a:srgbClr val="FF0000"/>
            </a:solidFill>
            <a:prstDash val="solid"/>
            <a:tailEnd type="arrow"/>
          </a:ln>
          <a:effectLst/>
        </p:spPr>
      </p:cxnSp>
      <p:cxnSp>
        <p:nvCxnSpPr>
          <p:cNvPr id="7" name="Straight Arrow Connector 6"/>
          <p:cNvCxnSpPr>
            <a:stCxn id="12" idx="1"/>
          </p:cNvCxnSpPr>
          <p:nvPr/>
        </p:nvCxnSpPr>
        <p:spPr>
          <a:xfrm flipH="1" flipV="1">
            <a:off x="5113357" y="3936270"/>
            <a:ext cx="525443" cy="351018"/>
          </a:xfrm>
          <a:prstGeom prst="straightConnector1">
            <a:avLst/>
          </a:prstGeom>
          <a:noFill/>
          <a:ln w="31750" cap="flat" cmpd="sng" algn="ctr">
            <a:solidFill>
              <a:srgbClr val="FF0000"/>
            </a:solidFill>
            <a:prstDash val="solid"/>
            <a:tailEnd type="arrow"/>
          </a:ln>
          <a:effectLst/>
        </p:spPr>
      </p:cxnSp>
      <p:cxnSp>
        <p:nvCxnSpPr>
          <p:cNvPr id="8" name="Straight Arrow Connector 7"/>
          <p:cNvCxnSpPr>
            <a:stCxn id="12" idx="0"/>
          </p:cNvCxnSpPr>
          <p:nvPr/>
        </p:nvCxnSpPr>
        <p:spPr>
          <a:xfrm flipH="1" flipV="1">
            <a:off x="6040212" y="3236771"/>
            <a:ext cx="689201" cy="699499"/>
          </a:xfrm>
          <a:prstGeom prst="straightConnector1">
            <a:avLst/>
          </a:prstGeom>
          <a:noFill/>
          <a:ln w="31750" cap="flat" cmpd="sng" algn="ctr">
            <a:solidFill>
              <a:srgbClr val="FF0000"/>
            </a:solidFill>
            <a:prstDash val="solid"/>
            <a:tailEnd type="arrow"/>
          </a:ln>
          <a:effectLst/>
        </p:spPr>
      </p:cxnSp>
      <p:cxnSp>
        <p:nvCxnSpPr>
          <p:cNvPr id="9" name="Straight Arrow Connector 8"/>
          <p:cNvCxnSpPr/>
          <p:nvPr/>
        </p:nvCxnSpPr>
        <p:spPr>
          <a:xfrm flipH="1">
            <a:off x="5461806" y="2216030"/>
            <a:ext cx="578406" cy="148615"/>
          </a:xfrm>
          <a:prstGeom prst="straightConnector1">
            <a:avLst/>
          </a:prstGeom>
          <a:noFill/>
          <a:ln w="31750" cap="flat" cmpd="sng" algn="ctr">
            <a:solidFill>
              <a:srgbClr val="FF0000"/>
            </a:solidFill>
            <a:prstDash val="solid"/>
            <a:tailEnd type="arrow"/>
          </a:ln>
          <a:effectLst/>
        </p:spPr>
      </p:cxnSp>
      <p:sp>
        <p:nvSpPr>
          <p:cNvPr id="10" name="Rounded Rectangle 9"/>
          <p:cNvSpPr/>
          <p:nvPr/>
        </p:nvSpPr>
        <p:spPr>
          <a:xfrm>
            <a:off x="5562600" y="5003070"/>
            <a:ext cx="3067049" cy="1030397"/>
          </a:xfrm>
          <a:prstGeom prst="roundRect">
            <a:avLst>
              <a:gd name="adj" fmla="val 8709"/>
            </a:avLst>
          </a:prstGeom>
          <a:gradFill flip="none" rotWithShape="1">
            <a:gsLst>
              <a:gs pos="0">
                <a:srgbClr val="FF0000"/>
              </a:gs>
              <a:gs pos="56000">
                <a:srgbClr val="C00000"/>
              </a:gs>
            </a:gsLst>
            <a:lin ang="8100000" scaled="1"/>
            <a:tileRect/>
          </a:gradFill>
          <a:ln w="25400" cap="flat" cmpd="sng" algn="ctr">
            <a:noFill/>
            <a:prstDash val="solid"/>
          </a:ln>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Clearly communicate defects to developers using visual tools</a:t>
            </a:r>
            <a:endParaRPr kumimoji="0" lang="en-US" sz="16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11" name="Rounded Rectangle 10"/>
          <p:cNvSpPr/>
          <p:nvPr/>
        </p:nvSpPr>
        <p:spPr>
          <a:xfrm>
            <a:off x="133350" y="1507395"/>
            <a:ext cx="1543050" cy="702035"/>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a:outerShdw blurRad="292100" dist="139700" dir="2700000" algn="tl" rotWithShape="0">
              <a:sysClr val="window" lastClr="FFFFFF">
                <a:alpha val="65000"/>
              </a:sysClr>
            </a:outerShdw>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Annotation Tools</a:t>
            </a:r>
            <a:endParaRPr kumimoji="0" lang="en-US" sz="16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12" name="Rounded Rectangle 11"/>
          <p:cNvSpPr/>
          <p:nvPr/>
        </p:nvSpPr>
        <p:spPr>
          <a:xfrm>
            <a:off x="5638800" y="3936270"/>
            <a:ext cx="2181226" cy="702035"/>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a:outerShdw blurRad="292100" dist="139700" dir="2700000" algn="tl" rotWithShape="0">
              <a:sysClr val="window" lastClr="FFFFFF">
                <a:alpha val="65000"/>
              </a:sysClr>
            </a:outerShdw>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Annotate directly on the screen</a:t>
            </a:r>
            <a:endParaRPr kumimoji="0" lang="en-US" sz="16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13" name="Rounded Rectangle 12"/>
          <p:cNvSpPr/>
          <p:nvPr/>
        </p:nvSpPr>
        <p:spPr>
          <a:xfrm>
            <a:off x="5917796" y="1727545"/>
            <a:ext cx="2356655" cy="918185"/>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a:outerShdw blurRad="292100" dist="139700" dir="2700000" algn="tl" rotWithShape="0">
              <a:sysClr val="window" lastClr="FFFFFF">
                <a:alpha val="65000"/>
              </a:sysClr>
            </a:outerShdw>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Check application elements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  color, position</a:t>
            </a:r>
            <a:endParaRPr kumimoji="0" lang="en-US" sz="1600" b="0" i="0" u="none" strike="noStrike" kern="0" cap="none" spc="0" normalizeH="0" baseline="0" noProof="0" dirty="0">
              <a:ln>
                <a:noFill/>
              </a:ln>
              <a:solidFill>
                <a:sysClr val="window" lastClr="FFFFFF"/>
              </a:solidFill>
              <a:effectLst/>
              <a:uLnTx/>
              <a:uFillTx/>
              <a:latin typeface="+mj-lt"/>
              <a:ea typeface="+mn-ea"/>
              <a:cs typeface="+mn-cs"/>
            </a:endParaRPr>
          </a:p>
        </p:txBody>
      </p:sp>
    </p:spTree>
    <p:extLst>
      <p:ext uri="{BB962C8B-B14F-4D97-AF65-F5344CB8AC3E}">
        <p14:creationId xmlns:p14="http://schemas.microsoft.com/office/powerpoint/2010/main" val="17590476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47538" y="108284"/>
            <a:ext cx="7543800" cy="1066800"/>
          </a:xfrm>
        </p:spPr>
        <p:txBody>
          <a:bodyPr/>
          <a:lstStyle/>
          <a:p>
            <a:r>
              <a:rPr lang="en-US" dirty="0"/>
              <a:t>Log </a:t>
            </a:r>
            <a:r>
              <a:rPr lang="en-US" dirty="0" smtClean="0"/>
              <a:t>Defects </a:t>
            </a:r>
            <a:r>
              <a:rPr lang="en-US" dirty="0"/>
              <a:t>in QC</a:t>
            </a:r>
          </a:p>
        </p:txBody>
      </p:sp>
      <p:sp>
        <p:nvSpPr>
          <p:cNvPr id="4" name="Slide Number Placeholder 3"/>
          <p:cNvSpPr>
            <a:spLocks noGrp="1"/>
          </p:cNvSpPr>
          <p:nvPr>
            <p:ph type="sldNum" sz="quarter" idx="10"/>
          </p:nvPr>
        </p:nvSpPr>
        <p:spPr/>
        <p:txBody>
          <a:bodyPr/>
          <a:lstStyle/>
          <a:p>
            <a:fld id="{47ED8886-DB3B-44F4-9A80-E6A224679F20}" type="slidenum">
              <a:rPr lang="en-US" smtClean="0"/>
              <a:pPr/>
              <a:t>62</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447" y="1421055"/>
            <a:ext cx="3272105" cy="1807384"/>
          </a:xfrm>
          <a:prstGeom prst="rect">
            <a:avLst/>
          </a:prstGeom>
        </p:spPr>
      </p:pic>
      <p:sp>
        <p:nvSpPr>
          <p:cNvPr id="6" name="Rectangle 5"/>
          <p:cNvSpPr/>
          <p:nvPr/>
        </p:nvSpPr>
        <p:spPr>
          <a:xfrm>
            <a:off x="1318608" y="1668706"/>
            <a:ext cx="990600" cy="742950"/>
          </a:xfrm>
          <a:prstGeom prst="rect">
            <a:avLst/>
          </a:prstGeom>
          <a:noFill/>
          <a:ln w="31750" cap="flat" cmpd="sng" algn="ctr">
            <a:solidFill>
              <a:srgbClr val="FF0000"/>
            </a:solidFill>
            <a:prstDash val="solid"/>
          </a:ln>
          <a:effectLst/>
        </p:spPr>
        <p:txBody>
          <a:bodyPr lIns="91440" tIns="4572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cxnSp>
        <p:nvCxnSpPr>
          <p:cNvPr id="7" name="Straight Arrow Connector 6"/>
          <p:cNvCxnSpPr>
            <a:stCxn id="9" idx="1"/>
          </p:cNvCxnSpPr>
          <p:nvPr/>
        </p:nvCxnSpPr>
        <p:spPr>
          <a:xfrm flipH="1">
            <a:off x="2329467" y="1863785"/>
            <a:ext cx="484464" cy="179755"/>
          </a:xfrm>
          <a:prstGeom prst="straightConnector1">
            <a:avLst/>
          </a:prstGeom>
          <a:noFill/>
          <a:ln w="31750" cap="flat" cmpd="sng" algn="ctr">
            <a:solidFill>
              <a:srgbClr val="FF0000"/>
            </a:solidFill>
            <a:prstDash val="solid"/>
            <a:tailEnd type="arrow"/>
          </a:ln>
          <a:effectLst/>
        </p:spPr>
      </p:cxnSp>
      <p:sp>
        <p:nvSpPr>
          <p:cNvPr id="8" name="Rounded Rectangle 7"/>
          <p:cNvSpPr/>
          <p:nvPr/>
        </p:nvSpPr>
        <p:spPr>
          <a:xfrm>
            <a:off x="5105400" y="1493655"/>
            <a:ext cx="2264000" cy="868545"/>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a:outerShdw blurRad="292100" dist="139700" dir="2700000" algn="tl" rotWithShape="0">
              <a:sysClr val="window" lastClr="FFFFFF">
                <a:alpha val="65000"/>
              </a:sysClr>
            </a:outerShdw>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latin typeface="+mj-lt"/>
                <a:ea typeface="+mn-ea"/>
                <a:cs typeface="+mn-cs"/>
              </a:rPr>
              <a:t>Easily give developer the most possible information</a:t>
            </a:r>
            <a:endParaRPr kumimoji="0" lang="en-US"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9" name="Rounded Rectangle 8"/>
          <p:cNvSpPr/>
          <p:nvPr/>
        </p:nvSpPr>
        <p:spPr>
          <a:xfrm>
            <a:off x="2813931" y="1501040"/>
            <a:ext cx="1593525" cy="725489"/>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a:outerShdw blurRad="292100" dist="139700" dir="2700000" algn="tl" rotWithShape="0">
              <a:sysClr val="window" lastClr="FFFFFF">
                <a:alpha val="65000"/>
              </a:sysClr>
            </a:outerShdw>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latin typeface="+mj-lt"/>
                <a:ea typeface="+mn-ea"/>
                <a:cs typeface="+mn-cs"/>
              </a:rPr>
              <a:t>Simply create a defect</a:t>
            </a:r>
            <a:endParaRPr kumimoji="0" lang="en-US"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10" name="Rounded Rectangle 9"/>
          <p:cNvSpPr/>
          <p:nvPr/>
        </p:nvSpPr>
        <p:spPr>
          <a:xfrm>
            <a:off x="6248400" y="2452867"/>
            <a:ext cx="2590800" cy="819722"/>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a:outerShdw blurRad="292100" dist="139700" dir="2700000" algn="tl" rotWithShape="0">
              <a:sysClr val="window" lastClr="FFFFFF">
                <a:alpha val="65000"/>
              </a:sysClr>
            </a:outerShdw>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latin typeface="+mj-lt"/>
                <a:ea typeface="+mn-ea"/>
                <a:cs typeface="+mn-cs"/>
              </a:rPr>
              <a:t>Create defect without entering QC</a:t>
            </a:r>
            <a:endParaRPr kumimoji="0" lang="en-US" b="0" i="0" u="none" strike="noStrike" kern="0" cap="none" spc="0" normalizeH="0" baseline="0" noProof="0" dirty="0">
              <a:ln>
                <a:noFill/>
              </a:ln>
              <a:solidFill>
                <a:sysClr val="window" lastClr="FFFFFF"/>
              </a:solidFill>
              <a:effectLst/>
              <a:uLnTx/>
              <a:uFillTx/>
              <a:latin typeface="+mj-lt"/>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8447" y="2923893"/>
            <a:ext cx="3393372" cy="3259608"/>
          </a:xfrm>
          <a:prstGeom prst="rect">
            <a:avLst/>
          </a:prstGeom>
        </p:spPr>
      </p:pic>
      <p:cxnSp>
        <p:nvCxnSpPr>
          <p:cNvPr id="12" name="Straight Arrow Connector 11"/>
          <p:cNvCxnSpPr/>
          <p:nvPr/>
        </p:nvCxnSpPr>
        <p:spPr>
          <a:xfrm flipH="1">
            <a:off x="3995133" y="2261454"/>
            <a:ext cx="1116990" cy="1479222"/>
          </a:xfrm>
          <a:prstGeom prst="straightConnector1">
            <a:avLst/>
          </a:prstGeom>
          <a:noFill/>
          <a:ln w="31750" cap="flat" cmpd="sng" algn="ctr">
            <a:solidFill>
              <a:srgbClr val="FF0000"/>
            </a:solidFill>
            <a:prstDash val="solid"/>
            <a:tailEnd type="arrow"/>
          </a:ln>
          <a:effectLst/>
        </p:spPr>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6929" y="3733800"/>
            <a:ext cx="3757472" cy="2529068"/>
          </a:xfrm>
          <a:prstGeom prst="rect">
            <a:avLst/>
          </a:prstGeom>
        </p:spPr>
      </p:pic>
      <p:cxnSp>
        <p:nvCxnSpPr>
          <p:cNvPr id="14" name="Straight Arrow Connector 13"/>
          <p:cNvCxnSpPr>
            <a:stCxn id="10" idx="2"/>
          </p:cNvCxnSpPr>
          <p:nvPr/>
        </p:nvCxnSpPr>
        <p:spPr>
          <a:xfrm flipH="1">
            <a:off x="6987218" y="3272589"/>
            <a:ext cx="556582" cy="1022098"/>
          </a:xfrm>
          <a:prstGeom prst="straightConnector1">
            <a:avLst/>
          </a:prstGeom>
          <a:noFill/>
          <a:ln w="31750" cap="flat" cmpd="sng" algn="ctr">
            <a:solidFill>
              <a:srgbClr val="FF0000"/>
            </a:solidFill>
            <a:prstDash val="solid"/>
            <a:tailEnd type="arrow"/>
          </a:ln>
          <a:effectLst/>
        </p:spPr>
      </p:cxnSp>
    </p:spTree>
    <p:extLst>
      <p:ext uri="{BB962C8B-B14F-4D97-AF65-F5344CB8AC3E}">
        <p14:creationId xmlns:p14="http://schemas.microsoft.com/office/powerpoint/2010/main" val="34927543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7800" y="76200"/>
            <a:ext cx="7543800" cy="1066800"/>
          </a:xfrm>
        </p:spPr>
        <p:txBody>
          <a:bodyPr/>
          <a:lstStyle/>
          <a:p>
            <a:r>
              <a:rPr lang="en-US" dirty="0"/>
              <a:t>Data Injection</a:t>
            </a:r>
          </a:p>
        </p:txBody>
      </p:sp>
      <p:sp>
        <p:nvSpPr>
          <p:cNvPr id="4" name="Slide Number Placeholder 3"/>
          <p:cNvSpPr>
            <a:spLocks noGrp="1"/>
          </p:cNvSpPr>
          <p:nvPr>
            <p:ph type="sldNum" sz="quarter" idx="10"/>
          </p:nvPr>
        </p:nvSpPr>
        <p:spPr/>
        <p:txBody>
          <a:bodyPr/>
          <a:lstStyle/>
          <a:p>
            <a:fld id="{47ED8886-DB3B-44F4-9A80-E6A224679F20}" type="slidenum">
              <a:rPr lang="en-US" smtClean="0"/>
              <a:pPr/>
              <a:t>63</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034" y="1434131"/>
            <a:ext cx="6679766" cy="4738069"/>
          </a:xfrm>
          <a:prstGeom prst="rect">
            <a:avLst/>
          </a:prstGeom>
        </p:spPr>
      </p:pic>
      <p:sp>
        <p:nvSpPr>
          <p:cNvPr id="6" name="Rounded Rectangle 5"/>
          <p:cNvSpPr/>
          <p:nvPr/>
        </p:nvSpPr>
        <p:spPr>
          <a:xfrm>
            <a:off x="781882" y="3323746"/>
            <a:ext cx="1885118" cy="1173106"/>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latin typeface="+mj-lt"/>
                <a:ea typeface="+mn-ea"/>
                <a:cs typeface="+mn-cs"/>
              </a:rPr>
              <a:t>Automatically insert data into the application</a:t>
            </a:r>
            <a:endParaRPr kumimoji="0" lang="en-US" b="0" i="0" u="none" strike="noStrike" kern="0" cap="none" spc="0" normalizeH="0" baseline="0" noProof="0" dirty="0">
              <a:ln>
                <a:noFill/>
              </a:ln>
              <a:solidFill>
                <a:sysClr val="window" lastClr="FFFFFF"/>
              </a:solidFill>
              <a:effectLst/>
              <a:uLnTx/>
              <a:uFillTx/>
              <a:latin typeface="+mj-lt"/>
              <a:ea typeface="+mn-ea"/>
              <a:cs typeface="+mn-cs"/>
            </a:endParaRPr>
          </a:p>
        </p:txBody>
      </p:sp>
      <p:cxnSp>
        <p:nvCxnSpPr>
          <p:cNvPr id="7" name="Straight Arrow Connector 6"/>
          <p:cNvCxnSpPr/>
          <p:nvPr/>
        </p:nvCxnSpPr>
        <p:spPr>
          <a:xfrm>
            <a:off x="2727575" y="3939206"/>
            <a:ext cx="1006225" cy="708994"/>
          </a:xfrm>
          <a:prstGeom prst="straightConnector1">
            <a:avLst/>
          </a:prstGeom>
          <a:noFill/>
          <a:ln w="31750" cap="flat" cmpd="sng" algn="ctr">
            <a:solidFill>
              <a:srgbClr val="FF0000"/>
            </a:solidFill>
            <a:prstDash val="solid"/>
            <a:tailEnd type="arrow"/>
          </a:ln>
          <a:effectLst/>
        </p:spPr>
      </p:cxnSp>
      <p:sp>
        <p:nvSpPr>
          <p:cNvPr id="8" name="Rounded Rectangle 7"/>
          <p:cNvSpPr/>
          <p:nvPr/>
        </p:nvSpPr>
        <p:spPr>
          <a:xfrm>
            <a:off x="5830793" y="1759239"/>
            <a:ext cx="2703607" cy="983962"/>
          </a:xfrm>
          <a:prstGeom prst="roundRect">
            <a:avLst>
              <a:gd name="adj" fmla="val 8709"/>
            </a:avLst>
          </a:prstGeom>
          <a:gradFill flip="none" rotWithShape="1">
            <a:gsLst>
              <a:gs pos="0">
                <a:srgbClr val="FF0000"/>
              </a:gs>
              <a:gs pos="56000">
                <a:srgbClr val="C00000"/>
              </a:gs>
            </a:gsLst>
            <a:lin ang="8100000" scaled="1"/>
            <a:tileRect/>
          </a:gradFill>
          <a:ln w="25400" cap="flat" cmpd="sng" algn="ctr">
            <a:noFill/>
            <a:prstDash val="solid"/>
          </a:ln>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latin typeface="+mj-lt"/>
                <a:ea typeface="+mn-ea"/>
                <a:cs typeface="+mn-cs"/>
              </a:rPr>
              <a:t>Save significant time on most tedious manual testing activity</a:t>
            </a:r>
            <a:endParaRPr kumimoji="0" lang="en-US" b="0" i="0" u="none" strike="noStrike" kern="0" cap="none" spc="0" normalizeH="0" baseline="0" noProof="0" dirty="0">
              <a:ln>
                <a:noFill/>
              </a:ln>
              <a:solidFill>
                <a:sysClr val="window" lastClr="FFFFFF"/>
              </a:solidFill>
              <a:effectLst/>
              <a:uLnTx/>
              <a:uFillTx/>
              <a:latin typeface="+mj-lt"/>
              <a:ea typeface="+mn-ea"/>
              <a:cs typeface="+mn-cs"/>
            </a:endParaRPr>
          </a:p>
        </p:txBody>
      </p:sp>
    </p:spTree>
    <p:extLst>
      <p:ext uri="{BB962C8B-B14F-4D97-AF65-F5344CB8AC3E}">
        <p14:creationId xmlns:p14="http://schemas.microsoft.com/office/powerpoint/2010/main" val="17937147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152400"/>
            <a:ext cx="7543800" cy="1066800"/>
          </a:xfrm>
        </p:spPr>
        <p:txBody>
          <a:bodyPr/>
          <a:lstStyle/>
          <a:p>
            <a:r>
              <a:rPr lang="en-US" dirty="0"/>
              <a:t>Exploratory Testing</a:t>
            </a:r>
          </a:p>
        </p:txBody>
      </p:sp>
      <p:sp>
        <p:nvSpPr>
          <p:cNvPr id="4" name="Slide Number Placeholder 3"/>
          <p:cNvSpPr>
            <a:spLocks noGrp="1"/>
          </p:cNvSpPr>
          <p:nvPr>
            <p:ph type="sldNum" sz="quarter" idx="10"/>
          </p:nvPr>
        </p:nvSpPr>
        <p:spPr/>
        <p:txBody>
          <a:bodyPr/>
          <a:lstStyle/>
          <a:p>
            <a:fld id="{47ED8886-DB3B-44F4-9A80-E6A224679F20}" type="slidenum">
              <a:rPr lang="en-US" smtClean="0"/>
              <a:pPr/>
              <a:t>64</a:t>
            </a:fld>
            <a:endParaRPr lang="en-US" dirty="0"/>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447800" y="1577438"/>
            <a:ext cx="6268531" cy="457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967013" y="2677664"/>
            <a:ext cx="1852388" cy="990530"/>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Log user all actions performed during test</a:t>
            </a:r>
            <a:endParaRPr kumimoji="0" lang="en-US" sz="1600" b="0" i="0" u="none" strike="noStrike" kern="0" cap="none" spc="0" normalizeH="0" baseline="0" noProof="0" dirty="0">
              <a:ln>
                <a:noFill/>
              </a:ln>
              <a:solidFill>
                <a:sysClr val="window" lastClr="FFFFFF"/>
              </a:solidFill>
              <a:effectLst/>
              <a:uLnTx/>
              <a:uFillTx/>
              <a:latin typeface="+mj-lt"/>
              <a:ea typeface="+mn-ea"/>
              <a:cs typeface="+mn-cs"/>
            </a:endParaRPr>
          </a:p>
        </p:txBody>
      </p:sp>
      <p:cxnSp>
        <p:nvCxnSpPr>
          <p:cNvPr id="8" name="Straight Arrow Connector 7"/>
          <p:cNvCxnSpPr>
            <a:stCxn id="7" idx="3"/>
          </p:cNvCxnSpPr>
          <p:nvPr/>
        </p:nvCxnSpPr>
        <p:spPr>
          <a:xfrm>
            <a:off x="2819401" y="3172929"/>
            <a:ext cx="1676399" cy="233308"/>
          </a:xfrm>
          <a:prstGeom prst="straightConnector1">
            <a:avLst/>
          </a:prstGeom>
          <a:noFill/>
          <a:ln w="31750" cap="flat" cmpd="sng" algn="ctr">
            <a:solidFill>
              <a:srgbClr val="FF0000"/>
            </a:solidFill>
            <a:prstDash val="solid"/>
            <a:tailEnd type="arrow"/>
          </a:ln>
          <a:effectLst/>
        </p:spPr>
      </p:cxnSp>
      <p:sp>
        <p:nvSpPr>
          <p:cNvPr id="9" name="Rounded Rectangle 8"/>
          <p:cNvSpPr/>
          <p:nvPr/>
        </p:nvSpPr>
        <p:spPr>
          <a:xfrm>
            <a:off x="6646763" y="2042848"/>
            <a:ext cx="2047468" cy="1094846"/>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Create formal test script from exploratory test</a:t>
            </a:r>
            <a:endParaRPr kumimoji="0" lang="en-US" sz="16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10" name="Rounded Rectangle 9"/>
          <p:cNvSpPr/>
          <p:nvPr/>
        </p:nvSpPr>
        <p:spPr>
          <a:xfrm>
            <a:off x="1828801" y="4396837"/>
            <a:ext cx="2209800" cy="1013363"/>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19050" cap="flat" cmpd="sng" algn="ctr">
            <a:solidFill>
              <a:srgbClr val="29568F">
                <a:lumMod val="50000"/>
              </a:srgbClr>
            </a:solidFill>
            <a:prstDash val="solid"/>
          </a:ln>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Communicate user actions taken clearly to development</a:t>
            </a:r>
            <a:endParaRPr kumimoji="0" lang="en-US" sz="16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11" name="Rounded Rectangle 10"/>
          <p:cNvSpPr/>
          <p:nvPr/>
        </p:nvSpPr>
        <p:spPr>
          <a:xfrm>
            <a:off x="5962649" y="4890425"/>
            <a:ext cx="2571752" cy="1169188"/>
          </a:xfrm>
          <a:prstGeom prst="roundRect">
            <a:avLst>
              <a:gd name="adj" fmla="val 8709"/>
            </a:avLst>
          </a:prstGeom>
          <a:gradFill flip="none" rotWithShape="1">
            <a:gsLst>
              <a:gs pos="0">
                <a:srgbClr val="FF0000"/>
              </a:gs>
              <a:gs pos="56000">
                <a:srgbClr val="C00000"/>
              </a:gs>
            </a:gsLst>
            <a:lin ang="8100000" scaled="1"/>
            <a:tileRect/>
          </a:gradFill>
          <a:ln w="25400" cap="flat" cmpd="sng" algn="ctr">
            <a:noFill/>
            <a:prstDash val="solid"/>
          </a:ln>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mj-lt"/>
                <a:ea typeface="+mn-ea"/>
                <a:cs typeface="+mn-cs"/>
              </a:rPr>
              <a:t>Increase value of exploratory testing and improve communication of results</a:t>
            </a:r>
            <a:endParaRPr kumimoji="0" lang="en-US" sz="1600" b="0" i="0" u="none" strike="noStrike" kern="0" cap="none" spc="0" normalizeH="0" baseline="0" noProof="0" dirty="0">
              <a:ln>
                <a:noFill/>
              </a:ln>
              <a:solidFill>
                <a:sysClr val="window" lastClr="FFFFFF"/>
              </a:solidFill>
              <a:effectLst/>
              <a:uLnTx/>
              <a:uFillTx/>
              <a:latin typeface="+mj-lt"/>
              <a:ea typeface="+mn-ea"/>
              <a:cs typeface="+mn-cs"/>
            </a:endParaRPr>
          </a:p>
        </p:txBody>
      </p:sp>
    </p:spTree>
    <p:extLst>
      <p:ext uri="{BB962C8B-B14F-4D97-AF65-F5344CB8AC3E}">
        <p14:creationId xmlns:p14="http://schemas.microsoft.com/office/powerpoint/2010/main" val="4228205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152400"/>
            <a:ext cx="7543800" cy="1066800"/>
          </a:xfrm>
        </p:spPr>
        <p:txBody>
          <a:bodyPr/>
          <a:lstStyle/>
          <a:p>
            <a:r>
              <a:rPr lang="en-US" dirty="0"/>
              <a:t>Mirror Testing</a:t>
            </a:r>
          </a:p>
        </p:txBody>
      </p:sp>
      <p:sp>
        <p:nvSpPr>
          <p:cNvPr id="4" name="Slide Number Placeholder 3"/>
          <p:cNvSpPr>
            <a:spLocks noGrp="1"/>
          </p:cNvSpPr>
          <p:nvPr>
            <p:ph type="sldNum" sz="quarter" idx="10"/>
          </p:nvPr>
        </p:nvSpPr>
        <p:spPr/>
        <p:txBody>
          <a:bodyPr/>
          <a:lstStyle/>
          <a:p>
            <a:fld id="{47ED8886-DB3B-44F4-9A80-E6A224679F20}" type="slidenum">
              <a:rPr lang="en-US" smtClean="0"/>
              <a:pPr/>
              <a:t>65</a:t>
            </a:fld>
            <a:endParaRPr lang="en-US" dirty="0"/>
          </a:p>
        </p:txBody>
      </p:sp>
      <p:grpSp>
        <p:nvGrpSpPr>
          <p:cNvPr id="5" name="Group 4"/>
          <p:cNvGrpSpPr>
            <a:grpSpLocks noChangeAspect="1"/>
          </p:cNvGrpSpPr>
          <p:nvPr/>
        </p:nvGrpSpPr>
        <p:grpSpPr>
          <a:xfrm>
            <a:off x="7195704" y="1523254"/>
            <a:ext cx="1631770" cy="1545336"/>
            <a:chOff x="152401" y="1055215"/>
            <a:chExt cx="5775324" cy="546941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8870" t="-22249"/>
            <a:stretch/>
          </p:blipFill>
          <p:spPr>
            <a:xfrm>
              <a:off x="152401" y="1055215"/>
              <a:ext cx="5284869" cy="4144118"/>
            </a:xfrm>
            <a:prstGeom prst="rect">
              <a:avLst/>
            </a:prstGeom>
          </p:spPr>
        </p:pic>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425" y="1076325"/>
              <a:ext cx="5448300" cy="5448300"/>
            </a:xfrm>
            <a:prstGeom prst="rect">
              <a:avLst/>
            </a:prstGeom>
            <a:noFill/>
            <a:ln w="19050" algn="ctr">
              <a:noFill/>
              <a:miter lim="800000"/>
              <a:headEnd/>
              <a:tailEnd/>
            </a:ln>
          </p:spPr>
        </p:pic>
      </p:gr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8870" t="-22249"/>
          <a:stretch/>
        </p:blipFill>
        <p:spPr>
          <a:xfrm>
            <a:off x="0" y="1159990"/>
            <a:ext cx="5284869" cy="4144118"/>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725" y="1525025"/>
            <a:ext cx="4760450" cy="4760450"/>
          </a:xfrm>
          <a:prstGeom prst="rect">
            <a:avLst/>
          </a:prstGeom>
          <a:noFill/>
          <a:ln w="19050" algn="ctr">
            <a:noFill/>
            <a:miter lim="800000"/>
            <a:headEnd/>
            <a:tailEnd/>
          </a:ln>
        </p:spPr>
      </p:pic>
      <p:cxnSp>
        <p:nvCxnSpPr>
          <p:cNvPr id="11" name="Straight Arrow Connector 10"/>
          <p:cNvCxnSpPr/>
          <p:nvPr/>
        </p:nvCxnSpPr>
        <p:spPr>
          <a:xfrm flipV="1">
            <a:off x="5619749" y="2168525"/>
            <a:ext cx="1707367" cy="469900"/>
          </a:xfrm>
          <a:prstGeom prst="straightConnector1">
            <a:avLst/>
          </a:prstGeom>
          <a:noFill/>
          <a:ln w="50800" cap="flat" cmpd="sng" algn="ctr">
            <a:solidFill>
              <a:srgbClr val="000000"/>
            </a:solidFill>
            <a:prstDash val="sysDash"/>
            <a:tailEnd type="arrow"/>
          </a:ln>
          <a:effectLst/>
        </p:spPr>
      </p:cxnSp>
      <p:cxnSp>
        <p:nvCxnSpPr>
          <p:cNvPr id="12" name="Straight Arrow Connector 11"/>
          <p:cNvCxnSpPr/>
          <p:nvPr/>
        </p:nvCxnSpPr>
        <p:spPr>
          <a:xfrm>
            <a:off x="5619749" y="4636140"/>
            <a:ext cx="1707367" cy="276535"/>
          </a:xfrm>
          <a:prstGeom prst="straightConnector1">
            <a:avLst/>
          </a:prstGeom>
          <a:noFill/>
          <a:ln w="50800" cap="flat" cmpd="sng" algn="ctr">
            <a:solidFill>
              <a:srgbClr val="000000"/>
            </a:solidFill>
            <a:prstDash val="sysDash"/>
            <a:tailEnd type="arrow"/>
          </a:ln>
          <a:effectLst/>
        </p:spPr>
      </p:cxnSp>
      <p:grpSp>
        <p:nvGrpSpPr>
          <p:cNvPr id="13" name="Group 12"/>
          <p:cNvGrpSpPr/>
          <p:nvPr/>
        </p:nvGrpSpPr>
        <p:grpSpPr>
          <a:xfrm>
            <a:off x="4577859" y="2395447"/>
            <a:ext cx="385156" cy="485955"/>
            <a:chOff x="7745452" y="2225984"/>
            <a:chExt cx="385156" cy="485955"/>
          </a:xfrm>
        </p:grpSpPr>
        <p:sp>
          <p:nvSpPr>
            <p:cNvPr id="14" name="Rectangle 13"/>
            <p:cNvSpPr/>
            <p:nvPr/>
          </p:nvSpPr>
          <p:spPr bwMode="auto">
            <a:xfrm rot="2677128">
              <a:off x="7745452" y="2537302"/>
              <a:ext cx="258793" cy="77638"/>
            </a:xfrm>
            <a:prstGeom prst="rect">
              <a:avLst/>
            </a:prstGeom>
            <a:solidFill>
              <a:srgbClr val="4FAF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Futura Bk" pitchFamily="34" charset="0"/>
              </a:endParaRPr>
            </a:p>
          </p:txBody>
        </p:sp>
        <p:sp>
          <p:nvSpPr>
            <p:cNvPr id="15" name="Rectangle 14"/>
            <p:cNvSpPr/>
            <p:nvPr/>
          </p:nvSpPr>
          <p:spPr bwMode="auto">
            <a:xfrm rot="18719759">
              <a:off x="7842688" y="2424020"/>
              <a:ext cx="485955" cy="89884"/>
            </a:xfrm>
            <a:prstGeom prst="rect">
              <a:avLst/>
            </a:prstGeom>
            <a:solidFill>
              <a:srgbClr val="4FAF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Futura Bk" pitchFamily="34" charset="0"/>
              </a:endParaRPr>
            </a:p>
          </p:txBody>
        </p:sp>
      </p:grpSp>
      <p:sp>
        <p:nvSpPr>
          <p:cNvPr id="16" name="TextBox 15"/>
          <p:cNvSpPr txBox="1"/>
          <p:nvPr/>
        </p:nvSpPr>
        <p:spPr>
          <a:xfrm>
            <a:off x="7673279" y="2936027"/>
            <a:ext cx="76815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Futura Bk"/>
              </a:rPr>
              <a:t>vmftrnd3</a:t>
            </a:r>
          </a:p>
        </p:txBody>
      </p:sp>
      <p:sp>
        <p:nvSpPr>
          <p:cNvPr id="17" name="TextBox 16"/>
          <p:cNvSpPr txBox="1"/>
          <p:nvPr/>
        </p:nvSpPr>
        <p:spPr>
          <a:xfrm>
            <a:off x="7711632" y="5572125"/>
            <a:ext cx="86273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Futura Bk"/>
              </a:rPr>
              <a:t>vmftrnd42</a:t>
            </a:r>
          </a:p>
        </p:txBody>
      </p:sp>
      <p:sp>
        <p:nvSpPr>
          <p:cNvPr id="18" name="Rounded Rectangle 17"/>
          <p:cNvSpPr/>
          <p:nvPr/>
        </p:nvSpPr>
        <p:spPr>
          <a:xfrm>
            <a:off x="4615351" y="1426945"/>
            <a:ext cx="1518748" cy="1006646"/>
          </a:xfrm>
          <a:prstGeom prst="roundRect">
            <a:avLst>
              <a:gd name="adj" fmla="val 8709"/>
            </a:avLst>
          </a:prstGeom>
          <a:gradFill flip="none" rotWithShape="1">
            <a:gsLst>
              <a:gs pos="0">
                <a:srgbClr val="0070C0">
                  <a:alpha val="74000"/>
                </a:srgbClr>
              </a:gs>
              <a:gs pos="56000">
                <a:srgbClr val="002060">
                  <a:alpha val="77000"/>
                </a:srgbClr>
              </a:gs>
            </a:gsLst>
            <a:lin ang="8100000" scaled="1"/>
            <a:tileRect/>
          </a:gradFill>
          <a:ln w="25400" cap="flat" cmpd="sng" algn="ctr">
            <a:noFill/>
            <a:prstDash val="solid"/>
          </a:ln>
          <a:effectLst/>
        </p:spPr>
        <p:txBody>
          <a:bodyPr lIns="91440" t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 lastClr="FFFFFF"/>
                </a:solidFill>
                <a:effectLst/>
                <a:uLnTx/>
                <a:uFillTx/>
                <a:latin typeface="Futura Bk"/>
                <a:ea typeface="+mn-ea"/>
                <a:cs typeface="+mn-cs"/>
              </a:rPr>
              <a:t>Test multiple environments at the same time</a:t>
            </a:r>
          </a:p>
        </p:txBody>
      </p:sp>
      <p:sp>
        <p:nvSpPr>
          <p:cNvPr id="19" name="Freeform 18"/>
          <p:cNvSpPr/>
          <p:nvPr/>
        </p:nvSpPr>
        <p:spPr>
          <a:xfrm>
            <a:off x="831849" y="2911475"/>
            <a:ext cx="2736850" cy="2660650"/>
          </a:xfrm>
          <a:custGeom>
            <a:avLst/>
            <a:gdLst>
              <a:gd name="connsiteX0" fmla="*/ 882650 w 2736850"/>
              <a:gd name="connsiteY0" fmla="*/ 0 h 2660650"/>
              <a:gd name="connsiteX1" fmla="*/ 2736850 w 2736850"/>
              <a:gd name="connsiteY1" fmla="*/ 139700 h 2660650"/>
              <a:gd name="connsiteX2" fmla="*/ 2686050 w 2736850"/>
              <a:gd name="connsiteY2" fmla="*/ 2660650 h 2660650"/>
              <a:gd name="connsiteX3" fmla="*/ 1498600 w 2736850"/>
              <a:gd name="connsiteY3" fmla="*/ 2654300 h 2660650"/>
              <a:gd name="connsiteX4" fmla="*/ 0 w 2736850"/>
              <a:gd name="connsiteY4" fmla="*/ 1797050 h 2660650"/>
              <a:gd name="connsiteX5" fmla="*/ 882650 w 2736850"/>
              <a:gd name="connsiteY5" fmla="*/ 0 h 26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850" h="2660650">
                <a:moveTo>
                  <a:pt x="882650" y="0"/>
                </a:moveTo>
                <a:lnTo>
                  <a:pt x="2736850" y="139700"/>
                </a:lnTo>
                <a:lnTo>
                  <a:pt x="2686050" y="2660650"/>
                </a:lnTo>
                <a:lnTo>
                  <a:pt x="1498600" y="2654300"/>
                </a:lnTo>
                <a:lnTo>
                  <a:pt x="0" y="1797050"/>
                </a:lnTo>
                <a:lnTo>
                  <a:pt x="882650" y="0"/>
                </a:lnTo>
                <a:close/>
              </a:path>
            </a:pathLst>
          </a:custGeom>
          <a:solidFill>
            <a:srgbClr val="5191CD">
              <a:alpha val="48000"/>
            </a:srgbClr>
          </a:solidFill>
          <a:ln w="25400" cap="flat" cmpd="sng" algn="ctr">
            <a:noFill/>
            <a:prstDash val="solid"/>
          </a:ln>
          <a:effectLst/>
        </p:spPr>
        <p:txBody>
          <a:bodyPr lIns="91440" tIns="4572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4782" y="3034932"/>
            <a:ext cx="1472783" cy="2559650"/>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1849" y="2908620"/>
            <a:ext cx="1037599" cy="1803314"/>
          </a:xfrm>
          <a:prstGeom prst="rect">
            <a:avLst/>
          </a:prstGeom>
        </p:spPr>
      </p:pic>
      <p:grpSp>
        <p:nvGrpSpPr>
          <p:cNvPr id="22" name="Group 21"/>
          <p:cNvGrpSpPr/>
          <p:nvPr/>
        </p:nvGrpSpPr>
        <p:grpSpPr>
          <a:xfrm>
            <a:off x="8132975" y="2055926"/>
            <a:ext cx="385156" cy="485955"/>
            <a:chOff x="7745452" y="2225984"/>
            <a:chExt cx="385156" cy="485955"/>
          </a:xfrm>
        </p:grpSpPr>
        <p:sp>
          <p:nvSpPr>
            <p:cNvPr id="23" name="Rectangle 22"/>
            <p:cNvSpPr/>
            <p:nvPr/>
          </p:nvSpPr>
          <p:spPr bwMode="auto">
            <a:xfrm rot="2677128">
              <a:off x="7745452" y="2537302"/>
              <a:ext cx="258793" cy="77638"/>
            </a:xfrm>
            <a:prstGeom prst="rect">
              <a:avLst/>
            </a:prstGeom>
            <a:solidFill>
              <a:srgbClr val="4FAF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Futura Bk" pitchFamily="34" charset="0"/>
              </a:endParaRPr>
            </a:p>
          </p:txBody>
        </p:sp>
        <p:sp>
          <p:nvSpPr>
            <p:cNvPr id="24" name="Rectangle 23"/>
            <p:cNvSpPr/>
            <p:nvPr/>
          </p:nvSpPr>
          <p:spPr bwMode="auto">
            <a:xfrm rot="18719759">
              <a:off x="7842688" y="2424020"/>
              <a:ext cx="485955" cy="89884"/>
            </a:xfrm>
            <a:prstGeom prst="rect">
              <a:avLst/>
            </a:prstGeom>
            <a:solidFill>
              <a:srgbClr val="4FAF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Futura Bk" pitchFamily="34" charset="0"/>
              </a:endParaRPr>
            </a:p>
          </p:txBody>
        </p:sp>
      </p:grpSp>
      <p:grpSp>
        <p:nvGrpSpPr>
          <p:cNvPr id="25" name="Group 24"/>
          <p:cNvGrpSpPr>
            <a:grpSpLocks noChangeAspect="1"/>
          </p:cNvGrpSpPr>
          <p:nvPr/>
        </p:nvGrpSpPr>
        <p:grpSpPr>
          <a:xfrm>
            <a:off x="7234718" y="4137025"/>
            <a:ext cx="1631770" cy="1545336"/>
            <a:chOff x="152401" y="1055215"/>
            <a:chExt cx="5775324" cy="5469410"/>
          </a:xfrm>
        </p:grpSpPr>
        <p:pic>
          <p:nvPicPr>
            <p:cNvPr id="26" name="Picture 25"/>
            <p:cNvPicPr>
              <a:picLocks noChangeAspect="1"/>
            </p:cNvPicPr>
            <p:nvPr/>
          </p:nvPicPr>
          <p:blipFill rotWithShape="1">
            <a:blip r:embed="rId2" cstate="print">
              <a:extLst>
                <a:ext uri="{28A0092B-C50C-407E-A947-70E740481C1C}">
                  <a14:useLocalDpi xmlns:a14="http://schemas.microsoft.com/office/drawing/2010/main" val="0"/>
                </a:ext>
              </a:extLst>
            </a:blip>
            <a:srcRect l="-18870" t="-22249"/>
            <a:stretch/>
          </p:blipFill>
          <p:spPr>
            <a:xfrm>
              <a:off x="152401" y="1055215"/>
              <a:ext cx="5284869" cy="4144118"/>
            </a:xfrm>
            <a:prstGeom prst="rect">
              <a:avLst/>
            </a:prstGeom>
          </p:spPr>
        </p:pic>
        <p:pic>
          <p:nvPicPr>
            <p:cNvPr id="2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425" y="1076325"/>
              <a:ext cx="5448300" cy="5448300"/>
            </a:xfrm>
            <a:prstGeom prst="rect">
              <a:avLst/>
            </a:prstGeom>
            <a:noFill/>
            <a:ln w="19050" algn="ctr">
              <a:noFill/>
              <a:miter lim="800000"/>
              <a:headEnd/>
              <a:tailEnd/>
            </a:ln>
          </p:spPr>
        </p:pic>
      </p:grpSp>
      <p:grpSp>
        <p:nvGrpSpPr>
          <p:cNvPr id="28" name="Group 27"/>
          <p:cNvGrpSpPr/>
          <p:nvPr/>
        </p:nvGrpSpPr>
        <p:grpSpPr>
          <a:xfrm>
            <a:off x="8171989" y="4669697"/>
            <a:ext cx="385156" cy="485955"/>
            <a:chOff x="7745452" y="2225984"/>
            <a:chExt cx="385156" cy="485955"/>
          </a:xfrm>
        </p:grpSpPr>
        <p:sp>
          <p:nvSpPr>
            <p:cNvPr id="29" name="Rectangle 28"/>
            <p:cNvSpPr/>
            <p:nvPr/>
          </p:nvSpPr>
          <p:spPr bwMode="auto">
            <a:xfrm rot="2677128">
              <a:off x="7745452" y="2537302"/>
              <a:ext cx="258793" cy="77638"/>
            </a:xfrm>
            <a:prstGeom prst="rect">
              <a:avLst/>
            </a:prstGeom>
            <a:solidFill>
              <a:srgbClr val="4FAF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Futura Bk" pitchFamily="34" charset="0"/>
              </a:endParaRPr>
            </a:p>
          </p:txBody>
        </p:sp>
        <p:sp>
          <p:nvSpPr>
            <p:cNvPr id="30" name="Rectangle 29"/>
            <p:cNvSpPr/>
            <p:nvPr/>
          </p:nvSpPr>
          <p:spPr bwMode="auto">
            <a:xfrm rot="18719759">
              <a:off x="7842688" y="2424020"/>
              <a:ext cx="485955" cy="89884"/>
            </a:xfrm>
            <a:prstGeom prst="rect">
              <a:avLst/>
            </a:prstGeom>
            <a:solidFill>
              <a:srgbClr val="4FAF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Futura Bk" pitchFamily="34" charset="0"/>
              </a:endParaRPr>
            </a:p>
          </p:txBody>
        </p:sp>
      </p:grpSp>
    </p:spTree>
    <p:extLst>
      <p:ext uri="{BB962C8B-B14F-4D97-AF65-F5344CB8AC3E}">
        <p14:creationId xmlns:p14="http://schemas.microsoft.com/office/powerpoint/2010/main" val="3665636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a:xfrm>
            <a:off x="1302774" y="152400"/>
            <a:ext cx="7543800" cy="1066800"/>
          </a:xfrm>
        </p:spPr>
        <p:txBody>
          <a:bodyPr/>
          <a:lstStyle/>
          <a:p>
            <a:r>
              <a:rPr lang="en-US" dirty="0" smtClean="0">
                <a:ea typeface="Adobe Fan Heiti Std B" pitchFamily="34" charset="-128"/>
              </a:rPr>
              <a:t>Source</a:t>
            </a:r>
            <a:endParaRPr lang="en-US" dirty="0">
              <a:solidFill>
                <a:schemeClr val="tx2">
                  <a:lumMod val="75000"/>
                </a:schemeClr>
              </a:solidFill>
              <a:ea typeface="Adobe Fan Heiti Std B" pitchFamily="34" charset="-128"/>
            </a:endParaRPr>
          </a:p>
        </p:txBody>
      </p:sp>
      <p:sp>
        <p:nvSpPr>
          <p:cNvPr id="5" name="Slide Number Placeholder 8"/>
          <p:cNvSpPr>
            <a:spLocks noGrp="1"/>
          </p:cNvSpPr>
          <p:nvPr>
            <p:ph type="sldNum" sz="quarter" idx="10"/>
            <p:custDataLst>
              <p:tags r:id="rId2"/>
            </p:custDataLst>
          </p:nvPr>
        </p:nvSpPr>
        <p:spPr>
          <a:xfrm>
            <a:off x="108612" y="6432158"/>
            <a:ext cx="457200" cy="276999"/>
          </a:xfrm>
          <a:prstGeom prst="rect">
            <a:avLst/>
          </a:prstGeom>
        </p:spPr>
        <p:txBody>
          <a:bodyPr/>
          <a:lstStyle/>
          <a:p>
            <a:pPr>
              <a:defRPr/>
            </a:pPr>
            <a:fld id="{ACB22A88-73BA-4B00-905C-A309951F5147}" type="slidenum">
              <a:rPr lang="en-US" sz="1400" smtClean="0"/>
              <a:pPr>
                <a:defRPr/>
              </a:pPr>
              <a:t>66</a:t>
            </a:fld>
            <a:endParaRPr lang="en-US" sz="1400" dirty="0"/>
          </a:p>
        </p:txBody>
      </p:sp>
      <p:sp>
        <p:nvSpPr>
          <p:cNvPr id="4" name="Content Placeholder 1"/>
          <p:cNvSpPr>
            <a:spLocks noGrp="1"/>
          </p:cNvSpPr>
          <p:nvPr>
            <p:ph idx="1"/>
            <p:custDataLst>
              <p:tags r:id="rId3"/>
            </p:custDataLst>
          </p:nvPr>
        </p:nvSpPr>
        <p:spPr>
          <a:xfrm>
            <a:off x="228600" y="1524000"/>
            <a:ext cx="8686800" cy="4611707"/>
          </a:xfrm>
        </p:spPr>
        <p:txBody>
          <a:bodyPr/>
          <a:lstStyle/>
          <a:p>
            <a:pPr>
              <a:buFont typeface="Wingdings" panose="05000000000000000000" pitchFamily="2" charset="2"/>
              <a:buChar char="§"/>
            </a:pPr>
            <a:r>
              <a:rPr lang="en-US" b="1" dirty="0">
                <a:latin typeface="+mj-lt"/>
                <a:ea typeface="Verdana" panose="020B0604030504040204" pitchFamily="34" charset="0"/>
                <a:cs typeface="Verdana" panose="020B0604030504040204" pitchFamily="34" charset="0"/>
              </a:rPr>
              <a:t>Reference Websites</a:t>
            </a:r>
            <a:r>
              <a:rPr lang="en-US" b="1" dirty="0" smtClean="0">
                <a:latin typeface="+mj-lt"/>
                <a:ea typeface="Verdana" panose="020B0604030504040204" pitchFamily="34" charset="0"/>
                <a:cs typeface="Verdana" panose="020B0604030504040204" pitchFamily="34" charset="0"/>
              </a:rPr>
              <a:t>:</a:t>
            </a:r>
          </a:p>
          <a:p>
            <a:pPr marL="0" indent="0">
              <a:buNone/>
            </a:pPr>
            <a:endParaRPr lang="en-US" b="1" dirty="0">
              <a:latin typeface="+mj-lt"/>
              <a:ea typeface="Verdana" panose="020B0604030504040204" pitchFamily="34" charset="0"/>
              <a:cs typeface="Verdana" panose="020B0604030504040204" pitchFamily="34" charset="0"/>
            </a:endParaRPr>
          </a:p>
          <a:p>
            <a:pPr marL="457200" lvl="1" indent="0">
              <a:buNone/>
            </a:pPr>
            <a:r>
              <a:rPr lang="en-US" sz="1400" dirty="0">
                <a:latin typeface="+mj-lt"/>
                <a:ea typeface="Verdana" panose="020B0604030504040204" pitchFamily="34" charset="0"/>
                <a:cs typeface="Verdana" panose="020B0604030504040204" pitchFamily="34" charset="0"/>
                <a:hlinkClick r:id="rId7"/>
              </a:rPr>
              <a:t>http://</a:t>
            </a:r>
            <a:r>
              <a:rPr lang="en-US" sz="1400" dirty="0" smtClean="0">
                <a:latin typeface="+mj-lt"/>
                <a:ea typeface="Verdana" panose="020B0604030504040204" pitchFamily="34" charset="0"/>
                <a:cs typeface="Verdana" panose="020B0604030504040204" pitchFamily="34" charset="0"/>
                <a:hlinkClick r:id="rId7"/>
              </a:rPr>
              <a:t>www.tutorialspoint.com/qc/qc_quick_guide.htm</a:t>
            </a:r>
            <a:endParaRPr lang="en-US" sz="1400" dirty="0" smtClean="0">
              <a:latin typeface="+mj-lt"/>
              <a:ea typeface="Verdana" panose="020B0604030504040204" pitchFamily="34" charset="0"/>
              <a:cs typeface="Verdana" panose="020B0604030504040204" pitchFamily="34" charset="0"/>
            </a:endParaRPr>
          </a:p>
          <a:p>
            <a:pPr marL="457200" lvl="1" indent="0">
              <a:buNone/>
            </a:pPr>
            <a:r>
              <a:rPr lang="en-US" sz="1400" dirty="0">
                <a:latin typeface="+mj-lt"/>
                <a:ea typeface="Verdana" panose="020B0604030504040204" pitchFamily="34" charset="0"/>
                <a:cs typeface="Verdana" panose="020B0604030504040204" pitchFamily="34" charset="0"/>
                <a:hlinkClick r:id="rId8"/>
              </a:rPr>
              <a:t>http://</a:t>
            </a:r>
            <a:r>
              <a:rPr lang="en-US" sz="1400" dirty="0" smtClean="0">
                <a:latin typeface="+mj-lt"/>
                <a:ea typeface="Verdana" panose="020B0604030504040204" pitchFamily="34" charset="0"/>
                <a:cs typeface="Verdana" panose="020B0604030504040204" pitchFamily="34" charset="0"/>
                <a:hlinkClick r:id="rId8"/>
              </a:rPr>
              <a:t>www.guru99.com</a:t>
            </a:r>
            <a:endParaRPr lang="en-US" sz="1400" dirty="0" smtClean="0">
              <a:latin typeface="+mj-lt"/>
              <a:ea typeface="Verdana" panose="020B0604030504040204" pitchFamily="34" charset="0"/>
              <a:cs typeface="Verdana" panose="020B0604030504040204" pitchFamily="34" charset="0"/>
            </a:endParaRPr>
          </a:p>
          <a:p>
            <a:pPr marL="457200" lvl="1" indent="0">
              <a:buNone/>
            </a:pPr>
            <a:r>
              <a:rPr lang="en-US" sz="1400" dirty="0">
                <a:latin typeface="+mj-lt"/>
                <a:ea typeface="Verdana" panose="020B0604030504040204" pitchFamily="34" charset="0"/>
                <a:cs typeface="Verdana" panose="020B0604030504040204" pitchFamily="34" charset="0"/>
                <a:hlinkClick r:id="rId9"/>
              </a:rPr>
              <a:t>http://www.learnqualitycenter.com</a:t>
            </a:r>
            <a:r>
              <a:rPr lang="en-US" sz="1400" dirty="0" smtClean="0">
                <a:latin typeface="+mj-lt"/>
                <a:ea typeface="Verdana" panose="020B0604030504040204" pitchFamily="34" charset="0"/>
                <a:cs typeface="Verdana" panose="020B0604030504040204" pitchFamily="34" charset="0"/>
                <a:hlinkClick r:id="rId9"/>
              </a:rPr>
              <a:t>/</a:t>
            </a:r>
            <a:endParaRPr lang="en-US" sz="1400" dirty="0" smtClean="0">
              <a:latin typeface="+mj-lt"/>
              <a:ea typeface="Verdana" panose="020B0604030504040204" pitchFamily="34" charset="0"/>
              <a:cs typeface="Verdana" panose="020B0604030504040204" pitchFamily="34" charset="0"/>
            </a:endParaRPr>
          </a:p>
          <a:p>
            <a:pPr marL="457200" lvl="1" indent="0">
              <a:buNone/>
            </a:pPr>
            <a:endParaRPr lang="en-US" sz="1400" dirty="0">
              <a:latin typeface="+mj-lt"/>
              <a:ea typeface="Verdana" panose="020B0604030504040204" pitchFamily="34" charset="0"/>
              <a:cs typeface="Verdana" panose="020B0604030504040204" pitchFamily="34" charset="0"/>
            </a:endParaRPr>
          </a:p>
          <a:p>
            <a:pPr>
              <a:buFont typeface="Wingdings" panose="05000000000000000000" pitchFamily="2" charset="2"/>
              <a:buChar char="§"/>
            </a:pPr>
            <a:r>
              <a:rPr lang="en-US" b="1" dirty="0">
                <a:latin typeface="+mj-lt"/>
                <a:ea typeface="Verdana" panose="020B0604030504040204" pitchFamily="34" charset="0"/>
                <a:cs typeface="Verdana" panose="020B0604030504040204" pitchFamily="34" charset="0"/>
              </a:rPr>
              <a:t>Reference Books:</a:t>
            </a:r>
          </a:p>
          <a:p>
            <a:pPr lvl="1">
              <a:buFont typeface="Wingdings" pitchFamily="2" charset="2"/>
              <a:buChar char="Ø"/>
            </a:pPr>
            <a:r>
              <a:rPr lang="en-US" sz="1400" dirty="0">
                <a:latin typeface="+mj-lt"/>
                <a:ea typeface="Verdana" panose="020B0604030504040204" pitchFamily="34" charset="0"/>
                <a:cs typeface="Verdana" panose="020B0604030504040204" pitchFamily="34" charset="0"/>
              </a:rPr>
              <a:t>ALM Tutorial</a:t>
            </a:r>
          </a:p>
          <a:p>
            <a:pPr lvl="1">
              <a:buFont typeface="Wingdings" pitchFamily="2" charset="2"/>
              <a:buChar char="Ø"/>
            </a:pPr>
            <a:r>
              <a:rPr lang="en-US" sz="1400" dirty="0">
                <a:latin typeface="+mj-lt"/>
                <a:ea typeface="Verdana" panose="020B0604030504040204" pitchFamily="34" charset="0"/>
                <a:cs typeface="Verdana" panose="020B0604030504040204" pitchFamily="34" charset="0"/>
              </a:rPr>
              <a:t>ALM User Guide</a:t>
            </a:r>
          </a:p>
          <a:p>
            <a:pPr lvl="1">
              <a:buFont typeface="Wingdings" pitchFamily="2" charset="2"/>
              <a:buChar char="Ø"/>
            </a:pPr>
            <a:r>
              <a:rPr lang="en-US" sz="1400" dirty="0">
                <a:latin typeface="+mj-lt"/>
                <a:ea typeface="Verdana" panose="020B0604030504040204" pitchFamily="34" charset="0"/>
                <a:cs typeface="Verdana" panose="020B0604030504040204" pitchFamily="34" charset="0"/>
              </a:rPr>
              <a:t>ALM Help Online</a:t>
            </a:r>
          </a:p>
          <a:p>
            <a:pPr marL="457200" lvl="1" indent="0">
              <a:buNone/>
            </a:pPr>
            <a:endParaRPr lang="en-US" sz="1800" dirty="0">
              <a:latin typeface="+mj-lt"/>
            </a:endParaRPr>
          </a:p>
        </p:txBody>
      </p:sp>
      <p:sp>
        <p:nvSpPr>
          <p:cNvPr id="6" name="Text Box 4"/>
          <p:cNvSpPr txBox="1">
            <a:spLocks noChangeArrowheads="1"/>
          </p:cNvSpPr>
          <p:nvPr>
            <p:custDataLst>
              <p:tags r:id="rId4"/>
            </p:custDataLst>
          </p:nvPr>
        </p:nvSpPr>
        <p:spPr bwMode="auto">
          <a:xfrm>
            <a:off x="228600" y="5181600"/>
            <a:ext cx="8610600" cy="954107"/>
          </a:xfrm>
          <a:prstGeom prst="rect">
            <a:avLst/>
          </a:prstGeom>
          <a:gradFill rotWithShape="1">
            <a:gsLst>
              <a:gs pos="0">
                <a:srgbClr val="AED5E9"/>
              </a:gs>
              <a:gs pos="100000">
                <a:srgbClr val="54A7D0"/>
              </a:gs>
            </a:gsLst>
            <a:lin ang="5400000" scaled="1"/>
          </a:gradFill>
          <a:ln w="9525">
            <a:solidFill>
              <a:schemeClr val="accent1"/>
            </a:solid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lang="en-US"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hangingPunct="0">
              <a:buFont typeface="Arial" pitchFamily="34" charset="0"/>
              <a:buNone/>
            </a:pPr>
            <a:r>
              <a:rPr lang="en-US" sz="1400" dirty="0" smtClean="0">
                <a:solidFill>
                  <a:schemeClr val="tx2"/>
                </a:solidFill>
              </a:rPr>
              <a:t>Disclaimer</a:t>
            </a:r>
            <a:r>
              <a:rPr lang="en-US" sz="1400" dirty="0" smtClean="0"/>
              <a:t>: </a:t>
            </a:r>
            <a:r>
              <a:rPr lang="en-US" sz="1400" dirty="0" smtClean="0">
                <a:latin typeface="Calibri" pitchFamily="34" charset="0"/>
              </a:rPr>
              <a:t>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endParaRPr lang="en-US" sz="1400" dirty="0">
              <a:latin typeface="Calibri" pitchFamily="34" charset="0"/>
            </a:endParaRPr>
          </a:p>
        </p:txBody>
      </p:sp>
    </p:spTree>
    <p:extLst>
      <p:ext uri="{BB962C8B-B14F-4D97-AF65-F5344CB8AC3E}">
        <p14:creationId xmlns:p14="http://schemas.microsoft.com/office/powerpoint/2010/main" val="286138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custDataLst>
              <p:tags r:id="rId1"/>
            </p:custDataLst>
          </p:nvPr>
        </p:nvSpPr>
        <p:spPr>
          <a:xfrm>
            <a:off x="0" y="2133599"/>
            <a:ext cx="5715000" cy="914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endParaRPr lang="en-US" sz="3600" dirty="0" smtClean="0">
              <a:solidFill>
                <a:schemeClr val="tx1"/>
              </a:solidFill>
              <a:ea typeface="Adobe Fan Heiti Std B" pitchFamily="34" charset="-128"/>
            </a:endParaRPr>
          </a:p>
          <a:p>
            <a:pPr lvl="1">
              <a:defRPr/>
            </a:pPr>
            <a:r>
              <a:rPr lang="en-US" sz="3600" b="1" dirty="0" smtClean="0">
                <a:solidFill>
                  <a:schemeClr val="tx1"/>
                </a:solidFill>
                <a:ea typeface="Adobe Fan Heiti Std B" pitchFamily="34" charset="-128"/>
              </a:rPr>
              <a:t>ALM</a:t>
            </a:r>
            <a:r>
              <a:rPr lang="en-US" sz="3600" dirty="0" smtClean="0">
                <a:solidFill>
                  <a:schemeClr val="tx1"/>
                </a:solidFill>
                <a:ea typeface="Adobe Fan Heiti Std B" pitchFamily="34" charset="-128"/>
              </a:rPr>
              <a:t> </a:t>
            </a:r>
            <a:r>
              <a:rPr lang="en-US" sz="3600" dirty="0" smtClean="0">
                <a:solidFill>
                  <a:schemeClr val="tx1"/>
                </a:solidFill>
                <a:ea typeface="Adobe Fan Heiti Std B" pitchFamily="34" charset="-128"/>
              </a:rPr>
              <a:t>– </a:t>
            </a:r>
            <a:r>
              <a:rPr lang="en-US" sz="3600" b="1" dirty="0">
                <a:solidFill>
                  <a:schemeClr val="tx1"/>
                </a:solidFill>
                <a:ea typeface="Adobe Fan Heiti Std B" pitchFamily="34" charset="-128"/>
              </a:rPr>
              <a:t>Overview of All Modules</a:t>
            </a:r>
            <a:endParaRPr lang="en-US" sz="3600" b="1" dirty="0">
              <a:solidFill>
                <a:schemeClr val="tx1"/>
              </a:solidFill>
              <a:ea typeface="Adobe Fan Heiti Std B" pitchFamily="34" charset="-128"/>
            </a:endParaRPr>
          </a:p>
          <a:p>
            <a:pPr lvl="1">
              <a:defRPr/>
            </a:pPr>
            <a:endParaRPr lang="en-US" sz="3600" dirty="0">
              <a:solidFill>
                <a:schemeClr val="tx1"/>
              </a:solidFill>
              <a:ea typeface="Adobe Fan Heiti Std B" pitchFamily="34" charset="-128"/>
              <a:cs typeface="+mj-cs"/>
            </a:endParaRPr>
          </a:p>
        </p:txBody>
      </p:sp>
      <p:sp>
        <p:nvSpPr>
          <p:cNvPr id="4" name="Rectangle 3"/>
          <p:cNvSpPr/>
          <p:nvPr>
            <p:custDataLst>
              <p:tags r:id="rId2"/>
            </p:custDataLst>
          </p:nvPr>
        </p:nvSpPr>
        <p:spPr>
          <a:xfrm>
            <a:off x="304800" y="3226014"/>
            <a:ext cx="4459014" cy="338554"/>
          </a:xfrm>
          <a:prstGeom prst="rect">
            <a:avLst/>
          </a:prstGeom>
        </p:spPr>
        <p:txBody>
          <a:bodyPr wrap="square">
            <a:spAutoFit/>
          </a:bodyPr>
          <a:lstStyle/>
          <a:p>
            <a:pPr lvl="1" algn="ctr" fontAlgn="auto">
              <a:spcBef>
                <a:spcPts val="0"/>
              </a:spcBef>
              <a:spcAft>
                <a:spcPts val="0"/>
              </a:spcAft>
              <a:defRPr/>
            </a:pPr>
            <a:r>
              <a:rPr lang="en-US" sz="1600" b="1" dirty="0" smtClean="0">
                <a:solidFill>
                  <a:schemeClr val="bg1"/>
                </a:solidFill>
                <a:ea typeface="Adobe Fan Heiti Std B" pitchFamily="34" charset="-128"/>
              </a:rPr>
              <a:t>Thank You!</a:t>
            </a:r>
            <a:endParaRPr lang="en-US" sz="1600" b="1" dirty="0">
              <a:solidFill>
                <a:schemeClr val="bg1"/>
              </a:solidFill>
              <a:ea typeface="Adobe Fan Heiti Std B"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0714" y="1358988"/>
            <a:ext cx="8900886" cy="4741805"/>
          </a:xfrm>
        </p:spPr>
        <p:txBody>
          <a:bodyPr/>
          <a:lstStyle/>
          <a:p>
            <a:pPr marL="0" indent="0">
              <a:buNone/>
            </a:pPr>
            <a:r>
              <a:rPr lang="en-IN" sz="1400" b="1" dirty="0" smtClean="0"/>
              <a:t>Release and Test Cycle Management </a:t>
            </a:r>
            <a:r>
              <a:rPr lang="en-IN" sz="1400" dirty="0" smtClean="0"/>
              <a:t>: </a:t>
            </a:r>
          </a:p>
          <a:p>
            <a:pPr lvl="1"/>
            <a:r>
              <a:rPr lang="en-IN" sz="1400" dirty="0" smtClean="0"/>
              <a:t>ALM facilitates control of development and testing cycles, breaking large projects into manageable phases. Providing the ability to track requirements, tests for each cycle, and attain real-time visibility into actual versus planned testing status.</a:t>
            </a:r>
          </a:p>
          <a:p>
            <a:endParaRPr lang="en-IN" dirty="0" smtClean="0"/>
          </a:p>
        </p:txBody>
      </p:sp>
      <p:sp>
        <p:nvSpPr>
          <p:cNvPr id="4" name="Slide Number Placeholder 3"/>
          <p:cNvSpPr>
            <a:spLocks noGrp="1"/>
          </p:cNvSpPr>
          <p:nvPr>
            <p:ph type="sldNum" sz="quarter" idx="10"/>
          </p:nvPr>
        </p:nvSpPr>
        <p:spPr/>
        <p:txBody>
          <a:bodyPr/>
          <a:lstStyle/>
          <a:p>
            <a:fld id="{47ED8886-DB3B-44F4-9A80-E6A224679F20}" type="slidenum">
              <a:rPr lang="en-US" smtClean="0"/>
              <a:pPr/>
              <a:t>7</a:t>
            </a:fld>
            <a:endParaRPr lang="en-US" dirty="0"/>
          </a:p>
        </p:txBody>
      </p:sp>
      <p:pic>
        <p:nvPicPr>
          <p:cNvPr id="8" name="Picture 2" descr="http://cdn2.softwaretestinghelp.com/wp-content/qa/uploads/2013/06/Quality-Center-Release-Cycle-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94371"/>
            <a:ext cx="6553200" cy="377147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Rounded Rectangular Callout 9"/>
          <p:cNvSpPr/>
          <p:nvPr/>
        </p:nvSpPr>
        <p:spPr>
          <a:xfrm>
            <a:off x="6435287" y="2465812"/>
            <a:ext cx="1981200" cy="381000"/>
          </a:xfrm>
          <a:prstGeom prst="wedgeRoundRectCallout">
            <a:avLst>
              <a:gd name="adj1" fmla="val -201837"/>
              <a:gd name="adj2" fmla="val 254669"/>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Release</a:t>
            </a:r>
            <a:endParaRPr lang="en-IN" sz="1400" b="1" dirty="0">
              <a:solidFill>
                <a:schemeClr val="tx1"/>
              </a:solidFill>
            </a:endParaRPr>
          </a:p>
        </p:txBody>
      </p:sp>
      <p:sp>
        <p:nvSpPr>
          <p:cNvPr id="11" name="Rounded Rectangular Callout 10"/>
          <p:cNvSpPr/>
          <p:nvPr/>
        </p:nvSpPr>
        <p:spPr>
          <a:xfrm>
            <a:off x="6172200" y="4697738"/>
            <a:ext cx="1981200" cy="381000"/>
          </a:xfrm>
          <a:prstGeom prst="wedgeRoundRectCallout">
            <a:avLst>
              <a:gd name="adj1" fmla="val -145427"/>
              <a:gd name="adj2" fmla="val -263427"/>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Cycle</a:t>
            </a:r>
            <a:endParaRPr lang="en-IN" sz="1400" b="1" dirty="0">
              <a:solidFill>
                <a:schemeClr val="tx1"/>
              </a:solidFill>
            </a:endParaRPr>
          </a:p>
        </p:txBody>
      </p:sp>
      <p:sp>
        <p:nvSpPr>
          <p:cNvPr id="13" name="Right Brace 12"/>
          <p:cNvSpPr/>
          <p:nvPr/>
        </p:nvSpPr>
        <p:spPr>
          <a:xfrm>
            <a:off x="3962400" y="3704772"/>
            <a:ext cx="228600" cy="381000"/>
          </a:xfrm>
          <a:prstGeom prst="rightBrace">
            <a:avLst/>
          </a:prstGeom>
          <a:ln w="28575">
            <a:solidFill>
              <a:srgbClr val="C00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IN" dirty="0"/>
          </a:p>
        </p:txBody>
      </p:sp>
      <p:sp>
        <p:nvSpPr>
          <p:cNvPr id="14" name="Rectangle 13"/>
          <p:cNvSpPr/>
          <p:nvPr/>
        </p:nvSpPr>
        <p:spPr>
          <a:xfrm>
            <a:off x="2362200" y="3581400"/>
            <a:ext cx="990600" cy="1484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p:cNvSpPr/>
          <p:nvPr/>
        </p:nvSpPr>
        <p:spPr>
          <a:xfrm>
            <a:off x="518886" y="3323772"/>
            <a:ext cx="762000" cy="152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2" name="Title 2"/>
          <p:cNvSpPr>
            <a:spLocks noGrp="1"/>
          </p:cNvSpPr>
          <p:nvPr>
            <p:ph type="title"/>
          </p:nvPr>
        </p:nvSpPr>
        <p:spPr>
          <a:xfrm>
            <a:off x="1295400" y="152400"/>
            <a:ext cx="7848600" cy="1066800"/>
          </a:xfrm>
        </p:spPr>
        <p:txBody>
          <a:bodyPr/>
          <a:lstStyle/>
          <a:p>
            <a:r>
              <a:rPr lang="en-IN" dirty="0"/>
              <a:t>ALM Capabilities </a:t>
            </a:r>
            <a:r>
              <a:rPr lang="en-IN" dirty="0" smtClean="0"/>
              <a:t>-</a:t>
            </a:r>
            <a:br>
              <a:rPr lang="en-IN" dirty="0" smtClean="0"/>
            </a:br>
            <a:r>
              <a:rPr lang="en-IN" dirty="0" smtClean="0"/>
              <a:t>Release </a:t>
            </a:r>
            <a:r>
              <a:rPr lang="en-IN" dirty="0"/>
              <a:t>and Test Cycle Management</a:t>
            </a:r>
          </a:p>
        </p:txBody>
      </p:sp>
    </p:spTree>
    <p:extLst>
      <p:ext uri="{BB962C8B-B14F-4D97-AF65-F5344CB8AC3E}">
        <p14:creationId xmlns:p14="http://schemas.microsoft.com/office/powerpoint/2010/main" val="802138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bwMode="auto">
          <a:xfrm>
            <a:off x="90714" y="1358988"/>
            <a:ext cx="8900886" cy="4741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lang="en-US"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IN" sz="1400" b="1" dirty="0" smtClean="0"/>
              <a:t>Release and Test Cycle Management </a:t>
            </a:r>
            <a:r>
              <a:rPr lang="en-IN" sz="1400" dirty="0" smtClean="0"/>
              <a:t>: </a:t>
            </a:r>
          </a:p>
        </p:txBody>
      </p:sp>
      <p:pic>
        <p:nvPicPr>
          <p:cNvPr id="5" name="Content Placeholder 4"/>
          <p:cNvPicPr>
            <a:picLocks noGrp="1" noChangeAspect="1"/>
          </p:cNvPicPr>
          <p:nvPr>
            <p:ph idx="1"/>
          </p:nvPr>
        </p:nvPicPr>
        <p:blipFill>
          <a:blip r:embed="rId3"/>
          <a:stretch>
            <a:fillRect/>
          </a:stretch>
        </p:blipFill>
        <p:spPr>
          <a:xfrm>
            <a:off x="1295400" y="1752600"/>
            <a:ext cx="6478681" cy="4500593"/>
          </a:xfrm>
          <a:prstGeom prst="rect">
            <a:avLst/>
          </a:prstGeom>
          <a:noFill/>
          <a:ln w="6350">
            <a:solidFill>
              <a:schemeClr val="tx1"/>
            </a:solidFill>
            <a:miter lim="800000"/>
            <a:headEnd/>
            <a:tailEnd/>
          </a:ln>
        </p:spPr>
      </p:pic>
      <p:sp>
        <p:nvSpPr>
          <p:cNvPr id="4" name="Slide Number Placeholder 3"/>
          <p:cNvSpPr>
            <a:spLocks noGrp="1"/>
          </p:cNvSpPr>
          <p:nvPr>
            <p:ph type="sldNum" sz="quarter" idx="10"/>
          </p:nvPr>
        </p:nvSpPr>
        <p:spPr/>
        <p:txBody>
          <a:bodyPr/>
          <a:lstStyle/>
          <a:p>
            <a:fld id="{47ED8886-DB3B-44F4-9A80-E6A224679F20}" type="slidenum">
              <a:rPr lang="en-US" smtClean="0"/>
              <a:pPr/>
              <a:t>8</a:t>
            </a:fld>
            <a:endParaRPr lang="en-US" dirty="0"/>
          </a:p>
        </p:txBody>
      </p:sp>
      <p:sp>
        <p:nvSpPr>
          <p:cNvPr id="6" name="Title 2"/>
          <p:cNvSpPr>
            <a:spLocks noGrp="1"/>
          </p:cNvSpPr>
          <p:nvPr>
            <p:ph type="title"/>
          </p:nvPr>
        </p:nvSpPr>
        <p:spPr>
          <a:xfrm>
            <a:off x="1295400" y="152400"/>
            <a:ext cx="7848600" cy="1066800"/>
          </a:xfrm>
        </p:spPr>
        <p:txBody>
          <a:bodyPr/>
          <a:lstStyle/>
          <a:p>
            <a:r>
              <a:rPr lang="en-IN" dirty="0"/>
              <a:t>ALM Capabilities </a:t>
            </a:r>
            <a:r>
              <a:rPr lang="en-IN" dirty="0" smtClean="0"/>
              <a:t>-</a:t>
            </a:r>
            <a:br>
              <a:rPr lang="en-IN" dirty="0" smtClean="0"/>
            </a:br>
            <a:r>
              <a:rPr lang="en-IN" dirty="0" smtClean="0"/>
              <a:t>Release </a:t>
            </a:r>
            <a:r>
              <a:rPr lang="en-IN" dirty="0"/>
              <a:t>and Test Cycle Management</a:t>
            </a:r>
          </a:p>
        </p:txBody>
      </p:sp>
    </p:spTree>
    <p:extLst>
      <p:ext uri="{BB962C8B-B14F-4D97-AF65-F5344CB8AC3E}">
        <p14:creationId xmlns:p14="http://schemas.microsoft.com/office/powerpoint/2010/main" val="243158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90714" y="1430395"/>
            <a:ext cx="8900886" cy="4741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lang="en-US"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IN" sz="1400" b="1" dirty="0" smtClean="0"/>
              <a:t>Release and Test Cycle Management </a:t>
            </a:r>
            <a:r>
              <a:rPr lang="en-IN" sz="1400" dirty="0" smtClean="0"/>
              <a:t>: </a:t>
            </a:r>
          </a:p>
          <a:p>
            <a:endParaRPr lang="en-IN" dirty="0" smtClean="0"/>
          </a:p>
        </p:txBody>
      </p:sp>
      <p:sp>
        <p:nvSpPr>
          <p:cNvPr id="3" name="Title 2"/>
          <p:cNvSpPr>
            <a:spLocks noGrp="1"/>
          </p:cNvSpPr>
          <p:nvPr>
            <p:ph type="title"/>
          </p:nvPr>
        </p:nvSpPr>
        <p:spPr>
          <a:xfrm>
            <a:off x="1295400" y="152400"/>
            <a:ext cx="7848600" cy="1066800"/>
          </a:xfrm>
        </p:spPr>
        <p:txBody>
          <a:bodyPr/>
          <a:lstStyle/>
          <a:p>
            <a:r>
              <a:rPr lang="en-IN" dirty="0"/>
              <a:t>ALM Capabilities </a:t>
            </a:r>
            <a:r>
              <a:rPr lang="en-IN" dirty="0" smtClean="0"/>
              <a:t>-</a:t>
            </a:r>
            <a:br>
              <a:rPr lang="en-IN" dirty="0" smtClean="0"/>
            </a:br>
            <a:r>
              <a:rPr lang="en-IN" dirty="0" smtClean="0"/>
              <a:t>Release </a:t>
            </a:r>
            <a:r>
              <a:rPr lang="en-IN" dirty="0"/>
              <a:t>and Test Cycle Management</a:t>
            </a:r>
          </a:p>
        </p:txBody>
      </p:sp>
      <p:sp>
        <p:nvSpPr>
          <p:cNvPr id="4" name="Slide Number Placeholder 3"/>
          <p:cNvSpPr>
            <a:spLocks noGrp="1"/>
          </p:cNvSpPr>
          <p:nvPr>
            <p:ph type="sldNum" sz="quarter" idx="10"/>
          </p:nvPr>
        </p:nvSpPr>
        <p:spPr/>
        <p:txBody>
          <a:bodyPr/>
          <a:lstStyle/>
          <a:p>
            <a:fld id="{47ED8886-DB3B-44F4-9A80-E6A224679F20}" type="slidenum">
              <a:rPr lang="en-US" smtClean="0"/>
              <a:pPr/>
              <a:t>9</a:t>
            </a:fld>
            <a:endParaRPr lang="en-US" dirty="0"/>
          </a:p>
        </p:txBody>
      </p:sp>
      <p:pic>
        <p:nvPicPr>
          <p:cNvPr id="5" name="Picture 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6230"/>
          <a:stretch/>
        </p:blipFill>
        <p:spPr bwMode="auto">
          <a:xfrm>
            <a:off x="521977" y="1934140"/>
            <a:ext cx="8027021" cy="423806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36363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2&quot;/&gt;&lt;lineCharCount val=&quot;30&quot;/&gt;&lt;/TableIndex&gt;&lt;/ShapeTextInfo&gt;"/>
  <p:tag name="PRESENTER_DUMMYTAG" val="&lt;DummyForForceWrite&gt;&lt;/DummyForForceWrite&gt;"/>
  <p:tag name="HTML_SHAPEINFO" val="&lt;ThreeDShapeInfo&gt;&lt;uuid val=&quot;{98DD1789-CFAC-47CA-9A54-05F7ECFF1EE8}&quot;/&gt;&lt;isInvalidForFieldText val=&quot;0&quot;/&gt;&lt;Image&gt;&lt;filename val=&quot;C:\Users\Administrator\AppData\Local\Temp\CP16123748095Session\CPTrustFolder16123748095\PPTImport161216327595\data\asimages\{98DD1789-CFAC-47CA-9A54-05F7ECFF1EE8}_1.png&quot;/&gt;&lt;left val=&quot;-3&quot;/&gt;&lt;top val=&quot;182&quot;/&gt;&lt;width val=&quot;604&quot;/&gt;&lt;height val=&quot;141&quot;/&gt;&lt;hasText val=&quot;1&quot;/&gt;&lt;/Image&gt;&lt;/ThreeDShapeInfo&gt;"/>
</p:tagLst>
</file>

<file path=ppt/tags/tag10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0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9151212-FE66-41C7-A6CD-CF9979CF8AE9}&quot;/&gt;&lt;isInvalidForFieldText val=&quot;0&quot;/&gt;&lt;Image&gt;&lt;filename val=&quot;C:\Users\Administrator\AppData\Local\Temp\CP16123748095Session\CPTrustFolder16123748095\PPTImport161216327595\data\asimages\{99151212-FE66-41C7-A6CD-CF9979CF8AE9}_6.png&quot;/&gt;&lt;left val=&quot;42&quot;/&gt;&lt;top val=&quot;210&quot;/&gt;&lt;width val=&quot;30&quot;/&gt;&lt;height val=&quot;29&quot;/&gt;&lt;hasText val=&quot;1&quot;/&gt;&lt;/Image&gt;&lt;/ThreeDShapeInfo&gt;"/>
</p:tagLst>
</file>

<file path=ppt/tags/tag10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0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5&quot;/&gt;&lt;lineCharCount val=&quot;89&quot;/&gt;&lt;lineCharCount val=&quot;53&quot;/&gt;&lt;lineCharCount val=&quot;14&quot;/&gt;&lt;lineCharCount val=&quot;21&quot;/&gt;&lt;lineCharCount val=&quot;113&quot;/&gt;&lt;lineCharCount val=&quot;43&quot;/&gt;&lt;lineCharCount val=&quot;110&quot;/&gt;&lt;lineCharCount val=&quot;103&quot;/&gt;&lt;lineCharCount val=&quot;110&quot;/&gt;&lt;lineCharCount val=&quot;21&quot;/&gt;&lt;lineCharCount val=&quot;106&quot;/&gt;&lt;lineCharCount val=&quot;104&quot;/&gt;&lt;lineCharCount val=&quot;44&quot;/&gt;&lt;lineCharCount val=&quot;108&quot;/&gt;&lt;lineCharCount val=&quot;30&quot;/&gt;&lt;/TableIndex&gt;&lt;/ShapeTextInfo&gt;"/>
  <p:tag name="HTML_SHAPEINFO" val="&lt;TextEffect&gt;&lt;Image&gt;&lt;filename val=&quot;C:\Users\Administrator\AppData\Local\Temp\CP16123748095Session\CPTrustFolder16123748095\PPTImport161216327595\data\asimages\{DA5696E7-9CA7-4D7E-8F4C-10113DE3DE1B}_1.png_crop.png&quot;/&gt;&lt;left val=&quot;35&quot;/&gt;&lt;top val=&quot;192&quot;/&gt;&lt;width val=&quot;714&quot;/&gt;&lt;height val=&quot;17&quot;/&gt;&lt;hasText val=&quot;1&quot;/&gt;&lt;paraId val=&quot;1&quot;/&gt;&lt;/Image&gt;&lt;Image&gt;&lt;filename val=&quot;C:\Users\Administrator\AppData\Local\Temp\CP16123748095Session\CPTrustFolder16123748095\PPTImport161216327595\data\asimages\{5FBA7C3A-2B24-40D1-A6E5-98FFA1CB0554}_1.png_crop.png&quot;/&gt;&lt;left val=&quot;35&quot;/&gt;&lt;top val=&quot;219&quot;/&gt;&lt;width val=&quot;429&quot;/&gt;&lt;height val=&quot;17&quot;/&gt;&lt;hasText val=&quot;1&quot;/&gt;&lt;paraId val=&quot;2&quot;/&gt;&lt;/Image&gt;&lt;Image&gt;&lt;filename val=&quot;C:\Users\Administrator\AppData\Local\Temp\CP16123748095Session\CPTrustFolder16123748095\PPTImport161216327595\data\asimages\{561F66D8-218C-4968-82A9-409AB3DBC94C}_1.png_crop.png&quot;/&gt;&lt;left val=&quot;83&quot;/&gt;&lt;top val=&quot;246&quot;/&gt;&lt;width val=&quot;130&quot;/&gt;&lt;height val=&quot;17&quot;/&gt;&lt;hasText val=&quot;1&quot;/&gt;&lt;paraId val=&quot;3&quot;/&gt;&lt;/Image&gt;&lt;Image&gt;&lt;filename val=&quot;C:\Users\Administrator\AppData\Local\Temp\CP16123748095Session\CPTrustFolder16123748095\PPTImport161216327595\data\asimages\{CE64CE28-F613-451B-BB54-B88793EB9944}_1.png_crop.png&quot;/&gt;&lt;left val=&quot;83&quot;/&gt;&lt;top val=&quot;273&quot;/&gt;&lt;width val=&quot;193&quot;/&gt;&lt;height val=&quot;17&quot;/&gt;&lt;hasText val=&quot;1&quot;/&gt;&lt;paraId val=&quot;4&quot;/&gt;&lt;/Image&gt;&lt;Image&gt;&lt;filename val=&quot;C:\Users\Administrator\AppData\Local\Temp\CP16123748095Session\CPTrustFolder16123748095\PPTImport161216327595\data\asimages\{4215F54E-8CA0-419D-BCF0-B7F8E469136B}_1.png_crop.png&quot;/&gt;&lt;left val=&quot;35&quot;/&gt;&lt;top val=&quot;300&quot;/&gt;&lt;width val=&quot;867&quot;/&gt;&lt;height val=&quot;39&quot;/&gt;&lt;hasText val=&quot;1&quot;/&gt;&lt;paraId val=&quot;5&quot;/&gt;&lt;/Image&gt;&lt;Image&gt;&lt;filename val=&quot;C:\Users\Administrator\AppData\Local\Temp\CP16123748095Session\CPTrustFolder16123748095\PPTImport161216327595\data\asimages\{59FCBA7B-4629-428F-92D8-782A939FDC25}_1.png_crop.png&quot;/&gt;&lt;left val=&quot;35&quot;/&gt;&lt;top val=&quot;349&quot;/&gt;&lt;width val=&quot;852&quot;/&gt;&lt;height val=&quot;84&quot;/&gt;&lt;hasText val=&quot;1&quot;/&gt;&lt;paraId val=&quot;6&quot;/&gt;&lt;/Image&gt;&lt;Image&gt;&lt;filename val=&quot;C:\Users\Administrator\AppData\Local\Temp\CP16123748095Session\CPTrustFolder16123748095\PPTImport161216327595\data\asimages\{D150F6BC-77A0-49C5-84F3-62725F6197CA}_1.png_crop.png&quot;/&gt;&lt;left val=&quot;35&quot;/&gt;&lt;top val=&quot;444&quot;/&gt;&lt;width val=&quot;852&quot;/&gt;&lt;height val=&quot;61&quot;/&gt;&lt;hasText val=&quot;1&quot;/&gt;&lt;paraId val=&quot;7&quot;/&gt;&lt;/Image&gt;&lt;Image&gt;&lt;filename val=&quot;C:\Users\Administrator\AppData\Local\Temp\CP16123748095Session\CPTrustFolder16123748095\PPTImport161216327595\data\asimages\{3334AD0B-D813-46E2-8023-437A632DFD62}_1.png_crop.png&quot;/&gt;&lt;left val=&quot;35&quot;/&gt;&lt;top val=&quot;515&quot;/&gt;&lt;width val=&quot;841&quot;/&gt;&lt;height val=&quot;39&quot;/&gt;&lt;hasText val=&quot;1&quot;/&gt;&lt;paraId val=&quot;8&quot;/&gt;&lt;/Image&gt;&lt;/TextEffect&gt;"/>
</p:tagLst>
</file>

<file path=ppt/tags/tag10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6&quot;/&gt;&lt;/TableIndex&gt;&lt;/ShapeTextInfo&gt;"/>
  <p:tag name="HTML_SHAPEINFO" val="&lt;ThreeDShapeInfo&gt;&lt;uuid val=&quot;{A1323371-3411-4535-A6D5-C6A4D965B5E6}&quot;/&gt;&lt;isInvalidForFieldText val=&quot;0&quot;/&gt;&lt;Image&gt;&lt;filename val=&quot;C:\Users\Administrator\AppData\Local\Temp\CP16123748095Session\CPTrustFolder16123748095\PPTImport161216327595\data\asimages\{A1323371-3411-4535-A6D5-C6A4D965B5E6}_9.png&quot;/&gt;&lt;left val=&quot;119&quot;/&gt;&lt;top val=&quot;16&quot;/&gt;&lt;width val=&quot;810&quot;/&gt;&lt;height val=&quot;113&quot;/&gt;&lt;hasText val=&quot;1&quot;/&gt;&lt;/Image&gt;&lt;/ThreeDShapeInfo&gt;"/>
</p:tagLst>
</file>

<file path=ppt/tags/tag10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A0454033-DFDF-4B68-AF97-A02AF2DA52E1}&quot;/&gt;&lt;isInvalidForFieldText val=&quot;0&quot;/&gt;&lt;Image&gt;&lt;filename val=&quot;C:\Users\Administrator\AppData\Local\Temp\CP16123748095Session\CPTrustFolder16123748095\PPTImport161216327595\data\asimages\{A0454033-DFDF-4B68-AF97-A02AF2DA52E1}_9.png&quot;/&gt;&lt;left val=&quot;6&quot;/&gt;&lt;top val=&quot;672&quot;/&gt;&lt;width val=&quot;51&quot;/&gt;&lt;height val=&quot;41&quot;/&gt;&lt;hasText val=&quot;1&quot;/&gt;&lt;/Image&gt;&lt;/ThreeDShapeInfo&gt;"/>
</p:tagLst>
</file>

<file path=ppt/tags/tag10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5&quot;/&gt;&lt;/TableIndex&gt;&lt;/ShapeTextInfo&gt;"/>
  <p:tag name="HTML_SHAPEINFO" val="&lt;TextEffect&gt;&lt;Image&gt;&lt;filename val=&quot;C:\Users\Administrator\AppData\Local\Temp\CP16123748095Session\CPTrustFolder16123748095\PPTImport161216327595\data\asimages\{FF099BC2-DDEA-4B91-AEAC-B3FFA056C386}_1.png_crop.png&quot;/&gt;&lt;left val=&quot;57&quot;/&gt;&lt;top val=&quot;146&quot;/&gt;&lt;width val=&quot;139&quot;/&gt;&lt;height val=&quot;18&quot;/&gt;&lt;hasText val=&quot;1&quot;/&gt;&lt;paraId val=&quot;1&quot;/&gt;&lt;/Image&gt;&lt;/TextEffect&gt;"/>
</p:tagLst>
</file>

<file path=ppt/tags/tag10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15&quot;/&gt;&lt;lineCharCount val=&quot;117&quot;/&gt;&lt;lineCharCount val=&quot;116&quot;/&gt;&lt;lineCharCount val=&quot;6&quot;/&gt;&lt;/TableIndex&gt;&lt;/ShapeTextInfo&gt;"/>
  <p:tag name="HTML_SHAPEINFO" val="&lt;TextEffect&gt;&lt;Image&gt;&lt;filename val=&quot;C:\Users\Administrator\AppData\Local\Temp\CP16123748095Session\CPTrustFolder16123748095\PPTImport161216327595\data\asimages\{C53E16BD-C086-4C5B-A171-81F779827AF7}_1.png_crop.png&quot;/&gt;&lt;left val=&quot;40&quot;/&gt;&lt;top val=&quot;154&quot;/&gt;&lt;width val=&quot;114&quot;/&gt;&lt;height val=&quot;18&quot;/&gt;&lt;hasText val=&quot;1&quot;/&gt;&lt;paraId val=&quot;1&quot;/&gt;&lt;/Image&gt;&lt;Image&gt;&lt;filename val=&quot;C:\Users\Administrator\AppData\Local\Temp\CP16123748095Session\CPTrustFolder16123748095\PPTImport161216327595\data\asimages\{E00697FB-6EFD-48B9-BDE3-45043B0B06F5}_1.png_crop.png&quot;/&gt;&lt;left val=&quot;34&quot;/&gt;&lt;top val=&quot;183&quot;/&gt;&lt;width val=&quot;876&quot;/&gt;&lt;height val=&quot;58&quot;/&gt;&lt;hasText val=&quot;1&quot;/&gt;&lt;paraId val=&quot;2&quot;/&gt;&lt;/Image&gt;&lt;/TextEffect&gt;"/>
</p:tagLst>
</file>

<file path=ppt/tags/tag10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2&quot;/&gt;&lt;/TableIndex&gt;&lt;/ShapeTextInfo&gt;"/>
  <p:tag name="HTML_SHAPEINFO" val="&lt;ThreeDShapeInfo&gt;&lt;uuid val=&quot;{7FC01A0C-9A7E-42D7-A24E-88B7138B3F7B}&quot;/&gt;&lt;isInvalidForFieldText val=&quot;0&quot;/&gt;&lt;Image&gt;&lt;filename val=&quot;C:\Users\Administrator\AppData\Local\Temp\CP16123748095Session\CPTrustFolder16123748095\PPTImport161216327595\data\asimages\{7FC01A0C-9A7E-42D7-A24E-88B7138B3F7B}_10.png&quot;/&gt;&lt;left val=&quot;119&quot;/&gt;&lt;top val=&quot;16&quot;/&gt;&lt;width val=&quot;842&quot;/&gt;&lt;height val=&quot;113&quot;/&gt;&lt;hasText val=&quot;1&quot;/&gt;&lt;/Image&gt;&lt;/ThreeDShapeInfo&gt;"/>
</p:tagLst>
</file>

<file path=ppt/tags/tag10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8AA9A34C-81C2-4373-9CCE-AD42D35D0F83}&quot;/&gt;&lt;isInvalidForFieldText val=&quot;0&quot;/&gt;&lt;Image&gt;&lt;filename val=&quot;C:\Users\Administrator\AppData\Local\Temp\CP16123748095Session\CPTrustFolder16123748095\PPTImport161216327595\data\asimages\{8AA9A34C-81C2-4373-9CCE-AD42D35D0F83}_10.png&quot;/&gt;&lt;left val=&quot;6&quot;/&gt;&lt;top val=&quot;672&quot;/&gt;&lt;width val=&quot;51&quot;/&gt;&lt;height val=&quot;41&quot;/&gt;&lt;hasText val=&quot;1&quot;/&gt;&lt;/Image&gt;&lt;/ThreeDShape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4&quot;/&gt;&lt;/TableIndex&gt;&lt;/ShapeTextInfo&gt;"/>
  <p:tag name="PRESENTER_DUMMYTAG" val="&lt;DummyForForceWrite&gt;&lt;/DummyForForceWrite&gt;"/>
  <p:tag name="HTML_SHAPEINFO" val="&lt;ThreeDShapeInfo&gt;&lt;uuid val=&quot;{CBC05A8C-EAFC-477A-BB3C-3136F28B2582}&quot;/&gt;&lt;isInvalidForFieldText val=&quot;0&quot;/&gt;&lt;Image&gt;&lt;filename val=&quot;C:\Users\Administrator\AppData\Local\Temp\CP16123748095Session\CPTrustFolder16123748095\PPTImport161216327595\data\asimages\{CBC05A8C-EAFC-477A-BB3C-3136F28B2582}_1.png&quot;/&gt;&lt;left val=&quot;244&quot;/&gt;&lt;top val=&quot;435&quot;/&gt;&lt;width val=&quot;412&quot;/&gt;&lt;height val=&quot;45&quot;/&gt;&lt;hasText val=&quot;1&quot;/&gt;&lt;/Image&gt;&lt;/ThreeDShapeInfo&gt;"/>
</p:tagLst>
</file>

<file path=ppt/tags/tag1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2&quot;/&gt;&lt;/TableIndex&gt;&lt;TableIndex row=&quot;1&quot; col=&quot;2&quot;&gt;&lt;linesCount val=&quot;1&quot;/&gt;&lt;lineCharCount val=&quot;11&quot;/&gt;&lt;/TableIndex&gt;&lt;TableIndex row=&quot;1&quot; col=&quot;3&quot;&gt;&lt;linesCount val=&quot;1&quot;/&gt;&lt;lineCharCount val=&quot;9&quot;/&gt;&lt;/TableIndex&gt;&lt;TableIndex row=&quot;1&quot; col=&quot;4&quot;&gt;&lt;linesCount val=&quot;1&quot;/&gt;&lt;lineCharCount val=&quot;17&quot;/&gt;&lt;/TableIndex&gt;&lt;TableIndex row=&quot;1&quot; col=&quot;5&quot;&gt;&lt;linesCount val=&quot;1&quot;/&gt;&lt;lineCharCount val=&quot;7&quot;/&gt;&lt;/TableIndex&gt;&lt;TableIndex row=&quot;2&quot; col=&quot;1&quot;&gt;&lt;linesCount val=&quot;1&quot;/&gt;&lt;lineCharCount val=&quot;11&quot;/&gt;&lt;/TableIndex&gt;&lt;TableIndex row=&quot;2&quot; col=&quot;2&quot;&gt;&lt;linesCount val=&quot;2&quot;/&gt;&lt;lineCharCount val=&quot;22&quot;/&gt;&lt;lineCharCount val=&quot;5&quot;/&gt;&lt;/TableIndex&gt;&lt;TableIndex row=&quot;2&quot; col=&quot;3&quot;&gt;&lt;linesCount val=&quot;2&quot;/&gt;&lt;lineCharCount val=&quot;19&quot;/&gt;&lt;lineCharCount val=&quot;5&quot;/&gt;&lt;/TableIndex&gt;&lt;TableIndex row=&quot;2&quot; col=&quot;4&quot;&gt;&lt;linesCount val=&quot;2&quot;/&gt;&lt;lineCharCount val=&quot;18&quot;/&gt;&lt;lineCharCount val=&quot;5&quot;/&gt;&lt;/TableIndex&gt;&lt;TableIndex row=&quot;2&quot; col=&quot;5&quot;&gt;&lt;linesCount val=&quot;1&quot;/&gt;&lt;lineCharCount val=&quot;17&quot;/&gt;&lt;/TableIndex&gt;&lt;TableIndex row=&quot;3&quot; col=&quot;1&quot;&gt;&lt;linesCount val=&quot;1&quot;/&gt;&lt;lineCharCount val=&quot;11&quot;/&gt;&lt;/TableIndex&gt;&lt;TableIndex row=&quot;3&quot; col=&quot;2&quot;&gt;&lt;linesCount val=&quot;2&quot;/&gt;&lt;lineCharCount val=&quot;22&quot;/&gt;&lt;lineCharCount val=&quot;5&quot;/&gt;&lt;/TableIndex&gt;&lt;TableIndex row=&quot;3&quot; col=&quot;3&quot;&gt;&lt;linesCount val=&quot;2&quot;/&gt;&lt;lineCharCount val=&quot;10&quot;/&gt;&lt;lineCharCount val=&quot;13&quot;/&gt;&lt;/TableIndex&gt;&lt;TableIndex row=&quot;3&quot; col=&quot;4&quot;&gt;&lt;linesCount val=&quot;2&quot;/&gt;&lt;lineCharCount val=&quot;17&quot;/&gt;&lt;lineCharCount val=&quot;5&quot;/&gt;&lt;/TableIndex&gt;&lt;TableIndex row=&quot;3&quot; col=&quot;5&quot;&gt;&lt;linesCount val=&quot;2&quot;/&gt;&lt;lineCharCount val=&quot;17&quot;/&gt;&lt;lineCharCount val=&quot;5&quot;/&gt;&lt;/TableIndex&gt;&lt;TableIndex row=&quot;4&quot; col=&quot;1&quot;&gt;&lt;linesCount val=&quot;1&quot;/&gt;&lt;lineCharCount val=&quot;11&quot;/&gt;&lt;/TableIndex&gt;&lt;TableIndex row=&quot;4&quot; col=&quot;2&quot;&gt;&lt;linesCount val=&quot;2&quot;/&gt;&lt;lineCharCount val=&quot;21&quot;/&gt;&lt;lineCharCount val=&quot;5&quot;/&gt;&lt;/TableIndex&gt;&lt;TableIndex row=&quot;4&quot; col=&quot;3&quot;&gt;&lt;linesCount val=&quot;2&quot;/&gt;&lt;lineCharCount val=&quot;16&quot;/&gt;&lt;lineCharCount val=&quot;5&quot;/&gt;&lt;/TableIndex&gt;&lt;TableIndex row=&quot;4&quot; col=&quot;4&quot;&gt;&lt;linesCount val=&quot;2&quot;/&gt;&lt;lineCharCount val=&quot;17&quot;/&gt;&lt;lineCharCount val=&quot;5&quot;/&gt;&lt;/TableIndex&gt;&lt;TableIndex row=&quot;4&quot; col=&quot;5&quot;&gt;&lt;linesCount val=&quot;2&quot;/&gt;&lt;lineCharCount val=&quot;16&quot;/&gt;&lt;lineCharCount val=&quot;5&quot;/&gt;&lt;/TableIndex&gt;&lt;TableIndex row=&quot;5&quot; col=&quot;1&quot;&gt;&lt;linesCount val=&quot;1&quot;/&gt;&lt;lineCharCount val=&quot;11&quot;/&gt;&lt;/TableIndex&gt;&lt;TableIndex row=&quot;5&quot; col=&quot;2&quot;&gt;&lt;linesCount val=&quot;2&quot;/&gt;&lt;lineCharCount val=&quot;19&quot;/&gt;&lt;lineCharCount val=&quot;5&quot;/&gt;&lt;/TableIndex&gt;&lt;TableIndex row=&quot;5&quot; col=&quot;3&quot;&gt;&lt;linesCount val=&quot;0&quot;/&gt;&lt;/TableIndex&gt;&lt;TableIndex row=&quot;5&quot; col=&quot;4&quot;&gt;&lt;linesCount val=&quot;0&quot;/&gt;&lt;/TableIndex&gt;&lt;TableIndex row=&quot;5&quot; col=&quot;5&quot;&gt;&lt;linesCount val=&quot;2&quot;/&gt;&lt;lineCharCount val=&quot;14&quot;/&gt;&lt;lineCharCount val=&quot;5&quot;/&gt;&lt;/TableIndex&gt;&lt;/ShapeTextInfo&gt;"/>
  <p:tag name="PRESENTER_SHAPEINFO" val="&lt;ThreeDShapeInfo&gt;&lt;uuid val=&quot;{723BE4BB-716C-4E43-A594-102CDA3864C6}&quot;/&gt;&lt;isInvalidForFieldText val=&quot;0&quot;/&gt;&lt;Image&gt;&lt;filename val=&quot;C:\Users\Administrator\AppData\Local\Temp\CP16123748095Session\CPTrustFolder16123748095\PPTImport161216327595\data\asimages\{723BE4BB-716C-4E43-A594-102CDA3864C6}_10.png&quot;/&gt;&lt;left val=&quot;40&quot;/&gt;&lt;top val=&quot;278&quot;/&gt;&lt;width val=&quot;809&quot;/&gt;&lt;height val=&quot;266&quot;/&gt;&lt;hasText val=&quot;1&quot;/&gt;&lt;/Image&gt;&lt;/ThreeDShapeInfo&gt;"/>
</p:tagLst>
</file>

<file path=ppt/tags/tag1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TableIndex row=&quot;1&quot; col=&quot;2&quot;&gt;&lt;linesCount val=&quot;1&quot;/&gt;&lt;lineCharCount val=&quot;11&quot;/&gt;&lt;/TableIndex&gt;&lt;TableIndex row=&quot;2&quot; col=&quot;1&quot;&gt;&lt;linesCount val=&quot;2&quot;/&gt;&lt;lineCharCount val=&quot;13&quot;/&gt;&lt;lineCharCount val=&quot;14&quot;/&gt;&lt;/TableIndex&gt;&lt;TableIndex row=&quot;2&quot; col=&quot;2&quot;&gt;&lt;linesCount val=&quot;2&quot;/&gt;&lt;lineCharCount val=&quot;79&quot;/&gt;&lt;lineCharCount val=&quot;16&quot;/&gt;&lt;/TableIndex&gt;&lt;TableIndex row=&quot;3&quot; col=&quot;1&quot;&gt;&lt;linesCount val=&quot;2&quot;/&gt;&lt;lineCharCount val=&quot;13&quot;/&gt;&lt;lineCharCount val=&quot;14&quot;/&gt;&lt;/TableIndex&gt;&lt;TableIndex row=&quot;3&quot; col=&quot;2&quot;&gt;&lt;linesCount val=&quot;2&quot;/&gt;&lt;lineCharCount val=&quot;86&quot;/&gt;&lt;lineCharCount val=&quot;15&quot;/&gt;&lt;/TableIndex&gt;&lt;TableIndex row=&quot;4&quot; col=&quot;1&quot;&gt;&lt;linesCount val=&quot;2&quot;/&gt;&lt;lineCharCount val=&quot;13&quot;/&gt;&lt;lineCharCount val=&quot;13&quot;/&gt;&lt;/TableIndex&gt;&lt;TableIndex row=&quot;4&quot; col=&quot;2&quot;&gt;&lt;linesCount val=&quot;1&quot;/&gt;&lt;lineCharCount val=&quot;60&quot;/&gt;&lt;/TableIndex&gt;&lt;TableIndex row=&quot;5&quot; col=&quot;1&quot;&gt;&lt;linesCount val=&quot;2&quot;/&gt;&lt;lineCharCount val=&quot;13&quot;/&gt;&lt;lineCharCount val=&quot;11&quot;/&gt;&lt;/TableIndex&gt;&lt;TableIndex row=&quot;5&quot; col=&quot;2&quot;&gt;&lt;linesCount val=&quot;2&quot;/&gt;&lt;lineCharCount val=&quot;93&quot;/&gt;&lt;lineCharCount val=&quot;19&quot;/&gt;&lt;/TableIndex&gt;&lt;/ShapeTextInfo&gt;"/>
  <p:tag name="PRESENTER_SHAPEINFO" val="&lt;ThreeDShapeInfo&gt;&lt;uuid val=&quot;{657159DA-52B8-4DD7-A884-B6E577C0A717}&quot;/&gt;&lt;isInvalidForFieldText val=&quot;0&quot;/&gt;&lt;Image&gt;&lt;filename val=&quot;C:\Users\Administrator\AppData\Local\Temp\CP16123748095Session\CPTrustFolder16123748095\PPTImport161216327595\data\asimages\{657159DA-52B8-4DD7-A884-B6E577C0A717}_11.png&quot;/&gt;&lt;left val=&quot;24&quot;/&gt;&lt;top val=&quot;206&quot;/&gt;&lt;width val=&quot;906&quot;/&gt;&lt;height val=&quot;266&quot;/&gt;&lt;hasText val=&quot;1&quot;/&gt;&lt;/Image&gt;&lt;/ThreeDShapeInfo&gt;"/>
</p:tagLst>
</file>

<file path=ppt/tags/tag1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3&quot;/&gt;&lt;lineCharCount val=&quot;8&quot;/&gt;&lt;/TableIndex&gt;&lt;/ShapeTextInfo&gt;"/>
  <p:tag name="HTML_SHAPEINFO" val="&lt;ThreeDShapeInfo&gt;&lt;uuid val=&quot;{D3E772A9-44A4-46E3-85AD-D1F1CE997255}&quot;/&gt;&lt;isInvalidForFieldText val=&quot;0&quot;/&gt;&lt;Image&gt;&lt;filename val=&quot;C:\Users\Administrator\AppData\Local\Temp\CP16123748095Session\CPTrustFolder16123748095\PPTImport161216327595\data\asimages\{D3E772A9-44A4-46E3-85AD-D1F1CE997255}_11.png&quot;/&gt;&lt;left val=&quot;120&quot;/&gt;&lt;top val=&quot;7&quot;/&gt;&lt;width val=&quot;810&quot;/&gt;&lt;height val=&quot;144&quot;/&gt;&lt;hasText val=&quot;1&quot;/&gt;&lt;/Image&gt;&lt;/ThreeDShapeInfo&gt;"/>
</p:tagLst>
</file>

<file path=ppt/tags/tag1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287EE4C3-E5AC-4B12-A4C5-F52133966805}&quot;/&gt;&lt;isInvalidForFieldText val=&quot;0&quot;/&gt;&lt;Image&gt;&lt;filename val=&quot;C:\Users\Administrator\AppData\Local\Temp\CP16123748095Session\CPTrustFolder16123748095\PPTImport161216327595\data\asimages\{287EE4C3-E5AC-4B12-A4C5-F52133966805}_11.png&quot;/&gt;&lt;left val=&quot;6&quot;/&gt;&lt;top val=&quot;672&quot;/&gt;&lt;width val=&quot;51&quot;/&gt;&lt;height val=&quot;41&quot;/&gt;&lt;hasText val=&quot;1&quot;/&gt;&lt;/Image&gt;&lt;/ThreeDShapeInfo&gt;"/>
</p:tagLst>
</file>

<file path=ppt/tags/tag1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 name="HTML_SHAPEINFO" val="&lt;ThreeDShapeInfo&gt;&lt;uuid val=&quot;{D652F36F-35BF-4809-99A9-3303197C272C}&quot;/&gt;&lt;isInvalidForFieldText val=&quot;0&quot;/&gt;&lt;Image&gt;&lt;filename val=&quot;C:\Users\Administrator\AppData\Local\Temp\CP16123748095Session\CPTrustFolder16123748095\PPTImport161216327595\data\asimages\{D652F36F-35BF-4809-99A9-3303197C272C}_11.png&quot;/&gt;&lt;left val=&quot;70&quot;/&gt;&lt;top val=&quot;158&quot;/&gt;&lt;width val=&quot;251&quot;/&gt;&lt;height val=&quot;41&quot;/&gt;&lt;hasText val=&quot;1&quot;/&gt;&lt;/Image&gt;&lt;/ThreeDShapeInfo&gt;"/>
</p:tagLst>
</file>

<file path=ppt/tags/tag1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EF73FA66-1FF7-410D-BB03-696B92F6A1AC}&quot;/&gt;&lt;isInvalidForFieldText val=&quot;0&quot;/&gt;&lt;Image&gt;&lt;filename val=&quot;C:\Users\Administrator\AppData\Local\Temp\CP16123748095Session\CPTrustFolder16123748095\PPTImport161216327595\data\asimages\{EF73FA66-1FF7-410D-BB03-696B92F6A1AC}_12.png&quot;/&gt;&lt;left val=&quot;6&quot;/&gt;&lt;top val=&quot;672&quot;/&gt;&lt;width val=&quot;51&quot;/&gt;&lt;height val=&quot;41&quot;/&gt;&lt;hasText val=&quot;1&quot;/&gt;&lt;/Image&gt;&lt;/ThreeDShapeInfo&gt;"/>
</p:tagLst>
</file>

<file path=ppt/tags/tag1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TableIndex row=&quot;1&quot; col=&quot;2&quot;&gt;&lt;linesCount val=&quot;1&quot;/&gt;&lt;lineCharCount val=&quot;11&quot;/&gt;&lt;/TableIndex&gt;&lt;TableIndex row=&quot;2&quot; col=&quot;1&quot;&gt;&lt;linesCount val=&quot;2&quot;/&gt;&lt;lineCharCount val=&quot;19&quot;/&gt;&lt;lineCharCount val=&quot;5&quot;/&gt;&lt;/TableIndex&gt;&lt;TableIndex row=&quot;2&quot; col=&quot;2&quot;&gt;&lt;linesCount val=&quot;2&quot;/&gt;&lt;lineCharCount val=&quot;89&quot;/&gt;&lt;lineCharCount val=&quot;5&quot;/&gt;&lt;/TableIndex&gt;&lt;TableIndex row=&quot;3&quot; col=&quot;1&quot;&gt;&lt;linesCount val=&quot;2&quot;/&gt;&lt;lineCharCount val=&quot;10&quot;/&gt;&lt;lineCharCount val=&quot;13&quot;/&gt;&lt;/TableIndex&gt;&lt;TableIndex row=&quot;3&quot; col=&quot;2&quot;&gt;&lt;linesCount val=&quot;1&quot;/&gt;&lt;lineCharCount val=&quot;53&quot;/&gt;&lt;/TableIndex&gt;&lt;TableIndex row=&quot;4&quot; col=&quot;1&quot;&gt;&lt;linesCount val=&quot;2&quot;/&gt;&lt;lineCharCount val=&quot;16&quot;/&gt;&lt;lineCharCount val=&quot;5&quot;/&gt;&lt;/TableIndex&gt;&lt;TableIndex row=&quot;4&quot; col=&quot;2&quot;&gt;&lt;linesCount val=&quot;2&quot;/&gt;&lt;lineCharCount val=&quot;91&quot;/&gt;&lt;lineCharCount val=&quot;19&quot;/&gt;&lt;/TableIndex&gt;&lt;/ShapeTextInfo&gt;"/>
  <p:tag name="PRESENTER_SHAPEINFO" val="&lt;ThreeDShapeInfo&gt;&lt;uuid val=&quot;{ADD1DEF6-F3A0-4101-839A-3CEA9C520B29}&quot;/&gt;&lt;isInvalidForFieldText val=&quot;0&quot;/&gt;&lt;Image&gt;&lt;filename val=&quot;C:\Users\Administrator\AppData\Local\Temp\CP16123748095Session\CPTrustFolder16123748095\PPTImport161216327595\data\asimages\{ADD1DEF6-F3A0-4101-839A-3CEA9C520B29}_12.png&quot;/&gt;&lt;left val=&quot;24&quot;/&gt;&lt;top val=&quot;174&quot;/&gt;&lt;width val=&quot;906&quot;/&gt;&lt;height val=&quot;212&quot;/&gt;&lt;hasText val=&quot;1&quot;/&gt;&lt;/Image&gt;&lt;/ThreeDShapeInfo&gt;"/>
</p:tagLst>
</file>

<file path=ppt/tags/tag1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 name="HTML_SHAPEINFO" val="&lt;ThreeDShapeInfo&gt;&lt;uuid val=&quot;{BAE4BAFC-EACE-4049-A41F-4C70DDB61FBB}&quot;/&gt;&lt;isInvalidForFieldText val=&quot;0&quot;/&gt;&lt;Image&gt;&lt;filename val=&quot;C:\Users\Administrator\AppData\Local\Temp\CP16123748095Session\CPTrustFolder16123748095\PPTImport161216327595\data\asimages\{BAE4BAFC-EACE-4049-A41F-4C70DDB61FBB}_12.png&quot;/&gt;&lt;left val=&quot;12&quot;/&gt;&lt;top val=&quot;143&quot;/&gt;&lt;width val=&quot;252&quot;/&gt;&lt;height val=&quot;45&quot;/&gt;&lt;hasText val=&quot;1&quot;/&gt;&lt;/Image&gt;&lt;/ThreeDShapeInfo&gt;"/>
</p:tagLst>
</file>

<file path=ppt/tags/tag1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TableIndex row=&quot;1&quot; col=&quot;2&quot;&gt;&lt;linesCount val=&quot;1&quot;/&gt;&lt;lineCharCount val=&quot;11&quot;/&gt;&lt;/TableIndex&gt;&lt;TableIndex row=&quot;2&quot; col=&quot;1&quot;&gt;&lt;linesCount val=&quot;2&quot;/&gt;&lt;lineCharCount val=&quot;18&quot;/&gt;&lt;lineCharCount val=&quot;5&quot;/&gt;&lt;/TableIndex&gt;&lt;TableIndex row=&quot;2&quot; col=&quot;2&quot;&gt;&lt;linesCount val=&quot;2&quot;/&gt;&lt;lineCharCount val=&quot;93&quot;/&gt;&lt;lineCharCount val=&quot;5&quot;/&gt;&lt;/TableIndex&gt;&lt;TableIndex row=&quot;3&quot; col=&quot;1&quot;&gt;&lt;linesCount val=&quot;2&quot;/&gt;&lt;lineCharCount val=&quot;17&quot;/&gt;&lt;lineCharCount val=&quot;5&quot;/&gt;&lt;/TableIndex&gt;&lt;TableIndex row=&quot;3&quot; col=&quot;2&quot;&gt;&lt;linesCount val=&quot;1&quot;/&gt;&lt;lineCharCount val=&quot;59&quot;/&gt;&lt;/TableIndex&gt;&lt;TableIndex row=&quot;4&quot; col=&quot;1&quot;&gt;&lt;linesCount val=&quot;2&quot;/&gt;&lt;lineCharCount val=&quot;9&quot;/&gt;&lt;lineCharCount val=&quot;13&quot;/&gt;&lt;/TableIndex&gt;&lt;TableIndex row=&quot;4&quot; col=&quot;2&quot;&gt;&lt;linesCount val=&quot;1&quot;/&gt;&lt;lineCharCount val=&quot;59&quot;/&gt;&lt;/TableIndex&gt;&lt;/ShapeTextInfo&gt;"/>
  <p:tag name="PRESENTER_SHAPEINFO" val="&lt;ThreeDShapeInfo&gt;&lt;uuid val=&quot;{7C0FB8A3-B7D9-4D1B-B754-1BC440A4F336}&quot;/&gt;&lt;isInvalidForFieldText val=&quot;0&quot;/&gt;&lt;Image&gt;&lt;filename val=&quot;C:\Users\Administrator\AppData\Local\Temp\CP16123748095Session\CPTrustFolder16123748095\PPTImport161216327595\data\asimages\{7C0FB8A3-B7D9-4D1B-B754-1BC440A4F336}_12.png&quot;/&gt;&lt;left val=&quot;24&quot;/&gt;&lt;top val=&quot;422&quot;/&gt;&lt;width val=&quot;905&quot;/&gt;&lt;height val=&quot;205&quot;/&gt;&lt;hasText val=&quot;1&quot;/&gt;&lt;/Image&gt;&lt;/ThreeDShapeInfo&gt;"/>
</p:tagLst>
</file>

<file path=ppt/tags/tag1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 name="HTML_SHAPEINFO" val="&lt;ThreeDShapeInfo&gt;&lt;uuid val=&quot;{2CD3C41C-EAAB-442A-B639-E52F9CFA94FD}&quot;/&gt;&lt;isInvalidForFieldText val=&quot;0&quot;/&gt;&lt;Image&gt;&lt;filename val=&quot;C:\Users\Administrator\AppData\Local\Temp\CP16123748095Session\CPTrustFolder16123748095\PPTImport161216327595\data\asimages\{2CD3C41C-EAAB-442A-B639-E52F9CFA94FD}_12.png&quot;/&gt;&lt;left val=&quot;12&quot;/&gt;&lt;top val=&quot;383&quot;/&gt;&lt;width val=&quot;324&quot;/&gt;&lt;height val=&quot;45&quot;/&gt;&lt;hasText val=&quot;1&quot;/&gt;&lt;/Image&gt;&lt;/ThreeDShape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 name="HTML_SHAPEINFO" val="&lt;ThreeDShapeInfo&gt;&lt;uuid val=&quot;{DBE30838-6017-4095-8C92-E0CA097930CC}&quot;/&gt;&lt;isInvalidForFieldText val=&quot;0&quot;/&gt;&lt;Image&gt;&lt;filename val=&quot;C:\Users\Administrator\AppData\Local\Temp\CP16123748095Session\CPTrustFolder16123748095\PPTImport161216327595\data\asimages\{DBE30838-6017-4095-8C92-E0CA097930CC}_2.png&quot;/&gt;&lt;left val=&quot;111&quot;/&gt;&lt;top val=&quot;8&quot;/&gt;&lt;width val=&quot;810&quot;/&gt;&lt;height val=&quot;113&quot;/&gt;&lt;hasText val=&quot;1&quot;/&gt;&lt;/Image&gt;&lt;/ThreeDShapeInfo&gt;"/>
</p:tagLst>
</file>

<file path=ppt/tags/tag1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3&quot;/&gt;&lt;lineCharCount val=&quot;8&quot;/&gt;&lt;/TableIndex&gt;&lt;/ShapeTextInfo&gt;"/>
  <p:tag name="HTML_SHAPEINFO" val="&lt;ThreeDShapeInfo&gt;&lt;uuid val=&quot;{F73A709E-3B6E-4FBC-AADC-CA8A78E7B4A3}&quot;/&gt;&lt;isInvalidForFieldText val=&quot;0&quot;/&gt;&lt;Image&gt;&lt;filename val=&quot;C:\Users\Administrator\AppData\Local\Temp\CP16123748095Session\CPTrustFolder16123748095\PPTImport161216327595\data\asimages\{F73A709E-3B6E-4FBC-AADC-CA8A78E7B4A3}_12.png&quot;/&gt;&lt;left val=&quot;120&quot;/&gt;&lt;top val=&quot;7&quot;/&gt;&lt;width val=&quot;810&quot;/&gt;&lt;height val=&quot;144&quot;/&gt;&lt;hasText val=&quot;1&quot;/&gt;&lt;/Image&gt;&lt;/ThreeDShapeInfo&gt;"/>
</p:tagLst>
</file>

<file path=ppt/tags/tag1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3&quot;/&gt;&lt;lineCharCount val=&quot;8&quot;/&gt;&lt;/TableIndex&gt;&lt;/ShapeTextInfo&gt;"/>
  <p:tag name="HTML_SHAPEINFO" val="&lt;ThreeDShapeInfo&gt;&lt;uuid val=&quot;{1FF8A737-C78B-4B22-A81A-9F5E5CC3326B}&quot;/&gt;&lt;isInvalidForFieldText val=&quot;0&quot;/&gt;&lt;Image&gt;&lt;filename val=&quot;C:\Users\Administrator\AppData\Local\Temp\CP16123748095Session\CPTrustFolder16123748095\PPTImport161216327595\data\asimages\{1FF8A737-C78B-4B22-A81A-9F5E5CC3326B}_13.png&quot;/&gt;&lt;left val=&quot;119&quot;/&gt;&lt;top val=&quot;7&quot;/&gt;&lt;width val=&quot;810&quot;/&gt;&lt;height val=&quot;144&quot;/&gt;&lt;hasText val=&quot;1&quot;/&gt;&lt;/Image&gt;&lt;/ThreeDShapeInfo&gt;"/>
</p:tagLst>
</file>

<file path=ppt/tags/tag1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971A765E-F1CC-4C4E-AA4A-779477B4E353}&quot;/&gt;&lt;isInvalidForFieldText val=&quot;0&quot;/&gt;&lt;Image&gt;&lt;filename val=&quot;C:\Users\Administrator\AppData\Local\Temp\CP16123748095Session\CPTrustFolder16123748095\PPTImport161216327595\data\asimages\{971A765E-F1CC-4C4E-AA4A-779477B4E353}_13.png&quot;/&gt;&lt;left val=&quot;6&quot;/&gt;&lt;top val=&quot;672&quot;/&gt;&lt;width val=&quot;51&quot;/&gt;&lt;height val=&quot;41&quot;/&gt;&lt;hasText val=&quot;1&quot;/&gt;&lt;/Image&gt;&lt;/ThreeDShapeInfo&gt;"/>
</p:tagLst>
</file>

<file path=ppt/tags/tag1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TableIndex row=&quot;1&quot; col=&quot;2&quot;&gt;&lt;linesCount val=&quot;1&quot;/&gt;&lt;lineCharCount val=&quot;11&quot;/&gt;&lt;/TableIndex&gt;&lt;TableIndex row=&quot;2&quot; col=&quot;1&quot;&gt;&lt;linesCount val=&quot;2&quot;/&gt;&lt;lineCharCount val=&quot;12&quot;/&gt;&lt;lineCharCount val=&quot;5&quot;/&gt;&lt;/TableIndex&gt;&lt;TableIndex row=&quot;2&quot; col=&quot;2&quot;&gt;&lt;linesCount val=&quot;2&quot;/&gt;&lt;lineCharCount val=&quot;92&quot;/&gt;&lt;lineCharCount val=&quot;37&quot;/&gt;&lt;/TableIndex&gt;&lt;TableIndex row=&quot;3&quot; col=&quot;1&quot;&gt;&lt;linesCount val=&quot;2&quot;/&gt;&lt;lineCharCount val=&quot;17&quot;/&gt;&lt;lineCharCount val=&quot;5&quot;/&gt;&lt;/TableIndex&gt;&lt;TableIndex row=&quot;3&quot; col=&quot;2&quot;&gt;&lt;linesCount val=&quot;2&quot;/&gt;&lt;lineCharCount val=&quot;92&quot;/&gt;&lt;lineCharCount val=&quot;71&quot;/&gt;&lt;/TableIndex&gt;&lt;TableIndex row=&quot;4&quot; col=&quot;1&quot;&gt;&lt;linesCount val=&quot;2&quot;/&gt;&lt;lineCharCount val=&quot;16&quot;/&gt;&lt;lineCharCount val=&quot;5&quot;/&gt;&lt;/TableIndex&gt;&lt;TableIndex row=&quot;4&quot; col=&quot;2&quot;&gt;&lt;linesCount val=&quot;2&quot;/&gt;&lt;lineCharCount val=&quot;91&quot;/&gt;&lt;lineCharCount val=&quot;35&quot;/&gt;&lt;/TableIndex&gt;&lt;TableIndex row=&quot;5&quot; col=&quot;1&quot;&gt;&lt;linesCount val=&quot;2&quot;/&gt;&lt;lineCharCount val=&quot;14&quot;/&gt;&lt;lineCharCount val=&quot;5&quot;/&gt;&lt;/TableIndex&gt;&lt;TableIndex row=&quot;5&quot; col=&quot;2&quot;&gt;&lt;linesCount val=&quot;2&quot;/&gt;&lt;lineCharCount val=&quot;97&quot;/&gt;&lt;lineCharCount val=&quot;10&quot;/&gt;&lt;/TableIndex&gt;&lt;/ShapeTextInfo&gt;"/>
  <p:tag name="PRESENTER_SHAPEINFO" val="&lt;ThreeDShapeInfo&gt;&lt;uuid val=&quot;{951B28A3-20C6-4E34-A8DD-E3463A5E7BB2}&quot;/&gt;&lt;isInvalidForFieldText val=&quot;0&quot;/&gt;&lt;Image&gt;&lt;filename val=&quot;C:\Users\Administrator\AppData\Local\Temp\CP16123748095Session\CPTrustFolder16123748095\PPTImport161216327595\data\asimages\{951B28A3-20C6-4E34-A8DD-E3463A5E7BB2}_13.png&quot;/&gt;&lt;left val=&quot;24&quot;/&gt;&lt;top val=&quot;198&quot;/&gt;&lt;width val=&quot;906&quot;/&gt;&lt;height val=&quot;266&quot;/&gt;&lt;hasText val=&quot;1&quot;/&gt;&lt;/Image&gt;&lt;/ThreeDShapeInfo&gt;"/>
</p:tagLst>
</file>

<file path=ppt/tags/tag1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5&quot;/&gt;&lt;/TableIndex&gt;&lt;/ShapeTextInfo&gt;"/>
  <p:tag name="HTML_SHAPEINFO" val="&lt;ThreeDShapeInfo&gt;&lt;uuid val=&quot;{0EBC5883-8344-43AB-9ACC-C6A35147436D}&quot;/&gt;&lt;isInvalidForFieldText val=&quot;0&quot;/&gt;&lt;Image&gt;&lt;filename val=&quot;C:\Users\Administrator\AppData\Local\Temp\CP16123748095Session\CPTrustFolder16123748095\PPTImport161216327595\data\asimages\{0EBC5883-8344-43AB-9ACC-C6A35147436D}_13.png&quot;/&gt;&lt;left val=&quot;70&quot;/&gt;&lt;top val=&quot;148&quot;/&gt;&lt;width val=&quot;251&quot;/&gt;&lt;height val=&quot;41&quot;/&gt;&lt;hasText val=&quot;1&quot;/&gt;&lt;/Image&gt;&lt;/ThreeDShapeInfo&gt;"/>
</p:tagLst>
</file>

<file path=ppt/tags/tag1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1&quot;/&gt;&lt;lineCharCount val=&quot;5&quot;/&gt;&lt;/TableIndex&gt;&lt;/ShapeTextInfo&gt;"/>
  <p:tag name="HTML_SHAPEINFO" val="&lt;ThreeDShapeInfo&gt;&lt;uuid val=&quot;{F59300BD-1132-43BB-B013-EC6A05D011D8}&quot;/&gt;&lt;isInvalidForFieldText val=&quot;0&quot;/&gt;&lt;Image&gt;&lt;filename val=&quot;C:\Users\Administrator\AppData\Local\Temp\CP16123748095Session\CPTrustFolder16123748095\PPTImport161216327595\data\asimages\{F59300BD-1132-43BB-B013-EC6A05D011D8}_14.png&quot;/&gt;&lt;left val=&quot;119&quot;/&gt;&lt;top val=&quot;-4&quot;/&gt;&lt;width val=&quot;841&quot;/&gt;&lt;height val=&quot;144&quot;/&gt;&lt;hasText val=&quot;1&quot;/&gt;&lt;/Image&gt;&lt;/ThreeDShapeInfo&gt;"/>
</p:tagLst>
</file>

<file path=ppt/tags/tag1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A4DF72A0-5F58-4A54-80B2-41B32D0371FF}&quot;/&gt;&lt;isInvalidForFieldText val=&quot;0&quot;/&gt;&lt;Image&gt;&lt;filename val=&quot;C:\Users\Administrator\AppData\Local\Temp\CP16123748095Session\CPTrustFolder16123748095\PPTImport161216327595\data\asimages\{A4DF72A0-5F58-4A54-80B2-41B32D0371FF}_14.png&quot;/&gt;&lt;left val=&quot;6&quot;/&gt;&lt;top val=&quot;672&quot;/&gt;&lt;width val=&quot;51&quot;/&gt;&lt;height val=&quot;41&quot;/&gt;&lt;hasText val=&quot;1&quot;/&gt;&lt;/Image&gt;&lt;/ThreeDShapeInfo&gt;"/>
</p:tagLst>
</file>

<file path=ppt/tags/tag1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1&quot;/&gt;&lt;lineCharCount val=&quot;14&quot;/&gt;&lt;/TableIndex&gt;&lt;/ShapeTextInfo&gt;"/>
  <p:tag name="HTML_SHAPEINFO" val="&lt;ThreeDShapeInfo&gt;&lt;uuid val=&quot;{78C63432-6E9A-4A55-B966-978C80A5B2D1}&quot;/&gt;&lt;isInvalidForFieldText val=&quot;0&quot;/&gt;&lt;Image&gt;&lt;filename val=&quot;C:\Users\Administrator\AppData\Local\Temp\CP16123748095Session\CPTrustFolder16123748095\PPTImport161216327595\data\asimages\{78C63432-6E9A-4A55-B966-978C80A5B2D1}_15.png&quot;/&gt;&lt;left val=&quot;119&quot;/&gt;&lt;top val=&quot;7&quot;/&gt;&lt;width val=&quot;826&quot;/&gt;&lt;height val=&quot;144&quot;/&gt;&lt;hasText val=&quot;1&quot;/&gt;&lt;/Image&gt;&lt;/ThreeDShapeInfo&gt;"/>
</p:tagLst>
</file>

<file path=ppt/tags/tag1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E605B833-5F9E-40F8-B314-EC697409D83E}&quot;/&gt;&lt;isInvalidForFieldText val=&quot;0&quot;/&gt;&lt;Image&gt;&lt;filename val=&quot;C:\Users\Administrator\AppData\Local\Temp\CP16123748095Session\CPTrustFolder16123748095\PPTImport161216327595\data\asimages\{E605B833-5F9E-40F8-B314-EC697409D83E}_15.png&quot;/&gt;&lt;left val=&quot;6&quot;/&gt;&lt;top val=&quot;672&quot;/&gt;&lt;width val=&quot;51&quot;/&gt;&lt;height val=&quot;41&quot;/&gt;&lt;hasText val=&quot;1&quot;/&gt;&lt;/Image&gt;&lt;/ThreeDShapeInfo&gt;"/>
</p:tagLst>
</file>

<file path=ppt/tags/tag1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1&quot;/&gt;&lt;lineCharCount val=&quot;14&quot;/&gt;&lt;/TableIndex&gt;&lt;/ShapeTextInfo&gt;"/>
  <p:tag name="HTML_SHAPEINFO" val="&lt;ThreeDShapeInfo&gt;&lt;uuid val=&quot;{A6F3FE86-DBA0-432E-A68A-F9BBE5FA8AE2}&quot;/&gt;&lt;isInvalidForFieldText val=&quot;0&quot;/&gt;&lt;Image&gt;&lt;filename val=&quot;C:\Users\Administrator\AppData\Local\Temp\CP16123748095Session\CPTrustFolder16123748095\PPTImport161216327595\data\asimages\{A6F3FE86-DBA0-432E-A68A-F9BBE5FA8AE2}_16.png&quot;/&gt;&lt;left val=&quot;119&quot;/&gt;&lt;top val=&quot;7&quot;/&gt;&lt;width val=&quot;842&quot;/&gt;&lt;height val=&quot;144&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58BA8127-D6EC-4267-9447-FCD2C5750D03}&quot;/&gt;&lt;isInvalidForFieldText val=&quot;0&quot;/&gt;&lt;Image&gt;&lt;filename val=&quot;C:\Users\Administrator\AppData\Local\Temp\CP16123748095Session\CPTrustFolder16123748095\PPTImport161216327595\data\asimages\{58BA8127-D6EC-4267-9447-FCD2C5750D03}_2.png&quot;/&gt;&lt;left val=&quot;6&quot;/&gt;&lt;top val=&quot;672&quot;/&gt;&lt;width val=&quot;51&quot;/&gt;&lt;height val=&quot;41&quot;/&gt;&lt;hasText val=&quot;1&quot;/&gt;&lt;/Image&gt;&lt;/ThreeDShapeInfo&gt;"/>
</p:tagLst>
</file>

<file path=ppt/tags/tag1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8985CC73-94B5-4E2A-906F-090A180450E4}&quot;/&gt;&lt;isInvalidForFieldText val=&quot;0&quot;/&gt;&lt;Image&gt;&lt;filename val=&quot;C:\Users\Administrator\AppData\Local\Temp\CP16123748095Session\CPTrustFolder16123748095\PPTImport161216327595\data\asimages\{8985CC73-94B5-4E2A-906F-090A180450E4}_16.png&quot;/&gt;&lt;left val=&quot;6&quot;/&gt;&lt;top val=&quot;672&quot;/&gt;&lt;width val=&quot;51&quot;/&gt;&lt;height val=&quot;41&quot;/&gt;&lt;hasText val=&quot;1&quot;/&gt;&lt;/Image&gt;&lt;/ThreeDShapeInfo&gt;"/>
</p:tagLst>
</file>

<file path=ppt/tags/tag1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1&quot;/&gt;&lt;lineCharCount val=&quot;14&quot;/&gt;&lt;/TableIndex&gt;&lt;/ShapeTextInfo&gt;"/>
  <p:tag name="HTML_SHAPEINFO" val="&lt;ThreeDShapeInfo&gt;&lt;uuid val=&quot;{8A90C249-8AE5-429E-B576-29F9B0CCDBB5}&quot;/&gt;&lt;isInvalidForFieldText val=&quot;0&quot;/&gt;&lt;Image&gt;&lt;filename val=&quot;C:\Users\Administrator\AppData\Local\Temp\CP16123748095Session\CPTrustFolder16123748095\PPTImport161216327595\data\asimages\{8A90C249-8AE5-429E-B576-29F9B0CCDBB5}_17.png&quot;/&gt;&lt;left val=&quot;119&quot;/&gt;&lt;top val=&quot;0&quot;/&gt;&lt;width val=&quot;810&quot;/&gt;&lt;height val=&quot;144&quot;/&gt;&lt;hasText val=&quot;1&quot;/&gt;&lt;/Image&gt;&lt;/ThreeDShapeInfo&gt;"/>
</p:tagLst>
</file>

<file path=ppt/tags/tag1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2DE12A20-DD8E-4229-AAE2-B6823764F9E6}&quot;/&gt;&lt;isInvalidForFieldText val=&quot;0&quot;/&gt;&lt;Image&gt;&lt;filename val=&quot;C:\Users\Administrator\AppData\Local\Temp\CP16123748095Session\CPTrustFolder16123748095\PPTImport161216327595\data\asimages\{2DE12A20-DD8E-4229-AAE2-B6823764F9E6}_17.png&quot;/&gt;&lt;left val=&quot;6&quot;/&gt;&lt;top val=&quot;672&quot;/&gt;&lt;width val=&quot;51&quot;/&gt;&lt;height val=&quot;41&quot;/&gt;&lt;hasText val=&quot;1&quot;/&gt;&lt;/Image&gt;&lt;/ThreeDShapeInfo&gt;"/>
</p:tagLst>
</file>

<file path=ppt/tags/tag1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1&quot;/&gt;&lt;lineCharCount val=&quot;14&quot;/&gt;&lt;/TableIndex&gt;&lt;/ShapeTextInfo&gt;"/>
  <p:tag name="HTML_SHAPEINFO" val="&lt;ThreeDShapeInfo&gt;&lt;uuid val=&quot;{6F08451E-4CC9-43E5-861F-CEF2C2EFAC2C}&quot;/&gt;&lt;isInvalidForFieldText val=&quot;0&quot;/&gt;&lt;Image&gt;&lt;filename val=&quot;C:\Users\Administrator\AppData\Local\Temp\CP16123748095Session\CPTrustFolder16123748095\PPTImport161216327595\data\asimages\{6F08451E-4CC9-43E5-861F-CEF2C2EFAC2C}_18.png&quot;/&gt;&lt;left val=&quot;119&quot;/&gt;&lt;top val=&quot;0&quot;/&gt;&lt;width val=&quot;810&quot;/&gt;&lt;height val=&quot;144&quot;/&gt;&lt;hasText val=&quot;1&quot;/&gt;&lt;/Image&gt;&lt;/ThreeDShapeInfo&gt;"/>
</p:tagLst>
</file>

<file path=ppt/tags/tag1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A3774D6C-974C-4ECE-94F9-72826F2E8127}&quot;/&gt;&lt;isInvalidForFieldText val=&quot;0&quot;/&gt;&lt;Image&gt;&lt;filename val=&quot;C:\Users\Administrator\AppData\Local\Temp\CP16123748095Session\CPTrustFolder16123748095\PPTImport161216327595\data\asimages\{A3774D6C-974C-4ECE-94F9-72826F2E8127}_18.png&quot;/&gt;&lt;left val=&quot;6&quot;/&gt;&lt;top val=&quot;672&quot;/&gt;&lt;width val=&quot;51&quot;/&gt;&lt;height val=&quot;41&quot;/&gt;&lt;hasText val=&quot;1&quot;/&gt;&lt;/Image&gt;&lt;/ThreeDShapeInfo&gt;"/>
</p:tagLst>
</file>

<file path=ppt/tags/tag1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94&quot;/&gt;&lt;lineCharCount val=&quot;78&quot;/&gt;&lt;lineCharCount val=&quot;63&quot;/&gt;&lt;lineCharCount val=&quot;1&quot;/&gt;&lt;/TableIndex&gt;&lt;/ShapeTextInfo&gt;"/>
  <p:tag name="HTML_SHAPEINFO" val="&lt;ThreeDShapeInfo&gt;&lt;uuid val=&quot;{7F08742F-64E0-4764-8292-6E5D4615410A}&quot;/&gt;&lt;isInvalidForFieldText val=&quot;0&quot;/&gt;&lt;Image&gt;&lt;filename val=&quot;C:\Users\Administrator\AppData\Local\Temp\CP16123748095Session\CPTrustFolder16123748095\PPTImport161216327595\data\asimages\{7F08742F-64E0-4764-8292-6E5D4615410A}_19.png&quot;/&gt;&lt;left val=&quot;22&quot;/&gt;&lt;top val=&quot;167&quot;/&gt;&lt;width val=&quot;907&quot;/&gt;&lt;height val=&quot;476&quot;/&gt;&lt;hasText val=&quot;1&quot;/&gt;&lt;/Image&gt;&lt;/ThreeDShapeInfo&gt;"/>
</p:tagLst>
</file>

<file path=ppt/tags/tag1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3&quot;/&gt;&lt;lineCharCount val=&quot;11&quot;/&gt;&lt;/TableIndex&gt;&lt;/ShapeTextInfo&gt;"/>
  <p:tag name="HTML_SHAPEINFO" val="&lt;ThreeDShapeInfo&gt;&lt;uuid val=&quot;{2E4478B9-4D6E-44B4-9330-E8EC2535E058}&quot;/&gt;&lt;isInvalidForFieldText val=&quot;0&quot;/&gt;&lt;Image&gt;&lt;filename val=&quot;C:\Users\Administrator\AppData\Local\Temp\CP16123748095Session\CPTrustFolder16123748095\PPTImport161216327595\data\asimages\{2E4478B9-4D6E-44B4-9330-E8EC2535E058}_19.png&quot;/&gt;&lt;left val=&quot;119&quot;/&gt;&lt;top val=&quot;0&quot;/&gt;&lt;width val=&quot;810&quot;/&gt;&lt;height val=&quot;144&quot;/&gt;&lt;hasText val=&quot;1&quot;/&gt;&lt;/Image&gt;&lt;/ThreeDShapeInfo&gt;"/>
</p:tagLst>
</file>

<file path=ppt/tags/tag1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0CD79E22-15A3-40D1-9908-083BCF504A9B}&quot;/&gt;&lt;isInvalidForFieldText val=&quot;0&quot;/&gt;&lt;Image&gt;&lt;filename val=&quot;C:\Users\Administrator\AppData\Local\Temp\CP16123748095Session\CPTrustFolder16123748095\PPTImport161216327595\data\asimages\{0CD79E22-15A3-40D1-9908-083BCF504A9B}_19.png&quot;/&gt;&lt;left val=&quot;6&quot;/&gt;&lt;top val=&quot;672&quot;/&gt;&lt;width val=&quot;51&quot;/&gt;&lt;height val=&quot;41&quot;/&gt;&lt;hasText val=&quot;1&quot;/&gt;&lt;/Image&gt;&lt;/ThreeDShapeInfo&gt;"/>
</p:tagLst>
</file>

<file path=ppt/tags/tag1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0&quot;/&gt;&lt;lineCharCount val=&quot;21&quot;/&gt;&lt;lineCharCount val=&quot;114&quot;/&gt;&lt;lineCharCount val=&quot;22&quot;/&gt;&lt;lineCharCount val=&quot;108&quot;/&gt;&lt;lineCharCount val=&quot;105&quot;/&gt;&lt;lineCharCount val=&quot;7&quot;/&gt;&lt;lineCharCount val=&quot;108&quot;/&gt;&lt;lineCharCount val=&quot;73&quot;/&gt;&lt;lineCharCount val=&quot;1&quot;/&gt;&lt;lineCharCount val=&quot;1&quot;/&gt;&lt;/TableIndex&gt;&lt;/ShapeTextInfo&gt;"/>
  <p:tag name="HTML_SHAPEINFO" val="&lt;TextEffect&gt;&lt;Image&gt;&lt;filename val=&quot;C:\Users\Administrator\AppData\Local\Temp\CP16123748095Session\CPTrustFolder16123748095\PPTImport161216327595\data\asimages\{43FF63D3-AB78-4A14-ABD8-B0CF5125D636}_1.png_crop.png&quot;/&gt;&lt;left val=&quot;34&quot;/&gt;&lt;top val=&quot;177&quot;/&gt;&lt;width val=&quot;187&quot;/&gt;&lt;height val=&quot;18&quot;/&gt;&lt;hasText val=&quot;1&quot;/&gt;&lt;paraId val=&quot;1&quot;/&gt;&lt;/Image&gt;&lt;Image&gt;&lt;filename val=&quot;C:\Users\Administrator\AppData\Local\Temp\CP16123748095Session\CPTrustFolder16123748095\PPTImport161216327595\data\asimages\{0C7081BF-65A5-40F3-AFFF-22059F0FD414}_1.png_crop.png&quot;/&gt;&lt;left val=&quot;34&quot;/&gt;&lt;top val=&quot;206&quot;/&gt;&lt;width val=&quot;878&quot;/&gt;&lt;height val=&quot;38&quot;/&gt;&lt;hasText val=&quot;1&quot;/&gt;&lt;paraId val=&quot;2&quot;/&gt;&lt;/Image&gt;&lt;Image&gt;&lt;filename val=&quot;C:\Users\Administrator\AppData\Local\Temp\CP16123748095Session\CPTrustFolder16123748095\PPTImport161216327595\data\asimages\{FEA0DF14-AF43-4B2E-BD96-98561852DE43}_1.png_crop.png&quot;/&gt;&lt;left val=&quot;34&quot;/&gt;&lt;top val=&quot;256&quot;/&gt;&lt;width val=&quot;848&quot;/&gt;&lt;height val=&quot;58&quot;/&gt;&lt;hasText val=&quot;1&quot;/&gt;&lt;paraId val=&quot;3&quot;/&gt;&lt;/Image&gt;&lt;Image&gt;&lt;filename val=&quot;C:\Users\Administrator\AppData\Local\Temp\CP16123748095Session\CPTrustFolder16123748095\PPTImport161216327595\data\asimages\{EA564685-595D-44CA-AF87-5D44CCB107AA}_1.png_crop.png&quot;/&gt;&lt;left val=&quot;34&quot;/&gt;&lt;top val=&quot;328&quot;/&gt;&lt;width val=&quot;836&quot;/&gt;&lt;height val=&quot;38&quot;/&gt;&lt;hasText val=&quot;1&quot;/&gt;&lt;paraId val=&quot;4&quot;/&gt;&lt;/Image&gt;&lt;Image&gt;&lt;filename val=&quot;C:\Users\Administrator\AppData\Local\Temp\CP16123748095Session\CPTrustFolder16123748095\PPTImport161216327595\data\asimages\{9EF203FF-105E-4704-A2F8-AB80CD9B1A08}_1.png_crop.png&quot;/&gt;&lt;left val=&quot;931&quot;/&gt;&lt;top val=&quot;643&quot;/&gt;&lt;width val=&quot;0&quot;/&gt;&lt;height val=&quot;0&quot;/&gt;&lt;hasText val=&quot;1&quot;/&gt;&lt;paraId val=&quot;5&quot;/&gt;&lt;/Image&gt;&lt;Image&gt;&lt;filename val=&quot;C:\Users\Administrator\AppData\Local\Temp\CP16123748095Session\CPTrustFolder16123748095\PPTImport161216327595\data\asimages\{C0DDC1F8-A9D9-41AC-A77D-0CF0267E492E}_1.png_crop.png&quot;/&gt;&lt;left val=&quot;931&quot;/&gt;&lt;top val=&quot;643&quot;/&gt;&lt;width val=&quot;0&quot;/&gt;&lt;height val=&quot;0&quot;/&gt;&lt;hasText val=&quot;1&quot;/&gt;&lt;paraId val=&quot;6&quot;/&gt;&lt;/Image&gt;&lt;/TextEffect&gt;"/>
</p:tagLst>
</file>

<file path=ppt/tags/tag1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3&quot;/&gt;&lt;/TableIndex&gt;&lt;/ShapeTextInfo&gt;"/>
  <p:tag name="HTML_SHAPEINFO" val="&lt;ThreeDShapeInfo&gt;&lt;uuid val=&quot;{8EFBEFC1-9782-440D-B578-2847FEC90A4C}&quot;/&gt;&lt;isInvalidForFieldText val=&quot;0&quot;/&gt;&lt;Image&gt;&lt;filename val=&quot;C:\Users\Administrator\AppData\Local\Temp\CP16123748095Session\CPTrustFolder16123748095\PPTImport161216327595\data\asimages\{8EFBEFC1-9782-440D-B578-2847FEC90A4C}_20.png&quot;/&gt;&lt;left val=&quot;119&quot;/&gt;&lt;top val=&quot;8&quot;/&gt;&lt;width val=&quot;842&quot;/&gt;&lt;height val=&quot;113&quot;/&gt;&lt;hasText val=&quot;1&quot;/&gt;&lt;/Image&gt;&lt;/ThreeDShape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ThreeDShapeInfo&gt;&lt;uuid val=&quot;{4017A635-2A1C-4C13-99DC-9CFBEB5C5BD3}&quot;/&gt;&lt;isInvalidForFieldText val=&quot;0&quot;/&gt;&lt;Image&gt;&lt;filename val=&quot;C:\Users\Administrator\AppData\Local\Temp\CP16123748095Session\CPTrustFolder16123748095\PPTImport161216327595\data\asimages\{4017A635-2A1C-4C13-99DC-9CFBEB5C5BD3}_2.png&quot;/&gt;&lt;left val=&quot;112&quot;/&gt;&lt;top val=&quot;160&quot;/&gt;&lt;width val=&quot;701&quot;/&gt;&lt;height val=&quot;444&quot;/&gt;&lt;hasText val=&quot;1&quot;/&gt;&lt;/Image&gt;&lt;/ThreeDShapeInfo&gt;"/>
</p:tagLst>
</file>

<file path=ppt/tags/tag1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8DB8088F-3811-402A-82BA-035098304348}&quot;/&gt;&lt;isInvalidForFieldText val=&quot;0&quot;/&gt;&lt;Image&gt;&lt;filename val=&quot;C:\Users\Administrator\AppData\Local\Temp\CP16123748095Session\CPTrustFolder16123748095\PPTImport161216327595\data\asimages\{8DB8088F-3811-402A-82BA-035098304348}_20.png&quot;/&gt;&lt;left val=&quot;6&quot;/&gt;&lt;top val=&quot;672&quot;/&gt;&lt;width val=&quot;51&quot;/&gt;&lt;height val=&quot;41&quot;/&gt;&lt;hasText val=&quot;1&quot;/&gt;&lt;/Image&gt;&lt;/ThreeDShapeInfo&gt;"/>
</p:tagLst>
</file>

<file path=ppt/tags/tag1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2&quot;/&gt;&lt;/TableIndex&gt;&lt;TableIndex row=&quot;1&quot; col=&quot;2&quot;&gt;&lt;linesCount val=&quot;1&quot;/&gt;&lt;lineCharCount val=&quot;19&quot;/&gt;&lt;/TableIndex&gt;&lt;TableIndex row=&quot;2&quot; col=&quot;1&quot;&gt;&lt;linesCount val=&quot;2&quot;/&gt;&lt;lineCharCount val=&quot;56&quot;/&gt;&lt;lineCharCount val=&quot;43&quot;/&gt;&lt;/TableIndex&gt;&lt;TableIndex row=&quot;2&quot; col=&quot;2&quot;&gt;&lt;linesCount val=&quot;3&quot;/&gt;&lt;lineCharCount val=&quot;53&quot;/&gt;&lt;lineCharCount val=&quot;48&quot;/&gt;&lt;lineCharCount val=&quot;21&quot;/&gt;&lt;/TableIndex&gt;&lt;TableIndex row=&quot;3&quot; col=&quot;1&quot;&gt;&lt;linesCount val=&quot;2&quot;/&gt;&lt;lineCharCount val=&quot;54&quot;/&gt;&lt;lineCharCount val=&quot;23&quot;/&gt;&lt;/TableIndex&gt;&lt;TableIndex row=&quot;3&quot; col=&quot;2&quot;&gt;&lt;linesCount val=&quot;2&quot;/&gt;&lt;lineCharCount val=&quot;52&quot;/&gt;&lt;lineCharCount val=&quot;39&quot;/&gt;&lt;/TableIndex&gt;&lt;/ShapeTextInfo&gt;"/>
  <p:tag name="PRESENTER_SHAPEINFO" val="&lt;ThreeDShapeInfo&gt;&lt;uuid val=&quot;{85BE010F-9B9A-4099-BE85-C5D3479F8FEA}&quot;/&gt;&lt;isInvalidForFieldText val=&quot;0&quot;/&gt;&lt;Image&gt;&lt;filename val=&quot;C:\Users\Administrator\AppData\Local\Temp\CP16123748095Session\CPTrustFolder16123748095\PPTImport161216327595\data\asimages\{85BE010F-9B9A-4099-BE85-C5D3479F8FEA}_20.png&quot;/&gt;&lt;left val=&quot;80&quot;/&gt;&lt;top val=&quot;390&quot;/&gt;&lt;width val=&quot;849&quot;/&gt;&lt;height val=&quot;194&quot;/&gt;&lt;hasText val=&quot;1&quot;/&gt;&lt;/Image&gt;&lt;/ThreeDShapeInfo&gt;"/>
</p:tagLst>
</file>

<file path=ppt/tags/tag1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2&quot;/&gt;&lt;lineCharCount val=&quot;10&quot;/&gt;&lt;/TableIndex&gt;&lt;/ShapeTextInfo&gt;"/>
  <p:tag name="HTML_SHAPEINFO" val="&lt;ThreeDShapeInfo&gt;&lt;uuid val=&quot;{940EB5E9-E303-4AAA-9160-B96FFAE4EBA8}&quot;/&gt;&lt;isInvalidForFieldText val=&quot;0&quot;/&gt;&lt;Image&gt;&lt;filename val=&quot;C:\Users\Administrator\AppData\Local\Temp\CP16123748095Session\CPTrustFolder16123748095\PPTImport161216327595\data\asimages\{940EB5E9-E303-4AAA-9160-B96FFAE4EBA8}_21.png&quot;/&gt;&lt;left val=&quot;119&quot;/&gt;&lt;top val=&quot;-4&quot;/&gt;&lt;width val=&quot;810&quot;/&gt;&lt;height val=&quot;144&quot;/&gt;&lt;hasText val=&quot;1&quot;/&gt;&lt;/Image&gt;&lt;/ThreeDShapeInfo&gt;"/>
</p:tagLst>
</file>

<file path=ppt/tags/tag1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0E6F710C-E922-45AB-920A-E4A34D321D85}&quot;/&gt;&lt;isInvalidForFieldText val=&quot;0&quot;/&gt;&lt;Image&gt;&lt;filename val=&quot;C:\Users\Administrator\AppData\Local\Temp\CP16123748095Session\CPTrustFolder16123748095\PPTImport161216327595\data\asimages\{0E6F710C-E922-45AB-920A-E4A34D321D85}_21.png&quot;/&gt;&lt;left val=&quot;6&quot;/&gt;&lt;top val=&quot;672&quot;/&gt;&lt;width val=&quot;51&quot;/&gt;&lt;height val=&quot;41&quot;/&gt;&lt;hasText val=&quot;1&quot;/&gt;&lt;/Image&gt;&lt;/ThreeDShapeInfo&gt;"/>
</p:tagLst>
</file>

<file path=ppt/tags/tag1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2&quot;/&gt;&lt;lineCharCount val=&quot;19&quot;/&gt;&lt;/TableIndex&gt;&lt;/ShapeTextInfo&gt;"/>
  <p:tag name="HTML_SHAPEINFO" val="&lt;ThreeDShapeInfo&gt;&lt;uuid val=&quot;{84087FCF-E200-4970-99AB-05DE4EE8C9AD}&quot;/&gt;&lt;isInvalidForFieldText val=&quot;0&quot;/&gt;&lt;Image&gt;&lt;filename val=&quot;C:\Users\Administrator\AppData\Local\Temp\CP16123748095Session\CPTrustFolder16123748095\PPTImport161216327595\data\asimages\{84087FCF-E200-4970-99AB-05DE4EE8C9AD}_22.png&quot;/&gt;&lt;left val=&quot;119&quot;/&gt;&lt;top val=&quot;0&quot;/&gt;&lt;width val=&quot;842&quot;/&gt;&lt;height val=&quot;144&quot;/&gt;&lt;hasText val=&quot;1&quot;/&gt;&lt;/Image&gt;&lt;/ThreeDShapeInfo&gt;"/>
</p:tagLst>
</file>

<file path=ppt/tags/tag1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1F783E63-A2EE-41CF-BDFF-00ABF4CE3DC4}&quot;/&gt;&lt;isInvalidForFieldText val=&quot;0&quot;/&gt;&lt;Image&gt;&lt;filename val=&quot;C:\Users\Administrator\AppData\Local\Temp\CP16123748095Session\CPTrustFolder16123748095\PPTImport161216327595\data\asimages\{1F783E63-A2EE-41CF-BDFF-00ABF4CE3DC4}_22.png&quot;/&gt;&lt;left val=&quot;6&quot;/&gt;&lt;top val=&quot;672&quot;/&gt;&lt;width val=&quot;51&quot;/&gt;&lt;height val=&quot;41&quot;/&gt;&lt;hasText val=&quot;1&quot;/&gt;&lt;/Image&gt;&lt;/ThreeDShapeInfo&gt;"/>
</p:tagLst>
</file>

<file path=ppt/tags/tag1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2&quot;/&gt;&lt;lineCharCount val=&quot;19&quot;/&gt;&lt;/TableIndex&gt;&lt;/ShapeTextInfo&gt;"/>
  <p:tag name="HTML_SHAPEINFO" val="&lt;ThreeDShapeInfo&gt;&lt;uuid val=&quot;{07F7A03D-EF9A-439E-B136-E536C2990DDE}&quot;/&gt;&lt;isInvalidForFieldText val=&quot;0&quot;/&gt;&lt;Image&gt;&lt;filename val=&quot;C:\Users\Administrator\AppData\Local\Temp\CP16123748095Session\CPTrustFolder16123748095\PPTImport161216327595\data\asimages\{07F7A03D-EF9A-439E-B136-E536C2990DDE}_23.png&quot;/&gt;&lt;left val=&quot;119&quot;/&gt;&lt;top val=&quot;0&quot;/&gt;&lt;width val=&quot;810&quot;/&gt;&lt;height val=&quot;144&quot;/&gt;&lt;hasText val=&quot;1&quot;/&gt;&lt;/Image&gt;&lt;/ThreeDShapeInfo&gt;"/>
</p:tagLst>
</file>

<file path=ppt/tags/tag1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4C15481D-31B5-42D8-AFF8-FF275F459D29}&quot;/&gt;&lt;isInvalidForFieldText val=&quot;0&quot;/&gt;&lt;Image&gt;&lt;filename val=&quot;C:\Users\Administrator\AppData\Local\Temp\CP16123748095Session\CPTrustFolder16123748095\PPTImport161216327595\data\asimages\{4C15481D-31B5-42D8-AFF8-FF275F459D29}_23.png&quot;/&gt;&lt;left val=&quot;6&quot;/&gt;&lt;top val=&quot;672&quot;/&gt;&lt;width val=&quot;51&quot;/&gt;&lt;height val=&quot;41&quot;/&gt;&lt;hasText val=&quot;1&quot;/&gt;&lt;/Image&gt;&lt;/ThreeDShapeInfo&gt;"/>
</p:tagLst>
</file>

<file path=ppt/tags/tag14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2&quot;/&gt;&lt;lineCharCount val=&quot;19&quot;/&gt;&lt;/TableIndex&gt;&lt;/ShapeTextInfo&gt;"/>
  <p:tag name="HTML_SHAPEINFO" val="&lt;ThreeDShapeInfo&gt;&lt;uuid val=&quot;{15EBBCCB-DD77-46FA-BE8B-26D46A933C4B}&quot;/&gt;&lt;isInvalidForFieldText val=&quot;0&quot;/&gt;&lt;Image&gt;&lt;filename val=&quot;C:\Users\Administrator\AppData\Local\Temp\CP16123748095Session\CPTrustFolder16123748095\PPTImport161216327595\data\asimages\{15EBBCCB-DD77-46FA-BE8B-26D46A933C4B}_24.png&quot;/&gt;&lt;left val=&quot;119&quot;/&gt;&lt;top val=&quot;0&quot;/&gt;&lt;width val=&quot;842&quot;/&gt;&lt;height val=&quot;144&quot;/&gt;&lt;hasText val=&quot;1&quot;/&gt;&lt;/Image&gt;&lt;/ThreeDShapeInfo&gt;"/>
</p:tagLst>
</file>

<file path=ppt/tags/tag1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9850FD02-0C59-4219-B9E0-8F643EE12D9C}&quot;/&gt;&lt;isInvalidForFieldText val=&quot;0&quot;/&gt;&lt;Image&gt;&lt;filename val=&quot;C:\Users\Administrator\AppData\Local\Temp\CP16123748095Session\CPTrustFolder16123748095\PPTImport161216327595\data\asimages\{9850FD02-0C59-4219-B9E0-8F643EE12D9C}_24.png&quot;/&gt;&lt;left val=&quot;6&quot;/&gt;&lt;top val=&quot;672&quot;/&gt;&lt;width val=&quot;51&quot;/&gt;&lt;height val=&quot;41&quot;/&gt;&lt;hasText val=&quot;1&quot;/&gt;&lt;/Image&gt;&lt;/ThreeDShape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Lst>
</file>

<file path=ppt/tags/tag1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2&quot;/&gt;&lt;lineCharCount val=&quot;19&quot;/&gt;&lt;/TableIndex&gt;&lt;/ShapeTextInfo&gt;"/>
  <p:tag name="HTML_SHAPEINFO" val="&lt;ThreeDShapeInfo&gt;&lt;uuid val=&quot;{E7CF29C7-82F6-4271-A179-232BDF442C4C}&quot;/&gt;&lt;isInvalidForFieldText val=&quot;0&quot;/&gt;&lt;Image&gt;&lt;filename val=&quot;C:\Users\Administrator\AppData\Local\Temp\CP16123748095Session\CPTrustFolder16123748095\PPTImport161216327595\data\asimages\{E7CF29C7-82F6-4271-A179-232BDF442C4C}_25.png&quot;/&gt;&lt;left val=&quot;119&quot;/&gt;&lt;top val=&quot;0&quot;/&gt;&lt;width val=&quot;810&quot;/&gt;&lt;height val=&quot;144&quot;/&gt;&lt;hasText val=&quot;1&quot;/&gt;&lt;/Image&gt;&lt;/ThreeDShapeInfo&gt;"/>
</p:tagLst>
</file>

<file path=ppt/tags/tag1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8C27734A-9AE5-4BE0-8FC0-D88B05B29E55}&quot;/&gt;&lt;isInvalidForFieldText val=&quot;0&quot;/&gt;&lt;Image&gt;&lt;filename val=&quot;C:\Users\Administrator\AppData\Local\Temp\CP16123748095Session\CPTrustFolder16123748095\PPTImport161216327595\data\asimages\{8C27734A-9AE5-4BE0-8FC0-D88B05B29E55}_25.png&quot;/&gt;&lt;left val=&quot;6&quot;/&gt;&lt;top val=&quot;672&quot;/&gt;&lt;width val=&quot;51&quot;/&gt;&lt;height val=&quot;41&quot;/&gt;&lt;hasText val=&quot;1&quot;/&gt;&lt;/Image&gt;&lt;/ThreeDShapeInfo&gt;"/>
</p:tagLst>
</file>

<file path=ppt/tags/tag1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4&quot;/&gt;&lt;lineCharCount val=&quot;23&quot;/&gt;&lt;/TableIndex&gt;&lt;/ShapeTextInfo&gt;"/>
  <p:tag name="HTML_SHAPEINFO" val="&lt;ThreeDShapeInfo&gt;&lt;uuid val=&quot;{33D4BEFC-0A22-43D2-A34A-B73E3708925D}&quot;/&gt;&lt;isInvalidForFieldText val=&quot;0&quot;/&gt;&lt;Image&gt;&lt;filename val=&quot;C:\Users\Administrator\AppData\Local\Temp\CP16123748095Session\CPTrustFolder16123748095\PPTImport161216327595\data\asimages\{33D4BEFC-0A22-43D2-A34A-B73E3708925D}_26.png&quot;/&gt;&lt;left val=&quot;119&quot;/&gt;&lt;top val=&quot;0&quot;/&gt;&lt;width val=&quot;844&quot;/&gt;&lt;height val=&quot;144&quot;/&gt;&lt;hasText val=&quot;1&quot;/&gt;&lt;/Image&gt;&lt;/ThreeDShapeInfo&gt;"/>
</p:tagLst>
</file>

<file path=ppt/tags/tag1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D3CD0846-7A52-44C0-9D34-A09ED416BF87}&quot;/&gt;&lt;isInvalidForFieldText val=&quot;0&quot;/&gt;&lt;Image&gt;&lt;filename val=&quot;C:\Users\Administrator\AppData\Local\Temp\CP16123748095Session\CPTrustFolder16123748095\PPTImport161216327595\data\asimages\{D3CD0846-7A52-44C0-9D34-A09ED416BF87}_26.png&quot;/&gt;&lt;left val=&quot;6&quot;/&gt;&lt;top val=&quot;672&quot;/&gt;&lt;width val=&quot;51&quot;/&gt;&lt;height val=&quot;41&quot;/&gt;&lt;hasText val=&quot;1&quot;/&gt;&lt;/Image&gt;&lt;/ThreeDShapeInfo&gt;"/>
</p:tagLst>
</file>

<file path=ppt/tags/tag1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4&quot;/&gt;&lt;lineCharCount val=&quot;23&quot;/&gt;&lt;/TableIndex&gt;&lt;/ShapeTextInfo&gt;"/>
  <p:tag name="HTML_SHAPEINFO" val="&lt;ThreeDShapeInfo&gt;&lt;uuid val=&quot;{4D4D6C78-6C18-4B3E-9D56-F0D3BFCE9828}&quot;/&gt;&lt;isInvalidForFieldText val=&quot;0&quot;/&gt;&lt;Image&gt;&lt;filename val=&quot;C:\Users\Administrator\AppData\Local\Temp\CP16123748095Session\CPTrustFolder16123748095\PPTImport161216327595\data\asimages\{4D4D6C78-6C18-4B3E-9D56-F0D3BFCE9828}_27.png&quot;/&gt;&lt;left val=&quot;119&quot;/&gt;&lt;top val=&quot;0&quot;/&gt;&lt;width val=&quot;844&quot;/&gt;&lt;height val=&quot;144&quot;/&gt;&lt;hasText val=&quot;1&quot;/&gt;&lt;/Image&gt;&lt;/ThreeDShapeInfo&gt;"/>
</p:tagLst>
</file>

<file path=ppt/tags/tag1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B21BCB85-1F54-46ED-AF8B-2B97C5165A75}&quot;/&gt;&lt;isInvalidForFieldText val=&quot;0&quot;/&gt;&lt;Image&gt;&lt;filename val=&quot;C:\Users\Administrator\AppData\Local\Temp\CP16123748095Session\CPTrustFolder16123748095\PPTImport161216327595\data\asimages\{B21BCB85-1F54-46ED-AF8B-2B97C5165A75}_27.png&quot;/&gt;&lt;left val=&quot;6&quot;/&gt;&lt;top val=&quot;672&quot;/&gt;&lt;width val=&quot;51&quot;/&gt;&lt;height val=&quot;41&quot;/&gt;&lt;hasText val=&quot;1&quot;/&gt;&lt;/Image&gt;&lt;/ThreeDShapeInfo&gt;"/>
</p:tagLst>
</file>

<file path=ppt/tags/tag15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2&quot;/&gt;&lt;lineCharCount val=&quot;63&quot;/&gt;&lt;lineCharCount val=&quot;31&quot;/&gt;&lt;lineCharCount val=&quot;15&quot;/&gt;&lt;lineCharCount val=&quot;24&quot;/&gt;&lt;lineCharCount val=&quot;23&quot;/&gt;&lt;lineCharCount val=&quot;31&quot;/&gt;&lt;lineCharCount val=&quot;26&quot;/&gt;&lt;lineCharCount val=&quot;32&quot;/&gt;&lt;lineCharCount val=&quot;6&quot;/&gt;&lt;lineCharCount val=&quot;1&quot;/&gt;&lt;lineCharCount val=&quot;1&quot;/&gt;&lt;lineCharCount val=&quot;6&quot;/&gt;&lt;/TableIndex&gt;&lt;/ShapeTextInfo&gt;"/>
  <p:tag name="HTML_SHAPEINFO" val="&lt;TextEffect&gt;&lt;Image&gt;&lt;filename val=&quot;C:\Users\Administrator\AppData\Local\Temp\CP16123748095Session\CPTrustFolder16123748095\PPTImport161216327595\data\asimages\{0DDF34B8-5392-4121-BA39-99F62A31B6A6}_1.png_crop.png&quot;/&gt;&lt;left val=&quot;33&quot;/&gt;&lt;top val=&quot;181&quot;/&gt;&lt;width val=&quot;534&quot;/&gt;&lt;height val=&quot;18&quot;/&gt;&lt;hasText val=&quot;1&quot;/&gt;&lt;paraId val=&quot;1&quot;/&gt;&lt;/Image&gt;&lt;Image&gt;&lt;filename val=&quot;C:\Users\Administrator\AppData\Local\Temp\CP16123748095Session\CPTrustFolder16123748095\PPTImport161216327595\data\asimages\{F1ECDE4D-4490-4CA1-B9EE-A29B0E62E1E5}_1.png_crop.png&quot;/&gt;&lt;left val=&quot;82&quot;/&gt;&lt;top val=&quot;211&quot;/&gt;&lt;width val=&quot;257&quot;/&gt;&lt;height val=&quot;18&quot;/&gt;&lt;hasText val=&quot;1&quot;/&gt;&lt;paraId val=&quot;2&quot;/&gt;&lt;/Image&gt;&lt;Image&gt;&lt;filename val=&quot;C:\Users\Administrator\AppData\Local\Temp\CP16123748095Session\CPTrustFolder16123748095\PPTImport161216327595\data\asimages\{7B4ED68D-4496-43C8-A6BB-AC4CF17442FF}_1.png_crop.png&quot;/&gt;&lt;left val=&quot;82&quot;/&gt;&lt;top val=&quot;242&quot;/&gt;&lt;width val=&quot;125&quot;/&gt;&lt;height val=&quot;18&quot;/&gt;&lt;hasText val=&quot;1&quot;/&gt;&lt;paraId val=&quot;3&quot;/&gt;&lt;/Image&gt;&lt;Image&gt;&lt;filename val=&quot;C:\Users\Administrator\AppData\Local\Temp\CP16123748095Session\CPTrustFolder16123748095\PPTImport161216327595\data\asimages\{156AB0B6-AE46-4DB7-A6DF-27019DF8230F}_1.png_crop.png&quot;/&gt;&lt;left val=&quot;82&quot;/&gt;&lt;top val=&quot;273&quot;/&gt;&lt;width val=&quot;197&quot;/&gt;&lt;height val=&quot;18&quot;/&gt;&lt;hasText val=&quot;1&quot;/&gt;&lt;paraId val=&quot;4&quot;/&gt;&lt;/Image&gt;&lt;Image&gt;&lt;filename val=&quot;C:\Users\Administrator\AppData\Local\Temp\CP16123748095Session\CPTrustFolder16123748095\PPTImport161216327595\data\asimages\{BABBF051-17F2-4884-9747-B9BC1D360A8E}_1.png_crop.png&quot;/&gt;&lt;left val=&quot;82&quot;/&gt;&lt;top val=&quot;304&quot;/&gt;&lt;width val=&quot;184&quot;/&gt;&lt;height val=&quot;18&quot;/&gt;&lt;hasText val=&quot;1&quot;/&gt;&lt;paraId val=&quot;5&quot;/&gt;&lt;/Image&gt;&lt;Image&gt;&lt;filename val=&quot;C:\Users\Administrator\AppData\Local\Temp\CP16123748095Session\CPTrustFolder16123748095\PPTImport161216327595\data\asimages\{A13DC124-8EC7-46CB-B764-66C1A5658F49}_1.png_crop.png&quot;/&gt;&lt;left val=&quot;82&quot;/&gt;&lt;top val=&quot;334&quot;/&gt;&lt;width val=&quot;257&quot;/&gt;&lt;height val=&quot;18&quot;/&gt;&lt;hasText val=&quot;1&quot;/&gt;&lt;paraId val=&quot;6&quot;/&gt;&lt;/Image&gt;&lt;Image&gt;&lt;filename val=&quot;C:\Users\Administrator\AppData\Local\Temp\CP16123748095Session\CPTrustFolder16123748095\PPTImport161216327595\data\asimages\{A6486136-1424-4CD2-AFB4-23C664F9EFD4}_1.png_crop.png&quot;/&gt;&lt;left val=&quot;82&quot;/&gt;&lt;top val=&quot;365&quot;/&gt;&lt;width val=&quot;231&quot;/&gt;&lt;height val=&quot;18&quot;/&gt;&lt;hasText val=&quot;1&quot;/&gt;&lt;paraId val=&quot;7&quot;/&gt;&lt;/Image&gt;&lt;Image&gt;&lt;filename val=&quot;C:\Users\Administrator\AppData\Local\Temp\CP16123748095Session\CPTrustFolder16123748095\PPTImport161216327595\data\asimages\{C83FBAE8-E934-4FFB-91A1-2DDBAE9A969F}_1.png_crop.png&quot;/&gt;&lt;left val=&quot;82&quot;/&gt;&lt;top val=&quot;396&quot;/&gt;&lt;width val=&quot;274&quot;/&gt;&lt;height val=&quot;18&quot;/&gt;&lt;hasText val=&quot;1&quot;/&gt;&lt;paraId val=&quot;8&quot;/&gt;&lt;/Image&gt;&lt;Image&gt;&lt;filename val=&quot;C:\Users\Administrator\AppData\Local\Temp\CP16123748095Session\CPTrustFolder16123748095\PPTImport161216327595\data\asimages\{E3BD6A58-7443-4C31-B5DC-4C0BB96C5AB5}_1.png_crop.png&quot;/&gt;&lt;left val=&quot;928&quot;/&gt;&lt;top val=&quot;646&quot;/&gt;&lt;width val=&quot;0&quot;/&gt;&lt;height val=&quot;0&quot;/&gt;&lt;hasText val=&quot;1&quot;/&gt;&lt;paraId val=&quot;9&quot;/&gt;&lt;/Image&gt;&lt;Image&gt;&lt;filename val=&quot;C:\Users\Administrator\AppData\Local\Temp\CP16123748095Session\CPTrustFolder16123748095\PPTImport161216327595\data\asimages\{E6CDBEE5-829E-4EFC-BDFA-AC7765D88BAE}_1.png_crop.png&quot;/&gt;&lt;left val=&quot;928&quot;/&gt;&lt;top val=&quot;646&quot;/&gt;&lt;width val=&quot;0&quot;/&gt;&lt;height val=&quot;0&quot;/&gt;&lt;hasText val=&quot;1&quot;/&gt;&lt;paraId val=&quot;10&quot;/&gt;&lt;/Image&gt;&lt;Image&gt;&lt;filename val=&quot;C:\Users\Administrator\AppData\Local\Temp\CP16123748095Session\CPTrustFolder16123748095\PPTImport161216327595\data\asimages\{5A348FD5-E996-48AC-B894-9A854B45B277}_1.png_crop.png&quot;/&gt;&lt;left val=&quot;928&quot;/&gt;&lt;top val=&quot;646&quot;/&gt;&lt;width val=&quot;0&quot;/&gt;&lt;height val=&quot;0&quot;/&gt;&lt;hasText val=&quot;1&quot;/&gt;&lt;paraId val=&quot;11&quot;/&gt;&lt;/Image&gt;&lt;Image&gt;&lt;filename val=&quot;C:\Users\Administrator\AppData\Local\Temp\CP16123748095Session\CPTrustFolder16123748095\PPTImport161216327595\data\asimages\{09528128-3FE6-4A46-870A-61B0AC37FD9D}_1.png_crop.png&quot;/&gt;&lt;left val=&quot;928&quot;/&gt;&lt;top val=&quot;646&quot;/&gt;&lt;width val=&quot;0&quot;/&gt;&lt;height val=&quot;0&quot;/&gt;&lt;hasText val=&quot;1&quot;/&gt;&lt;paraId val=&quot;12&quot;/&gt;&lt;/Image&gt;&lt;/TextEffect&gt;"/>
</p:tagLst>
</file>

<file path=ppt/tags/tag1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 name="HTML_SHAPEINFO" val="&lt;ThreeDShapeInfo&gt;&lt;uuid val=&quot;{B940C1DC-3A4C-4BD0-81E3-5FBB2D8BDC2B}&quot;/&gt;&lt;isInvalidForFieldText val=&quot;0&quot;/&gt;&lt;Image&gt;&lt;filename val=&quot;C:\Users\Administrator\AppData\Local\Temp\CP16123748095Session\CPTrustFolder16123748095\PPTImport161216327595\data\asimages\{B940C1DC-3A4C-4BD0-81E3-5FBB2D8BDC2B}_6.png&quot;/&gt;&lt;left val=&quot;119&quot;/&gt;&lt;top val=&quot;8&quot;/&gt;&lt;width val=&quot;842&quot;/&gt;&lt;height val=&quot;121&quot;/&gt;&lt;hasText val=&quot;1&quot;/&gt;&lt;/Image&gt;&lt;/ThreeDShapeInfo&gt;"/>
</p:tagLst>
</file>

<file path=ppt/tags/tag1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0DC6A6A9-3A70-4E6A-8E82-CF29CA20864D}&quot;/&gt;&lt;isInvalidForFieldText val=&quot;0&quot;/&gt;&lt;Image&gt;&lt;filename val=&quot;C:\Users\Administrator\AppData\Local\Temp\CP16123748095Session\CPTrustFolder16123748095\PPTImport161216327595\data\asimages\{0DC6A6A9-3A70-4E6A-8E82-CF29CA20864D}_6.png&quot;/&gt;&lt;left val=&quot;6&quot;/&gt;&lt;top val=&quot;672&quot;/&gt;&lt;width val=&quot;51&quot;/&gt;&lt;height val=&quot;41&quot;/&gt;&lt;hasText val=&quot;1&quot;/&gt;&lt;/Image&gt;&lt;/ThreeDShapeInfo&gt;"/>
</p:tagLst>
</file>

<file path=ppt/tags/tag1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quot;/&gt;&lt;/TableIndex&gt;&lt;/ShapeTextInfo&gt;"/>
</p:tagLst>
</file>

<file path=ppt/tags/tag1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 name="HTML_SHAPEINFO" val="&lt;ThreeDShapeInfo&gt;&lt;uuid val=&quot;{A4541E32-171D-4AA1-A0B2-D5A03C367CF8}&quot;/&gt;&lt;isInvalidForFieldText val=&quot;0&quot;/&gt;&lt;Image&gt;&lt;filename val=&quot;C:\Users\Administrator\AppData\Local\Temp\CP16123748095Session\CPTrustFolder16123748095\PPTImport161216327595\data\asimages\{A4541E32-171D-4AA1-A0B2-D5A03C367CF8}_6.png&quot;/&gt;&lt;left val=&quot;119&quot;/&gt;&lt;top val=&quot;8&quot;/&gt;&lt;width val=&quot;842&quot;/&gt;&lt;height val=&quot;121&quot;/&gt;&lt;hasText val=&quot;1&quot;/&gt;&lt;/Image&gt;&lt;/ThreeDShapeInfo&gt;"/>
</p:tagLst>
</file>

<file path=ppt/tags/tag1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ACA4BC1-2A16-43AE-8643-85BF0B882DA3}&quot;/&gt;&lt;isInvalidForFieldText val=&quot;0&quot;/&gt;&lt;Image&gt;&lt;filename val=&quot;C:\Users\Administrator\AppData\Local\Temp\CP16123748095Session\CPTrustFolder16123748095\PPTImport161216327595\data\asimages\{8ACA4BC1-2A16-43AE-8643-85BF0B882DA3}_6.png&quot;/&gt;&lt;left val=&quot;584&quot;/&gt;&lt;top val=&quot;492&quot;/&gt;&lt;width val=&quot;32&quot;/&gt;&lt;height val=&quot;29&quot;/&gt;&lt;hasText val=&quot;1&quot;/&gt;&lt;/Image&gt;&lt;/ThreeDShapeInfo&gt;"/>
</p:tagLst>
</file>

<file path=ppt/tags/tag1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C1811AB-1E69-44B2-9651-5E0CA93797B2}&quot;/&gt;&lt;isInvalidForFieldText val=&quot;0&quot;/&gt;&lt;Image&gt;&lt;filename val=&quot;C:\Users\Administrator\AppData\Local\Temp\CP16123748095Session\CPTrustFolder16123748095\PPTImport161216327595\data\asimages\{EC1811AB-1E69-44B2-9651-5E0CA93797B2}_6.png&quot;/&gt;&lt;left val=&quot;586&quot;/&gt;&lt;top val=&quot;516&quot;/&gt;&lt;width val=&quot;30&quot;/&gt;&lt;height val=&quot;29&quot;/&gt;&lt;hasText val=&quot;1&quot;/&gt;&lt;/Image&gt;&lt;/ThreeDShapeInfo&gt;"/>
</p:tagLst>
</file>

<file path=ppt/tags/tag1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4&quot;/&gt;&lt;lineCharCount val=&quot;35&quot;/&gt;&lt;lineCharCount val=&quot;28&quot;/&gt;&lt;/TableIndex&gt;&lt;/ShapeTextInfo&gt;"/>
  <p:tag name="HTML_SHAPEINFO" val="&lt;ThreeDShapeInfo&gt;&lt;uuid val=&quot;{F5EA142D-2AEF-466D-8A09-E372FF1E9ABD}&quot;/&gt;&lt;isInvalidForFieldText val=&quot;0&quot;/&gt;&lt;Image&gt;&lt;filename val=&quot;C:\Users\Administrator\AppData\Local\Temp\CP16123748095Session\CPTrustFolder16123748095\PPTImport161216327595\data\asimages\{F5EA142D-2AEF-466D-8A09-E372FF1E9ABD}_6.png&quot;/&gt;&lt;left val=&quot;638&quot;/&gt;&lt;top val=&quot;486&quot;/&gt;&lt;width val=&quot;282&quot;/&gt;&lt;height val=&quot;86&quot;/&gt;&lt;hasText val=&quot;1&quot;/&gt;&lt;/Image&gt;&lt;/ThreeDShapeInfo&gt;"/>
</p:tagLst>
</file>

<file path=ppt/tags/tag1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1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6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9151212-FE66-41C7-A6CD-CF9979CF8AE9}&quot;/&gt;&lt;isInvalidForFieldText val=&quot;0&quot;/&gt;&lt;Image&gt;&lt;filename val=&quot;C:\Users\Administrator\AppData\Local\Temp\CP16123748095Session\CPTrustFolder16123748095\PPTImport161216327595\data\asimages\{99151212-FE66-41C7-A6CD-CF9979CF8AE9}_6.png&quot;/&gt;&lt;left val=&quot;42&quot;/&gt;&lt;top val=&quot;210&quot;/&gt;&lt;width val=&quot;30&quot;/&gt;&lt;height val=&quot;29&quot;/&gt;&lt;hasText val=&quot;1&quot;/&gt;&lt;/Image&gt;&lt;/ThreeDShapeInfo&gt;"/>
</p:tagLst>
</file>

<file path=ppt/tags/tag16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1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 name="HTML_SHAPEINFO" val="&lt;ThreeDShapeInfo&gt;&lt;uuid val=&quot;{227BC159-9FB3-45CA-A853-85B03ED7151F}&quot;/&gt;&lt;isInvalidForFieldText val=&quot;0&quot;/&gt;&lt;Image&gt;&lt;filename val=&quot;C:\Users\Administrator\AppData\Local\Temp\CP16123748095Session\CPTrustFolder16123748095\PPTImport161216327595\data\asimages\{227BC159-9FB3-45CA-A853-85B03ED7151F}_43.png&quot;/&gt;&lt;left val=&quot;119&quot;/&gt;&lt;top val=&quot;8&quot;/&gt;&lt;width val=&quot;842&quot;/&gt;&lt;height val=&quot;113&quot;/&gt;&lt;hasText val=&quot;1&quot;/&gt;&lt;/Image&gt;&lt;/ThreeDShapeInfo&gt;"/>
</p:tagLst>
</file>

<file path=ppt/tags/tag1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E35FF8AD-7055-4095-AD73-5B6DF5A060D7}&quot;/&gt;&lt;isInvalidForFieldText val=&quot;0&quot;/&gt;&lt;Image&gt;&lt;filename val=&quot;C:\Users\Administrator\AppData\Local\Temp\CP16123748095Session\CPTrustFolder16123748095\PPTImport161216327595\data\asimages\{E35FF8AD-7055-4095-AD73-5B6DF5A060D7}_43.png&quot;/&gt;&lt;left val=&quot;6&quot;/&gt;&lt;top val=&quot;672&quot;/&gt;&lt;width val=&quot;51&quot;/&gt;&lt;height val=&quot;41&quot;/&gt;&lt;hasText val=&quot;1&quot;/&gt;&lt;/Image&gt;&lt;/ThreeDShapeInfo&gt;"/>
</p:tagLst>
</file>

<file path=ppt/tags/tag1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 name="HTML_SHAPEINFO" val="&lt;TextEffect&gt;&lt;Image&gt;&lt;filename val=&quot;C:\Users\Administrator\AppData\Local\Temp\CP16123748095Session\CPTrustFolder16123748095\PPTImport161216327595\data\asimages\{57919C7D-AA50-497F-B283-BADBCFC0BF53}_1.png_crop.png&quot;/&gt;&lt;left val=&quot;50&quot;/&gt;&lt;top val=&quot;171&quot;/&gt;&lt;width val=&quot;252&quot;/&gt;&lt;height val=&quot;21&quot;/&gt;&lt;hasText val=&quot;1&quot;/&gt;&lt;paraId val=&quot;1&quot;/&gt;&lt;/Image&gt;&lt;/TextEffect&gt;"/>
</p:tagLst>
</file>

<file path=ppt/tags/tag1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HTML_SHAPEINFO" val="&lt;ThreeDShapeInfo&gt;&lt;uuid val=&quot;{B3AEFD8A-6D6A-49E1-BB96-91268B31C897}&quot;/&gt;&lt;isInvalidForFieldText val=&quot;0&quot;/&gt;&lt;Image&gt;&lt;filename val=&quot;C:\Users\Administrator\AppData\Local\Temp\CP16123748095Session\CPTrustFolder16123748095\PPTImport161216327595\data\asimages\{B3AEFD8A-6D6A-49E1-BB96-91268B31C897}_44.png&quot;/&gt;&lt;left val=&quot;119&quot;/&gt;&lt;top val=&quot;8&quot;/&gt;&lt;width val=&quot;842&quot;/&gt;&lt;height val=&quot;113&quot;/&gt;&lt;hasText val=&quot;1&quot;/&gt;&lt;/Image&gt;&lt;/ThreeDShapeInfo&gt;"/>
</p:tagLst>
</file>

<file path=ppt/tags/tag17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5A57B019-3126-4DB1-B70E-3EB2E9BEE1D9}&quot;/&gt;&lt;isInvalidForFieldText val=&quot;0&quot;/&gt;&lt;Image&gt;&lt;filename val=&quot;C:\Users\Administrator\AppData\Local\Temp\CP16123748095Session\CPTrustFolder16123748095\PPTImport161216327595\data\asimages\{5A57B019-3126-4DB1-B70E-3EB2E9BEE1D9}_44.png&quot;/&gt;&lt;left val=&quot;6&quot;/&gt;&lt;top val=&quot;672&quot;/&gt;&lt;width val=&quot;51&quot;/&gt;&lt;height val=&quot;41&quot;/&gt;&lt;hasText val=&quot;1&quot;/&gt;&lt;/Image&gt;&lt;/ThreeDShapeInfo&gt;"/>
</p:tagLst>
</file>

<file path=ppt/tags/tag17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HTML_SHAPEINFO" val="&lt;ThreeDShapeInfo&gt;&lt;uuid val=&quot;{CCE304A9-4292-4F58-9122-629B986F93A9}&quot;/&gt;&lt;isInvalidForFieldText val=&quot;0&quot;/&gt;&lt;Image&gt;&lt;filename val=&quot;C:\Users\Administrator\AppData\Local\Temp\CP16123748095Session\CPTrustFolder16123748095\PPTImport161216327595\data\asimages\{CCE304A9-4292-4F58-9122-629B986F93A9}_45.png&quot;/&gt;&lt;left val=&quot;123&quot;/&gt;&lt;top val=&quot;8&quot;/&gt;&lt;width val=&quot;809&quot;/&gt;&lt;height val=&quot;113&quot;/&gt;&lt;hasText val=&quot;1&quot;/&gt;&lt;/Image&gt;&lt;/ThreeDShapeInfo&gt;"/>
</p:tagLst>
</file>

<file path=ppt/tags/tag17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AF38B3EC-4AF1-459E-8B8E-CCA910BE5290}&quot;/&gt;&lt;isInvalidForFieldText val=&quot;0&quot;/&gt;&lt;Image&gt;&lt;filename val=&quot;C:\Users\Administrator\AppData\Local\Temp\CP16123748095Session\CPTrustFolder16123748095\PPTImport161216327595\data\asimages\{AF38B3EC-4AF1-459E-8B8E-CCA910BE5290}_45.png&quot;/&gt;&lt;left val=&quot;6&quot;/&gt;&lt;top val=&quot;672&quot;/&gt;&lt;width val=&quot;51&quot;/&gt;&lt;height val=&quot;41&quot;/&gt;&lt;hasText val=&quot;1&quot;/&gt;&lt;/Image&gt;&lt;/ThreeDShapeInfo&gt;"/>
</p:tagLst>
</file>

<file path=ppt/tags/tag1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B202378C-DB82-4F78-8A4E-B19BFBF64056}&quot;/&gt;&lt;isInvalidForFieldText val=&quot;0&quot;/&gt;&lt;Image&gt;&lt;filename val=&quot;C:\Users\Administrator\AppData\Local\Temp\CP16123748095Session\CPTrustFolder16123748095\PPTImport161216327595\data\asimages\{B202378C-DB82-4F78-8A4E-B19BFBF64056}_46.png&quot;/&gt;&lt;left val=&quot;6&quot;/&gt;&lt;top val=&quot;672&quot;/&gt;&lt;width val=&quot;51&quot;/&gt;&lt;height val=&quot;41&quot;/&gt;&lt;hasText val=&quot;1&quot;/&gt;&lt;/Image&gt;&lt;/ThreeDShapeInfo&gt;"/>
</p:tagLst>
</file>

<file path=ppt/tags/tag17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HTML_SHAPEINFO" val="&lt;ThreeDShapeInfo&gt;&lt;uuid val=&quot;{E8AB13A5-A597-4BAB-B790-063E9A352E1F}&quot;/&gt;&lt;isInvalidForFieldText val=&quot;0&quot;/&gt;&lt;Image&gt;&lt;filename val=&quot;C:\Users\Administrator\AppData\Local\Temp\CP16123748095Session\CPTrustFolder16123748095\PPTImport161216327595\data\asimages\{E8AB13A5-A597-4BAB-B790-063E9A352E1F}_46.png&quot;/&gt;&lt;left val=&quot;123&quot;/&gt;&lt;top val=&quot;8&quot;/&gt;&lt;width val=&quot;809&quot;/&gt;&lt;height val=&quot;113&quot;/&gt;&lt;hasText val=&quot;1&quot;/&gt;&lt;/Image&gt;&lt;/ThreeDShape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Lst>
</file>

<file path=ppt/tags/tag1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08E24E24-7BC7-4456-9B7F-11D826C927F4}&quot;/&gt;&lt;isInvalidForFieldText val=&quot;0&quot;/&gt;&lt;Image&gt;&lt;filename val=&quot;C:\Users\Administrator\AppData\Local\Temp\CP16123748095Session\CPTrustFolder16123748095\PPTImport161216327595\data\asimages\{08E24E24-7BC7-4456-9B7F-11D826C927F4}_47.png&quot;/&gt;&lt;left val=&quot;6&quot;/&gt;&lt;top val=&quot;672&quot;/&gt;&lt;width val=&quot;51&quot;/&gt;&lt;height val=&quot;41&quot;/&gt;&lt;hasText val=&quot;1&quot;/&gt;&lt;/Image&gt;&lt;/ThreeDShapeInfo&gt;"/>
</p:tagLst>
</file>

<file path=ppt/tags/tag18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HTML_SHAPEINFO" val="&lt;ThreeDShapeInfo&gt;&lt;uuid val=&quot;{D0894913-2C44-4DDC-A29F-1F6078EBAE93}&quot;/&gt;&lt;isInvalidForFieldText val=&quot;0&quot;/&gt;&lt;Image&gt;&lt;filename val=&quot;C:\Users\Administrator\AppData\Local\Temp\CP16123748095Session\CPTrustFolder16123748095\PPTImport161216327595\data\asimages\{D0894913-2C44-4DDC-A29F-1F6078EBAE93}_47.png&quot;/&gt;&lt;left val=&quot;123&quot;/&gt;&lt;top val=&quot;8&quot;/&gt;&lt;width val=&quot;809&quot;/&gt;&lt;height val=&quot;113&quot;/&gt;&lt;hasText val=&quot;1&quot;/&gt;&lt;/Image&gt;&lt;/ThreeDShapeInfo&gt;"/>
</p:tagLst>
</file>

<file path=ppt/tags/tag1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2&quot;/&gt;&lt;lineCharCount val=&quot;63&quot;/&gt;&lt;lineCharCount val=&quot;31&quot;/&gt;&lt;lineCharCount val=&quot;15&quot;/&gt;&lt;lineCharCount val=&quot;24&quot;/&gt;&lt;lineCharCount val=&quot;23&quot;/&gt;&lt;lineCharCount val=&quot;31&quot;/&gt;&lt;lineCharCount val=&quot;26&quot;/&gt;&lt;lineCharCount val=&quot;32&quot;/&gt;&lt;lineCharCount val=&quot;6&quot;/&gt;&lt;lineCharCount val=&quot;1&quot;/&gt;&lt;lineCharCount val=&quot;1&quot;/&gt;&lt;lineCharCount val=&quot;6&quot;/&gt;&lt;/TableIndex&gt;&lt;/ShapeTextInfo&gt;"/>
  <p:tag name="HTML_SHAPEINFO" val="&lt;TextEffect&gt;&lt;Image&gt;&lt;filename val=&quot;C:\Users\Administrator\AppData\Local\Temp\CP16123748095Session\CPTrustFolder16123748095\PPTImport161216327595\data\asimages\{0DDF34B8-5392-4121-BA39-99F62A31B6A6}_1.png_crop.png&quot;/&gt;&lt;left val=&quot;33&quot;/&gt;&lt;top val=&quot;181&quot;/&gt;&lt;width val=&quot;534&quot;/&gt;&lt;height val=&quot;18&quot;/&gt;&lt;hasText val=&quot;1&quot;/&gt;&lt;paraId val=&quot;1&quot;/&gt;&lt;/Image&gt;&lt;Image&gt;&lt;filename val=&quot;C:\Users\Administrator\AppData\Local\Temp\CP16123748095Session\CPTrustFolder16123748095\PPTImport161216327595\data\asimages\{F1ECDE4D-4490-4CA1-B9EE-A29B0E62E1E5}_1.png_crop.png&quot;/&gt;&lt;left val=&quot;82&quot;/&gt;&lt;top val=&quot;211&quot;/&gt;&lt;width val=&quot;257&quot;/&gt;&lt;height val=&quot;18&quot;/&gt;&lt;hasText val=&quot;1&quot;/&gt;&lt;paraId val=&quot;2&quot;/&gt;&lt;/Image&gt;&lt;Image&gt;&lt;filename val=&quot;C:\Users\Administrator\AppData\Local\Temp\CP16123748095Session\CPTrustFolder16123748095\PPTImport161216327595\data\asimages\{7B4ED68D-4496-43C8-A6BB-AC4CF17442FF}_1.png_crop.png&quot;/&gt;&lt;left val=&quot;82&quot;/&gt;&lt;top val=&quot;242&quot;/&gt;&lt;width val=&quot;125&quot;/&gt;&lt;height val=&quot;18&quot;/&gt;&lt;hasText val=&quot;1&quot;/&gt;&lt;paraId val=&quot;3&quot;/&gt;&lt;/Image&gt;&lt;Image&gt;&lt;filename val=&quot;C:\Users\Administrator\AppData\Local\Temp\CP16123748095Session\CPTrustFolder16123748095\PPTImport161216327595\data\asimages\{156AB0B6-AE46-4DB7-A6DF-27019DF8230F}_1.png_crop.png&quot;/&gt;&lt;left val=&quot;82&quot;/&gt;&lt;top val=&quot;273&quot;/&gt;&lt;width val=&quot;197&quot;/&gt;&lt;height val=&quot;18&quot;/&gt;&lt;hasText val=&quot;1&quot;/&gt;&lt;paraId val=&quot;4&quot;/&gt;&lt;/Image&gt;&lt;Image&gt;&lt;filename val=&quot;C:\Users\Administrator\AppData\Local\Temp\CP16123748095Session\CPTrustFolder16123748095\PPTImport161216327595\data\asimages\{BABBF051-17F2-4884-9747-B9BC1D360A8E}_1.png_crop.png&quot;/&gt;&lt;left val=&quot;82&quot;/&gt;&lt;top val=&quot;304&quot;/&gt;&lt;width val=&quot;184&quot;/&gt;&lt;height val=&quot;18&quot;/&gt;&lt;hasText val=&quot;1&quot;/&gt;&lt;paraId val=&quot;5&quot;/&gt;&lt;/Image&gt;&lt;Image&gt;&lt;filename val=&quot;C:\Users\Administrator\AppData\Local\Temp\CP16123748095Session\CPTrustFolder16123748095\PPTImport161216327595\data\asimages\{A13DC124-8EC7-46CB-B764-66C1A5658F49}_1.png_crop.png&quot;/&gt;&lt;left val=&quot;82&quot;/&gt;&lt;top val=&quot;334&quot;/&gt;&lt;width val=&quot;257&quot;/&gt;&lt;height val=&quot;18&quot;/&gt;&lt;hasText val=&quot;1&quot;/&gt;&lt;paraId val=&quot;6&quot;/&gt;&lt;/Image&gt;&lt;Image&gt;&lt;filename val=&quot;C:\Users\Administrator\AppData\Local\Temp\CP16123748095Session\CPTrustFolder16123748095\PPTImport161216327595\data\asimages\{A6486136-1424-4CD2-AFB4-23C664F9EFD4}_1.png_crop.png&quot;/&gt;&lt;left val=&quot;82&quot;/&gt;&lt;top val=&quot;365&quot;/&gt;&lt;width val=&quot;231&quot;/&gt;&lt;height val=&quot;18&quot;/&gt;&lt;hasText val=&quot;1&quot;/&gt;&lt;paraId val=&quot;7&quot;/&gt;&lt;/Image&gt;&lt;Image&gt;&lt;filename val=&quot;C:\Users\Administrator\AppData\Local\Temp\CP16123748095Session\CPTrustFolder16123748095\PPTImport161216327595\data\asimages\{C83FBAE8-E934-4FFB-91A1-2DDBAE9A969F}_1.png_crop.png&quot;/&gt;&lt;left val=&quot;82&quot;/&gt;&lt;top val=&quot;396&quot;/&gt;&lt;width val=&quot;274&quot;/&gt;&lt;height val=&quot;18&quot;/&gt;&lt;hasText val=&quot;1&quot;/&gt;&lt;paraId val=&quot;8&quot;/&gt;&lt;/Image&gt;&lt;Image&gt;&lt;filename val=&quot;C:\Users\Administrator\AppData\Local\Temp\CP16123748095Session\CPTrustFolder16123748095\PPTImport161216327595\data\asimages\{E3BD6A58-7443-4C31-B5DC-4C0BB96C5AB5}_1.png_crop.png&quot;/&gt;&lt;left val=&quot;928&quot;/&gt;&lt;top val=&quot;646&quot;/&gt;&lt;width val=&quot;0&quot;/&gt;&lt;height val=&quot;0&quot;/&gt;&lt;hasText val=&quot;1&quot;/&gt;&lt;paraId val=&quot;9&quot;/&gt;&lt;/Image&gt;&lt;Image&gt;&lt;filename val=&quot;C:\Users\Administrator\AppData\Local\Temp\CP16123748095Session\CPTrustFolder16123748095\PPTImport161216327595\data\asimages\{E6CDBEE5-829E-4EFC-BDFA-AC7765D88BAE}_1.png_crop.png&quot;/&gt;&lt;left val=&quot;928&quot;/&gt;&lt;top val=&quot;646&quot;/&gt;&lt;width val=&quot;0&quot;/&gt;&lt;height val=&quot;0&quot;/&gt;&lt;hasText val=&quot;1&quot;/&gt;&lt;paraId val=&quot;10&quot;/&gt;&lt;/Image&gt;&lt;Image&gt;&lt;filename val=&quot;C:\Users\Administrator\AppData\Local\Temp\CP16123748095Session\CPTrustFolder16123748095\PPTImport161216327595\data\asimages\{5A348FD5-E996-48AC-B894-9A854B45B277}_1.png_crop.png&quot;/&gt;&lt;left val=&quot;928&quot;/&gt;&lt;top val=&quot;646&quot;/&gt;&lt;width val=&quot;0&quot;/&gt;&lt;height val=&quot;0&quot;/&gt;&lt;hasText val=&quot;1&quot;/&gt;&lt;paraId val=&quot;11&quot;/&gt;&lt;/Image&gt;&lt;Image&gt;&lt;filename val=&quot;C:\Users\Administrator\AppData\Local\Temp\CP16123748095Session\CPTrustFolder16123748095\PPTImport161216327595\data\asimages\{09528128-3FE6-4A46-870A-61B0AC37FD9D}_1.png_crop.png&quot;/&gt;&lt;left val=&quot;928&quot;/&gt;&lt;top val=&quot;646&quot;/&gt;&lt;width val=&quot;0&quot;/&gt;&lt;height val=&quot;0&quot;/&gt;&lt;hasText val=&quot;1&quot;/&gt;&lt;paraId val=&quot;12&quot;/&gt;&lt;/Image&gt;&lt;/TextEffect&gt;"/>
</p:tagLst>
</file>

<file path=ppt/tags/tag18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 name="HTML_SHAPEINFO" val="&lt;ThreeDShapeInfo&gt;&lt;uuid val=&quot;{B940C1DC-3A4C-4BD0-81E3-5FBB2D8BDC2B}&quot;/&gt;&lt;isInvalidForFieldText val=&quot;0&quot;/&gt;&lt;Image&gt;&lt;filename val=&quot;C:\Users\Administrator\AppData\Local\Temp\CP16123748095Session\CPTrustFolder16123748095\PPTImport161216327595\data\asimages\{B940C1DC-3A4C-4BD0-81E3-5FBB2D8BDC2B}_6.png&quot;/&gt;&lt;left val=&quot;119&quot;/&gt;&lt;top val=&quot;8&quot;/&gt;&lt;width val=&quot;842&quot;/&gt;&lt;height val=&quot;121&quot;/&gt;&lt;hasText val=&quot;1&quot;/&gt;&lt;/Image&gt;&lt;/ThreeDShapeInfo&gt;"/>
</p:tagLst>
</file>

<file path=ppt/tags/tag1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0DC6A6A9-3A70-4E6A-8E82-CF29CA20864D}&quot;/&gt;&lt;isInvalidForFieldText val=&quot;0&quot;/&gt;&lt;Image&gt;&lt;filename val=&quot;C:\Users\Administrator\AppData\Local\Temp\CP16123748095Session\CPTrustFolder16123748095\PPTImport161216327595\data\asimages\{0DC6A6A9-3A70-4E6A-8E82-CF29CA20864D}_6.png&quot;/&gt;&lt;left val=&quot;6&quot;/&gt;&lt;top val=&quot;672&quot;/&gt;&lt;width val=&quot;51&quot;/&gt;&lt;height val=&quot;41&quot;/&gt;&lt;hasText val=&quot;1&quot;/&gt;&lt;/Image&gt;&lt;/ThreeDShapeInfo&gt;"/>
</p:tagLst>
</file>

<file path=ppt/tags/tag18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 name="HTML_SHAPEINFO" val="&lt;ThreeDShapeInfo&gt;&lt;uuid val=&quot;{A4541E32-171D-4AA1-A0B2-D5A03C367CF8}&quot;/&gt;&lt;isInvalidForFieldText val=&quot;0&quot;/&gt;&lt;Image&gt;&lt;filename val=&quot;C:\Users\Administrator\AppData\Local\Temp\CP16123748095Session\CPTrustFolder16123748095\PPTImport161216327595\data\asimages\{A4541E32-171D-4AA1-A0B2-D5A03C367CF8}_6.png&quot;/&gt;&lt;left val=&quot;119&quot;/&gt;&lt;top val=&quot;8&quot;/&gt;&lt;width val=&quot;842&quot;/&gt;&lt;height val=&quot;121&quot;/&gt;&lt;hasText val=&quot;1&quot;/&gt;&lt;/Image&gt;&lt;/ThreeDShapeInfo&gt;"/>
</p:tagLst>
</file>

<file path=ppt/tags/tag18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ACA4BC1-2A16-43AE-8643-85BF0B882DA3}&quot;/&gt;&lt;isInvalidForFieldText val=&quot;0&quot;/&gt;&lt;Image&gt;&lt;filename val=&quot;C:\Users\Administrator\AppData\Local\Temp\CP16123748095Session\CPTrustFolder16123748095\PPTImport161216327595\data\asimages\{8ACA4BC1-2A16-43AE-8643-85BF0B882DA3}_6.png&quot;/&gt;&lt;left val=&quot;584&quot;/&gt;&lt;top val=&quot;492&quot;/&gt;&lt;width val=&quot;32&quot;/&gt;&lt;height val=&quot;29&quot;/&gt;&lt;hasText val=&quot;1&quot;/&gt;&lt;/Image&gt;&lt;/ThreeDShapeInfo&gt;"/>
</p:tagLst>
</file>

<file path=ppt/tags/tag18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C1811AB-1E69-44B2-9651-5E0CA93797B2}&quot;/&gt;&lt;isInvalidForFieldText val=&quot;0&quot;/&gt;&lt;Image&gt;&lt;filename val=&quot;C:\Users\Administrator\AppData\Local\Temp\CP16123748095Session\CPTrustFolder16123748095\PPTImport161216327595\data\asimages\{EC1811AB-1E69-44B2-9651-5E0CA93797B2}_6.png&quot;/&gt;&lt;left val=&quot;586&quot;/&gt;&lt;top val=&quot;516&quot;/&gt;&lt;width val=&quot;30&quot;/&gt;&lt;height val=&quot;29&quot;/&gt;&lt;hasText val=&quot;1&quot;/&gt;&lt;/Image&gt;&lt;/ThreeDShapeInfo&gt;"/>
</p:tagLst>
</file>

<file path=ppt/tags/tag18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8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4&quot;/&gt;&lt;lineCharCount val=&quot;35&quot;/&gt;&lt;lineCharCount val=&quot;28&quot;/&gt;&lt;/TableIndex&gt;&lt;/ShapeTextInfo&gt;"/>
  <p:tag name="HTML_SHAPEINFO" val="&lt;ThreeDShapeInfo&gt;&lt;uuid val=&quot;{F5EA142D-2AEF-466D-8A09-E372FF1E9ABD}&quot;/&gt;&lt;isInvalidForFieldText val=&quot;0&quot;/&gt;&lt;Image&gt;&lt;filename val=&quot;C:\Users\Administrator\AppData\Local\Temp\CP16123748095Session\CPTrustFolder16123748095\PPTImport161216327595\data\asimages\{F5EA142D-2AEF-466D-8A09-E372FF1E9ABD}_6.png&quot;/&gt;&lt;left val=&quot;638&quot;/&gt;&lt;top val=&quot;486&quot;/&gt;&lt;width val=&quot;282&quot;/&gt;&lt;height val=&quot;86&quot;/&gt;&lt;hasText val=&quot;1&quot;/&gt;&lt;/Image&gt;&lt;/ThreeDShape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7&quot;/&gt;&lt;lineCharCount val=&quot;10&quot;/&gt;&lt;/TableIndex&gt;&lt;/ShapeTextInfo&gt;"/>
</p:tagLst>
</file>

<file path=ppt/tags/tag19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19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9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9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9151212-FE66-41C7-A6CD-CF9979CF8AE9}&quot;/&gt;&lt;isInvalidForFieldText val=&quot;0&quot;/&gt;&lt;Image&gt;&lt;filename val=&quot;C:\Users\Administrator\AppData\Local\Temp\CP16123748095Session\CPTrustFolder16123748095\PPTImport161216327595\data\asimages\{99151212-FE66-41C7-A6CD-CF9979CF8AE9}_6.png&quot;/&gt;&lt;left val=&quot;42&quot;/&gt;&lt;top val=&quot;210&quot;/&gt;&lt;width val=&quot;30&quot;/&gt;&lt;height val=&quot;29&quot;/&gt;&lt;hasText val=&quot;1&quot;/&gt;&lt;/Image&gt;&lt;/ThreeDShapeInfo&gt;"/>
</p:tagLst>
</file>

<file path=ppt/tags/tag19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9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9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19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2&quot;/&gt;&lt;lineCharCount val=&quot;63&quot;/&gt;&lt;lineCharCount val=&quot;31&quot;/&gt;&lt;lineCharCount val=&quot;15&quot;/&gt;&lt;lineCharCount val=&quot;24&quot;/&gt;&lt;lineCharCount val=&quot;23&quot;/&gt;&lt;lineCharCount val=&quot;31&quot;/&gt;&lt;lineCharCount val=&quot;26&quot;/&gt;&lt;lineCharCount val=&quot;32&quot;/&gt;&lt;lineCharCount val=&quot;6&quot;/&gt;&lt;lineCharCount val=&quot;1&quot;/&gt;&lt;lineCharCount val=&quot;1&quot;/&gt;&lt;lineCharCount val=&quot;6&quot;/&gt;&lt;/TableIndex&gt;&lt;/ShapeTextInfo&gt;"/>
  <p:tag name="HTML_SHAPEINFO" val="&lt;TextEffect&gt;&lt;Image&gt;&lt;filename val=&quot;C:\Users\Administrator\AppData\Local\Temp\CP16123748095Session\CPTrustFolder16123748095\PPTImport161216327595\data\asimages\{0DDF34B8-5392-4121-BA39-99F62A31B6A6}_1.png_crop.png&quot;/&gt;&lt;left val=&quot;33&quot;/&gt;&lt;top val=&quot;181&quot;/&gt;&lt;width val=&quot;534&quot;/&gt;&lt;height val=&quot;18&quot;/&gt;&lt;hasText val=&quot;1&quot;/&gt;&lt;paraId val=&quot;1&quot;/&gt;&lt;/Image&gt;&lt;Image&gt;&lt;filename val=&quot;C:\Users\Administrator\AppData\Local\Temp\CP16123748095Session\CPTrustFolder16123748095\PPTImport161216327595\data\asimages\{F1ECDE4D-4490-4CA1-B9EE-A29B0E62E1E5}_1.png_crop.png&quot;/&gt;&lt;left val=&quot;82&quot;/&gt;&lt;top val=&quot;211&quot;/&gt;&lt;width val=&quot;257&quot;/&gt;&lt;height val=&quot;18&quot;/&gt;&lt;hasText val=&quot;1&quot;/&gt;&lt;paraId val=&quot;2&quot;/&gt;&lt;/Image&gt;&lt;Image&gt;&lt;filename val=&quot;C:\Users\Administrator\AppData\Local\Temp\CP16123748095Session\CPTrustFolder16123748095\PPTImport161216327595\data\asimages\{7B4ED68D-4496-43C8-A6BB-AC4CF17442FF}_1.png_crop.png&quot;/&gt;&lt;left val=&quot;82&quot;/&gt;&lt;top val=&quot;242&quot;/&gt;&lt;width val=&quot;125&quot;/&gt;&lt;height val=&quot;18&quot;/&gt;&lt;hasText val=&quot;1&quot;/&gt;&lt;paraId val=&quot;3&quot;/&gt;&lt;/Image&gt;&lt;Image&gt;&lt;filename val=&quot;C:\Users\Administrator\AppData\Local\Temp\CP16123748095Session\CPTrustFolder16123748095\PPTImport161216327595\data\asimages\{156AB0B6-AE46-4DB7-A6DF-27019DF8230F}_1.png_crop.png&quot;/&gt;&lt;left val=&quot;82&quot;/&gt;&lt;top val=&quot;273&quot;/&gt;&lt;width val=&quot;197&quot;/&gt;&lt;height val=&quot;18&quot;/&gt;&lt;hasText val=&quot;1&quot;/&gt;&lt;paraId val=&quot;4&quot;/&gt;&lt;/Image&gt;&lt;Image&gt;&lt;filename val=&quot;C:\Users\Administrator\AppData\Local\Temp\CP16123748095Session\CPTrustFolder16123748095\PPTImport161216327595\data\asimages\{BABBF051-17F2-4884-9747-B9BC1D360A8E}_1.png_crop.png&quot;/&gt;&lt;left val=&quot;82&quot;/&gt;&lt;top val=&quot;304&quot;/&gt;&lt;width val=&quot;184&quot;/&gt;&lt;height val=&quot;18&quot;/&gt;&lt;hasText val=&quot;1&quot;/&gt;&lt;paraId val=&quot;5&quot;/&gt;&lt;/Image&gt;&lt;Image&gt;&lt;filename val=&quot;C:\Users\Administrator\AppData\Local\Temp\CP16123748095Session\CPTrustFolder16123748095\PPTImport161216327595\data\asimages\{A13DC124-8EC7-46CB-B764-66C1A5658F49}_1.png_crop.png&quot;/&gt;&lt;left val=&quot;82&quot;/&gt;&lt;top val=&quot;334&quot;/&gt;&lt;width val=&quot;257&quot;/&gt;&lt;height val=&quot;18&quot;/&gt;&lt;hasText val=&quot;1&quot;/&gt;&lt;paraId val=&quot;6&quot;/&gt;&lt;/Image&gt;&lt;Image&gt;&lt;filename val=&quot;C:\Users\Administrator\AppData\Local\Temp\CP16123748095Session\CPTrustFolder16123748095\PPTImport161216327595\data\asimages\{A6486136-1424-4CD2-AFB4-23C664F9EFD4}_1.png_crop.png&quot;/&gt;&lt;left val=&quot;82&quot;/&gt;&lt;top val=&quot;365&quot;/&gt;&lt;width val=&quot;231&quot;/&gt;&lt;height val=&quot;18&quot;/&gt;&lt;hasText val=&quot;1&quot;/&gt;&lt;paraId val=&quot;7&quot;/&gt;&lt;/Image&gt;&lt;Image&gt;&lt;filename val=&quot;C:\Users\Administrator\AppData\Local\Temp\CP16123748095Session\CPTrustFolder16123748095\PPTImport161216327595\data\asimages\{C83FBAE8-E934-4FFB-91A1-2DDBAE9A969F}_1.png_crop.png&quot;/&gt;&lt;left val=&quot;82&quot;/&gt;&lt;top val=&quot;396&quot;/&gt;&lt;width val=&quot;274&quot;/&gt;&lt;height val=&quot;18&quot;/&gt;&lt;hasText val=&quot;1&quot;/&gt;&lt;paraId val=&quot;8&quot;/&gt;&lt;/Image&gt;&lt;Image&gt;&lt;filename val=&quot;C:\Users\Administrator\AppData\Local\Temp\CP16123748095Session\CPTrustFolder16123748095\PPTImport161216327595\data\asimages\{E3BD6A58-7443-4C31-B5DC-4C0BB96C5AB5}_1.png_crop.png&quot;/&gt;&lt;left val=&quot;928&quot;/&gt;&lt;top val=&quot;646&quot;/&gt;&lt;width val=&quot;0&quot;/&gt;&lt;height val=&quot;0&quot;/&gt;&lt;hasText val=&quot;1&quot;/&gt;&lt;paraId val=&quot;9&quot;/&gt;&lt;/Image&gt;&lt;Image&gt;&lt;filename val=&quot;C:\Users\Administrator\AppData\Local\Temp\CP16123748095Session\CPTrustFolder16123748095\PPTImport161216327595\data\asimages\{E6CDBEE5-829E-4EFC-BDFA-AC7765D88BAE}_1.png_crop.png&quot;/&gt;&lt;left val=&quot;928&quot;/&gt;&lt;top val=&quot;646&quot;/&gt;&lt;width val=&quot;0&quot;/&gt;&lt;height val=&quot;0&quot;/&gt;&lt;hasText val=&quot;1&quot;/&gt;&lt;paraId val=&quot;10&quot;/&gt;&lt;/Image&gt;&lt;Image&gt;&lt;filename val=&quot;C:\Users\Administrator\AppData\Local\Temp\CP16123748095Session\CPTrustFolder16123748095\PPTImport161216327595\data\asimages\{5A348FD5-E996-48AC-B894-9A854B45B277}_1.png_crop.png&quot;/&gt;&lt;left val=&quot;928&quot;/&gt;&lt;top val=&quot;646&quot;/&gt;&lt;width val=&quot;0&quot;/&gt;&lt;height val=&quot;0&quot;/&gt;&lt;hasText val=&quot;1&quot;/&gt;&lt;paraId val=&quot;11&quot;/&gt;&lt;/Image&gt;&lt;Image&gt;&lt;filename val=&quot;C:\Users\Administrator\AppData\Local\Temp\CP16123748095Session\CPTrustFolder16123748095\PPTImport161216327595\data\asimages\{09528128-3FE6-4A46-870A-61B0AC37FD9D}_1.png_crop.png&quot;/&gt;&lt;left val=&quot;928&quot;/&gt;&lt;top val=&quot;646&quot;/&gt;&lt;width val=&quot;0&quot;/&gt;&lt;height val=&quot;0&quot;/&gt;&lt;hasText val=&quot;1&quot;/&gt;&lt;paraId val=&quot;12&quot;/&gt;&lt;/Image&gt;&lt;/TextEffect&gt;"/>
</p:tagLst>
</file>

<file path=ppt/tags/tag19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 name="HTML_SHAPEINFO" val="&lt;ThreeDShapeInfo&gt;&lt;uuid val=&quot;{B940C1DC-3A4C-4BD0-81E3-5FBB2D8BDC2B}&quot;/&gt;&lt;isInvalidForFieldText val=&quot;0&quot;/&gt;&lt;Image&gt;&lt;filename val=&quot;C:\Users\Administrator\AppData\Local\Temp\CP16123748095Session\CPTrustFolder16123748095\PPTImport161216327595\data\asimages\{B940C1DC-3A4C-4BD0-81E3-5FBB2D8BDC2B}_6.png&quot;/&gt;&lt;left val=&quot;119&quot;/&gt;&lt;top val=&quot;8&quot;/&gt;&lt;width val=&quot;842&quot;/&gt;&lt;height val=&quot;121&quot;/&gt;&lt;hasText val=&quot;1&quot;/&gt;&lt;/Image&gt;&lt;/ThreeDShapeInfo&gt;"/>
</p:tagLst>
</file>

<file path=ppt/tags/tag19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0DC6A6A9-3A70-4E6A-8E82-CF29CA20864D}&quot;/&gt;&lt;isInvalidForFieldText val=&quot;0&quot;/&gt;&lt;Image&gt;&lt;filename val=&quot;C:\Users\Administrator\AppData\Local\Temp\CP16123748095Session\CPTrustFolder16123748095\PPTImport161216327595\data\asimages\{0DC6A6A9-3A70-4E6A-8E82-CF29CA20864D}_6.png&quot;/&gt;&lt;left val=&quot;6&quot;/&gt;&lt;top val=&quot;672&quot;/&gt;&lt;width val=&quot;51&quot;/&gt;&lt;height val=&quot;41&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4&quot;/&gt;&lt;/TableIndex&gt;&lt;/ShapeTextInfo&gt;"/>
</p:tagLst>
</file>

<file path=ppt/tags/tag20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 name="HTML_SHAPEINFO" val="&lt;ThreeDShapeInfo&gt;&lt;uuid val=&quot;{A4541E32-171D-4AA1-A0B2-D5A03C367CF8}&quot;/&gt;&lt;isInvalidForFieldText val=&quot;0&quot;/&gt;&lt;Image&gt;&lt;filename val=&quot;C:\Users\Administrator\AppData\Local\Temp\CP16123748095Session\CPTrustFolder16123748095\PPTImport161216327595\data\asimages\{A4541E32-171D-4AA1-A0B2-D5A03C367CF8}_6.png&quot;/&gt;&lt;left val=&quot;119&quot;/&gt;&lt;top val=&quot;8&quot;/&gt;&lt;width val=&quot;842&quot;/&gt;&lt;height val=&quot;121&quot;/&gt;&lt;hasText val=&quot;1&quot;/&gt;&lt;/Image&gt;&lt;/ThreeDShapeInfo&gt;"/>
</p:tagLst>
</file>

<file path=ppt/tags/tag20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ACA4BC1-2A16-43AE-8643-85BF0B882DA3}&quot;/&gt;&lt;isInvalidForFieldText val=&quot;0&quot;/&gt;&lt;Image&gt;&lt;filename val=&quot;C:\Users\Administrator\AppData\Local\Temp\CP16123748095Session\CPTrustFolder16123748095\PPTImport161216327595\data\asimages\{8ACA4BC1-2A16-43AE-8643-85BF0B882DA3}_6.png&quot;/&gt;&lt;left val=&quot;584&quot;/&gt;&lt;top val=&quot;492&quot;/&gt;&lt;width val=&quot;32&quot;/&gt;&lt;height val=&quot;29&quot;/&gt;&lt;hasText val=&quot;1&quot;/&gt;&lt;/Image&gt;&lt;/ThreeDShapeInfo&gt;"/>
</p:tagLst>
</file>

<file path=ppt/tags/tag20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C1811AB-1E69-44B2-9651-5E0CA93797B2}&quot;/&gt;&lt;isInvalidForFieldText val=&quot;0&quot;/&gt;&lt;Image&gt;&lt;filename val=&quot;C:\Users\Administrator\AppData\Local\Temp\CP16123748095Session\CPTrustFolder16123748095\PPTImport161216327595\data\asimages\{EC1811AB-1E69-44B2-9651-5E0CA93797B2}_6.png&quot;/&gt;&lt;left val=&quot;586&quot;/&gt;&lt;top val=&quot;516&quot;/&gt;&lt;width val=&quot;30&quot;/&gt;&lt;height val=&quot;29&quot;/&gt;&lt;hasText val=&quot;1&quot;/&gt;&lt;/Image&gt;&lt;/ThreeDShapeInfo&gt;"/>
</p:tagLst>
</file>

<file path=ppt/tags/tag20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20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4&quot;/&gt;&lt;lineCharCount val=&quot;35&quot;/&gt;&lt;lineCharCount val=&quot;28&quot;/&gt;&lt;/TableIndex&gt;&lt;/ShapeTextInfo&gt;"/>
  <p:tag name="HTML_SHAPEINFO" val="&lt;ThreeDShapeInfo&gt;&lt;uuid val=&quot;{F5EA142D-2AEF-466D-8A09-E372FF1E9ABD}&quot;/&gt;&lt;isInvalidForFieldText val=&quot;0&quot;/&gt;&lt;Image&gt;&lt;filename val=&quot;C:\Users\Administrator\AppData\Local\Temp\CP16123748095Session\CPTrustFolder16123748095\PPTImport161216327595\data\asimages\{F5EA142D-2AEF-466D-8A09-E372FF1E9ABD}_6.png&quot;/&gt;&lt;left val=&quot;638&quot;/&gt;&lt;top val=&quot;486&quot;/&gt;&lt;width val=&quot;282&quot;/&gt;&lt;height val=&quot;86&quot;/&gt;&lt;hasText val=&quot;1&quot;/&gt;&lt;/Image&gt;&lt;/ThreeDShapeInfo&gt;"/>
</p:tagLst>
</file>

<file path=ppt/tags/tag20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20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20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9151212-FE66-41C7-A6CD-CF9979CF8AE9}&quot;/&gt;&lt;isInvalidForFieldText val=&quot;0&quot;/&gt;&lt;Image&gt;&lt;filename val=&quot;C:\Users\Administrator\AppData\Local\Temp\CP16123748095Session\CPTrustFolder16123748095\PPTImport161216327595\data\asimages\{99151212-FE66-41C7-A6CD-CF9979CF8AE9}_6.png&quot;/&gt;&lt;left val=&quot;42&quot;/&gt;&lt;top val=&quot;210&quot;/&gt;&lt;width val=&quot;30&quot;/&gt;&lt;height val=&quot;29&quot;/&gt;&lt;hasText val=&quot;1&quot;/&gt;&lt;/Image&gt;&lt;/ThreeDShapeInfo&gt;"/>
</p:tagLst>
</file>

<file path=ppt/tags/tag20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20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2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2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2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HTML_SHAPEINFO" val="&lt;ThreeDShapeInfo&gt;&lt;uuid val=&quot;{11CC8316-1BAD-4080-A73A-A55CE4798CB0}&quot;/&gt;&lt;isInvalidForFieldText val=&quot;0&quot;/&gt;&lt;Image&gt;&lt;filename val=&quot;C:\Users\Administrator\AppData\Local\Temp\CP16123748095Session\CPTrustFolder16123748095\PPTImport161216327595\data\asimages\{11CC8316-1BAD-4080-A73A-A55CE4798CB0}_83.png&quot;/&gt;&lt;left val=&quot;120&quot;/&gt;&lt;top val=&quot;16&quot;/&gt;&lt;width val=&quot;810&quot;/&gt;&lt;height val=&quot;113&quot;/&gt;&lt;hasText val=&quot;1&quot;/&gt;&lt;/Image&gt;&lt;/ThreeDShapeInfo&gt;"/>
</p:tagLst>
</file>

<file path=ppt/tags/tag2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E2AB78D1-2EDB-44AD-B6CE-2B610AD8473F}&quot;/&gt;&lt;isInvalidForFieldText val=&quot;0&quot;/&gt;&lt;Image&gt;&lt;filename val=&quot;C:\Users\Administrator\AppData\Local\Temp\CP16123748095Session\CPTrustFolder16123748095\PPTImport161216327595\data\asimages\{E2AB78D1-2EDB-44AD-B6CE-2B610AD8473F}_83.png&quot;/&gt;&lt;left val=&quot;10&quot;/&gt;&lt;top val=&quot;674&quot;/&gt;&lt;width val=&quot;50&quot;/&gt;&lt;height val=&quot;41&quot;/&gt;&lt;hasText val=&quot;1&quot;/&gt;&lt;/Image&gt;&lt;/ThreeDShapeInfo&gt;"/>
</p:tagLst>
</file>

<file path=ppt/tags/tag2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0&quot;/&gt;&lt;lineCharCount val=&quot;20&quot;/&gt;&lt;lineCharCount val=&quot;1&quot;/&gt;&lt;lineCharCount val=&quot;52&quot;/&gt;&lt;lineCharCount val=&quot;22&quot;/&gt;&lt;lineCharCount val=&quot;35&quot;/&gt;&lt;lineCharCount val=&quot;1&quot;/&gt;&lt;lineCharCount val=&quot;17&quot;/&gt;&lt;lineCharCount val=&quot;13&quot;/&gt;&lt;lineCharCount val=&quot;15&quot;/&gt;&lt;lineCharCount val=&quot;16&quot;/&gt;&lt;/TableIndex&gt;&lt;/ShapeTextInfo&gt;"/>
  <p:tag name="HTML_SHAPEINFO" val="&lt;TextEffect&gt;&lt;Image&gt;&lt;filename val=&quot;C:\Users\Administrator\AppData\Local\Temp\CP16123748095Session\CPTrustFolder16123748095\PPTImport161216327595\data\asimages\{31C4842E-53FF-4A9A-9252-5FAEF19C2586}_1.png_crop.png&quot;/&gt;&lt;left val=&quot;35&quot;/&gt;&lt;top val=&quot;170&quot;/&gt;&lt;width val=&quot;213&quot;/&gt;&lt;height val=&quot;14&quot;/&gt;&lt;hasText val=&quot;1&quot;/&gt;&lt;paraId val=&quot;1&quot;/&gt;&lt;/Image&gt;&lt;Image&gt;&lt;filename val=&quot;C:\Users\Administrator\AppData\Local\Temp\CP16123748095Session\CPTrustFolder16123748095\PPTImport161216327595\data\asimages\{9634002E-63C6-4B55-B1A1-D6FAE90D331E}_1.png_crop.png&quot;/&gt;&lt;left val=&quot;937&quot;/&gt;&lt;top val=&quot;645&quot;/&gt;&lt;width val=&quot;0&quot;/&gt;&lt;height val=&quot;0&quot;/&gt;&lt;hasText val=&quot;1&quot;/&gt;&lt;paraId val=&quot;2&quot;/&gt;&lt;/Image&gt;&lt;Image&gt;&lt;filename val=&quot;C:\Users\Administrator\AppData\Local\Temp\CP16123748095Session\CPTrustFolder16123748095\PPTImport161216327595\data\asimages\{9BDC8AD4-6FA3-4D9F-8BA8-7FD8633D8868}_1.png_crop.png&quot;/&gt;&lt;left val=&quot;81&quot;/&gt;&lt;top val=&quot;229&quot;/&gt;&lt;width val=&quot;421&quot;/&gt;&lt;height val=&quot;17&quot;/&gt;&lt;hasText val=&quot;1&quot;/&gt;&lt;paraId val=&quot;3&quot;/&gt;&lt;/Image&gt;&lt;Image&gt;&lt;filename val=&quot;C:\Users\Administrator\AppData\Local\Temp\CP16123748095Session\CPTrustFolder16123748095\PPTImport161216327595\data\asimages\{E90B9FED-5D36-4F67-8D51-8014BE816579}_1.png_crop.png&quot;/&gt;&lt;left val=&quot;81&quot;/&gt;&lt;top val=&quot;256&quot;/&gt;&lt;width val=&quot;186&quot;/&gt;&lt;height val=&quot;17&quot;/&gt;&lt;hasText val=&quot;1&quot;/&gt;&lt;paraId val=&quot;4&quot;/&gt;&lt;/Image&gt;&lt;Image&gt;&lt;filename val=&quot;C:\Users\Administrator\AppData\Local\Temp\CP16123748095Session\CPTrustFolder16123748095\PPTImport161216327595\data\asimages\{4E3B399F-A697-4072-AC61-3AF48A84BD81}_1.png_crop.png&quot;/&gt;&lt;left val=&quot;81&quot;/&gt;&lt;top val=&quot;283&quot;/&gt;&lt;width val=&quot;277&quot;/&gt;&lt;height val=&quot;17&quot;/&gt;&lt;hasText val=&quot;1&quot;/&gt;&lt;paraId val=&quot;5&quot;/&gt;&lt;/Image&gt;&lt;Image&gt;&lt;filename val=&quot;C:\Users\Administrator\AppData\Local\Temp\CP16123748095Session\CPTrustFolder16123748095\PPTImport161216327595\data\asimages\{51DE5596-3D40-4807-BB9F-26CF51A9ECF6}_1.png_crop.png&quot;/&gt;&lt;left val=&quot;937&quot;/&gt;&lt;top val=&quot;645&quot;/&gt;&lt;width val=&quot;0&quot;/&gt;&lt;height val=&quot;0&quot;/&gt;&lt;hasText val=&quot;1&quot;/&gt;&lt;paraId val=&quot;6&quot;/&gt;&lt;/Image&gt;&lt;Image&gt;&lt;filename val=&quot;C:\Users\Administrator\AppData\Local\Temp\CP16123748095Session\CPTrustFolder16123748095\PPTImport161216327595\data\asimages\{A4D64A47-F002-4EB3-9DC6-17CDA9825FB8}_1.png_crop.png&quot;/&gt;&lt;left val=&quot;35&quot;/&gt;&lt;top val=&quot;339&quot;/&gt;&lt;width val=&quot;186&quot;/&gt;&lt;height val=&quot;14&quot;/&gt;&lt;hasText val=&quot;1&quot;/&gt;&lt;paraId val=&quot;7&quot;/&gt;&lt;/Image&gt;&lt;Image&gt;&lt;filename val=&quot;C:\Users\Administrator\AppData\Local\Temp\CP16123748095Session\CPTrustFolder16123748095\PPTImport161216327595\data\asimages\{1C95116D-D307-4E71-B85B-A65DB047AA72}_1.png_crop.png&quot;/&gt;&lt;left val=&quot;83&quot;/&gt;&lt;top val=&quot;368&quot;/&gt;&lt;width val=&quot;124&quot;/&gt;&lt;height val=&quot;13&quot;/&gt;&lt;hasText val=&quot;1&quot;/&gt;&lt;paraId val=&quot;8&quot;/&gt;&lt;/Image&gt;&lt;Image&gt;&lt;filename val=&quot;C:\Users\Administrator\AppData\Local\Temp\CP16123748095Session\CPTrustFolder16123748095\PPTImport161216327595\data\asimages\{2959091D-EB98-4A88-9A9B-85B29EB265D5}_1.png_crop.png&quot;/&gt;&lt;left val=&quot;83&quot;/&gt;&lt;top val=&quot;394&quot;/&gt;&lt;width val=&quot;151&quot;/&gt;&lt;height val=&quot;13&quot;/&gt;&lt;hasText val=&quot;1&quot;/&gt;&lt;paraId val=&quot;9&quot;/&gt;&lt;/Image&gt;&lt;Image&gt;&lt;filename val=&quot;C:\Users\Administrator\AppData\Local\Temp\CP16123748095Session\CPTrustFolder16123748095\PPTImport161216327595\data\asimages\{2286F91F-4E13-449B-B7C1-54204C1365AF}_1.png_crop.png&quot;/&gt;&lt;left val=&quot;83&quot;/&gt;&lt;top val=&quot;421&quot;/&gt;&lt;width val=&quot;155&quot;/&gt;&lt;height val=&quot;17&quot;/&gt;&lt;hasText val=&quot;1&quot;/&gt;&lt;paraId val=&quot;10&quot;/&gt;&lt;/Image&gt;&lt;/TextEffect&gt;"/>
</p:tagLst>
</file>

<file path=ppt/tags/tag2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113&quot;/&gt;&lt;lineCharCount val=&quot;114&quot;/&gt;&lt;lineCharCount val=&quot;116&quot;/&gt;&lt;lineCharCount val=&quot;33&quot;/&gt;&lt;/TableIndex&gt;&lt;/ShapeTextInfo&gt;"/>
  <p:tag name="HTML_SHAPEINFO" val="&lt;ThreeDShapeInfo&gt;&lt;uuid val=&quot;{ECB5FF13-8FBD-4C94-9A2A-0494566E1539}&quot;/&gt;&lt;isInvalidForFieldText val=&quot;0&quot;/&gt;&lt;Image&gt;&lt;filename val=&quot;C:\Users\Administrator\AppData\Local\Temp\CP16123748095Session\CPTrustFolder16123748095\PPTImport161216327595\data\asimages\{ECB5FF13-8FBD-4C94-9A2A-0494566E1539}_83.png&quot;/&gt;&lt;left val=&quot;22&quot;/&gt;&lt;top val=&quot;542&quot;/&gt;&lt;width val=&quot;907&quot;/&gt;&lt;height val=&quot;109&quot;/&gt;&lt;hasText val=&quot;1&quot;/&gt;&lt;/Image&gt;&lt;/ThreeDShapeInfo&gt;"/>
</p:tagLst>
</file>

<file path=ppt/tags/tag2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1&quot;/&gt;&lt;lineCharCount val=&quot;32&quot;/&gt;&lt;lineCharCount val=&quot;31&quot;/&gt;&lt;/TableIndex&gt;&lt;/ShapeTextInfo&gt;"/>
  <p:tag name="HTML_SHAPEINFO" val="&lt;TextEffect&gt;&lt;Image&gt;&lt;filename val=&quot;C:\Users\Administrator\AppData\Local\Temp\CP16123748095Session\CPTrustFolder16123748095\PPTImport161216327595\data\asimages\{857D9CA2-DF1F-4749-8307-37B5738739D6}_1.png_crop.png&quot;/&gt;&lt;left val=&quot;601&quot;/&gt;&lt;top val=&quot;347&quot;/&gt;&lt;width val=&quot;0&quot;/&gt;&lt;height val=&quot;0&quot;/&gt;&lt;hasText val=&quot;1&quot;/&gt;&lt;paraId val=&quot;1&quot;/&gt;&lt;/Image&gt;&lt;Image&gt;&lt;filename val=&quot;C:\Users\Administrator\AppData\Local\Temp\CP16123748095Session\CPTrustFolder16123748095\PPTImport161216327595\data\asimages\{B5EE5B8E-8608-43DB-A821-C8D91AB0D408}_1.png_crop.png&quot;/&gt;&lt;left val=&quot;58&quot;/&gt;&lt;top val=&quot;235&quot;/&gt;&lt;width val=&quot;494&quot;/&gt;&lt;height val=&quot;85&quot;/&gt;&lt;hasText val=&quot;1&quot;/&gt;&lt;paraId val=&quot;2&quot;/&gt;&lt;/Image&gt;&lt;/TextEffect&gt;"/>
</p:tagLst>
</file>

<file path=ppt/tags/tag2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 name="HTML_SHAPEINFO" val="&lt;ThreeDShapeInfo&gt;&lt;uuid val=&quot;{6E15A1CF-3588-4CAA-87BE-E4276705AD27}&quot;/&gt;&lt;isInvalidForFieldText val=&quot;0&quot;/&gt;&lt;Image&gt;&lt;filename val=&quot;C:\Users\Administrator\AppData\Local\Temp\CP16123748095Session\CPTrustFolder16123748095\PPTImport161216327595\data\asimages\{6E15A1CF-3588-4CAA-87BE-E4276705AD27}_84.png&quot;/&gt;&lt;left val=&quot;32&quot;/&gt;&lt;top val=&quot;338&quot;/&gt;&lt;width val=&quot;469&quot;/&gt;&lt;height val=&quot;45&quot;/&gt;&lt;hasText val=&quot;1&quot;/&gt;&lt;/Image&gt;&lt;/ThreeDShape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2&quot;/&gt;&lt;lineCharCount val=&quot;63&quot;/&gt;&lt;lineCharCount val=&quot;31&quot;/&gt;&lt;lineCharCount val=&quot;15&quot;/&gt;&lt;lineCharCount val=&quot;24&quot;/&gt;&lt;lineCharCount val=&quot;23&quot;/&gt;&lt;lineCharCount val=&quot;31&quot;/&gt;&lt;lineCharCount val=&quot;26&quot;/&gt;&lt;lineCharCount val=&quot;32&quot;/&gt;&lt;lineCharCount val=&quot;6&quot;/&gt;&lt;lineCharCount val=&quot;1&quot;/&gt;&lt;lineCharCount val=&quot;1&quot;/&gt;&lt;lineCharCount val=&quot;6&quot;/&gt;&lt;/TableIndex&gt;&lt;/ShapeTextInfo&gt;"/>
  <p:tag name="HTML_SHAPEINFO" val="&lt;TextEffect&gt;&lt;Image&gt;&lt;filename val=&quot;C:\Users\Administrator\AppData\Local\Temp\CP16123748095Session\CPTrustFolder16123748095\PPTImport161216327595\data\asimages\{0DDF34B8-5392-4121-BA39-99F62A31B6A6}_1.png_crop.png&quot;/&gt;&lt;left val=&quot;33&quot;/&gt;&lt;top val=&quot;181&quot;/&gt;&lt;width val=&quot;534&quot;/&gt;&lt;height val=&quot;18&quot;/&gt;&lt;hasText val=&quot;1&quot;/&gt;&lt;paraId val=&quot;1&quot;/&gt;&lt;/Image&gt;&lt;Image&gt;&lt;filename val=&quot;C:\Users\Administrator\AppData\Local\Temp\CP16123748095Session\CPTrustFolder16123748095\PPTImport161216327595\data\asimages\{F1ECDE4D-4490-4CA1-B9EE-A29B0E62E1E5}_1.png_crop.png&quot;/&gt;&lt;left val=&quot;82&quot;/&gt;&lt;top val=&quot;211&quot;/&gt;&lt;width val=&quot;257&quot;/&gt;&lt;height val=&quot;18&quot;/&gt;&lt;hasText val=&quot;1&quot;/&gt;&lt;paraId val=&quot;2&quot;/&gt;&lt;/Image&gt;&lt;Image&gt;&lt;filename val=&quot;C:\Users\Administrator\AppData\Local\Temp\CP16123748095Session\CPTrustFolder16123748095\PPTImport161216327595\data\asimages\{7B4ED68D-4496-43C8-A6BB-AC4CF17442FF}_1.png_crop.png&quot;/&gt;&lt;left val=&quot;82&quot;/&gt;&lt;top val=&quot;242&quot;/&gt;&lt;width val=&quot;125&quot;/&gt;&lt;height val=&quot;18&quot;/&gt;&lt;hasText val=&quot;1&quot;/&gt;&lt;paraId val=&quot;3&quot;/&gt;&lt;/Image&gt;&lt;Image&gt;&lt;filename val=&quot;C:\Users\Administrator\AppData\Local\Temp\CP16123748095Session\CPTrustFolder16123748095\PPTImport161216327595\data\asimages\{156AB0B6-AE46-4DB7-A6DF-27019DF8230F}_1.png_crop.png&quot;/&gt;&lt;left val=&quot;82&quot;/&gt;&lt;top val=&quot;273&quot;/&gt;&lt;width val=&quot;197&quot;/&gt;&lt;height val=&quot;18&quot;/&gt;&lt;hasText val=&quot;1&quot;/&gt;&lt;paraId val=&quot;4&quot;/&gt;&lt;/Image&gt;&lt;Image&gt;&lt;filename val=&quot;C:\Users\Administrator\AppData\Local\Temp\CP16123748095Session\CPTrustFolder16123748095\PPTImport161216327595\data\asimages\{BABBF051-17F2-4884-9747-B9BC1D360A8E}_1.png_crop.png&quot;/&gt;&lt;left val=&quot;82&quot;/&gt;&lt;top val=&quot;304&quot;/&gt;&lt;width val=&quot;184&quot;/&gt;&lt;height val=&quot;18&quot;/&gt;&lt;hasText val=&quot;1&quot;/&gt;&lt;paraId val=&quot;5&quot;/&gt;&lt;/Image&gt;&lt;Image&gt;&lt;filename val=&quot;C:\Users\Administrator\AppData\Local\Temp\CP16123748095Session\CPTrustFolder16123748095\PPTImport161216327595\data\asimages\{A13DC124-8EC7-46CB-B764-66C1A5658F49}_1.png_crop.png&quot;/&gt;&lt;left val=&quot;82&quot;/&gt;&lt;top val=&quot;334&quot;/&gt;&lt;width val=&quot;257&quot;/&gt;&lt;height val=&quot;18&quot;/&gt;&lt;hasText val=&quot;1&quot;/&gt;&lt;paraId val=&quot;6&quot;/&gt;&lt;/Image&gt;&lt;Image&gt;&lt;filename val=&quot;C:\Users\Administrator\AppData\Local\Temp\CP16123748095Session\CPTrustFolder16123748095\PPTImport161216327595\data\asimages\{A6486136-1424-4CD2-AFB4-23C664F9EFD4}_1.png_crop.png&quot;/&gt;&lt;left val=&quot;82&quot;/&gt;&lt;top val=&quot;365&quot;/&gt;&lt;width val=&quot;231&quot;/&gt;&lt;height val=&quot;18&quot;/&gt;&lt;hasText val=&quot;1&quot;/&gt;&lt;paraId val=&quot;7&quot;/&gt;&lt;/Image&gt;&lt;Image&gt;&lt;filename val=&quot;C:\Users\Administrator\AppData\Local\Temp\CP16123748095Session\CPTrustFolder16123748095\PPTImport161216327595\data\asimages\{C83FBAE8-E934-4FFB-91A1-2DDBAE9A969F}_1.png_crop.png&quot;/&gt;&lt;left val=&quot;82&quot;/&gt;&lt;top val=&quot;396&quot;/&gt;&lt;width val=&quot;274&quot;/&gt;&lt;height val=&quot;18&quot;/&gt;&lt;hasText val=&quot;1&quot;/&gt;&lt;paraId val=&quot;8&quot;/&gt;&lt;/Image&gt;&lt;Image&gt;&lt;filename val=&quot;C:\Users\Administrator\AppData\Local\Temp\CP16123748095Session\CPTrustFolder16123748095\PPTImport161216327595\data\asimages\{E3BD6A58-7443-4C31-B5DC-4C0BB96C5AB5}_1.png_crop.png&quot;/&gt;&lt;left val=&quot;928&quot;/&gt;&lt;top val=&quot;646&quot;/&gt;&lt;width val=&quot;0&quot;/&gt;&lt;height val=&quot;0&quot;/&gt;&lt;hasText val=&quot;1&quot;/&gt;&lt;paraId val=&quot;9&quot;/&gt;&lt;/Image&gt;&lt;Image&gt;&lt;filename val=&quot;C:\Users\Administrator\AppData\Local\Temp\CP16123748095Session\CPTrustFolder16123748095\PPTImport161216327595\data\asimages\{E6CDBEE5-829E-4EFC-BDFA-AC7765D88BAE}_1.png_crop.png&quot;/&gt;&lt;left val=&quot;928&quot;/&gt;&lt;top val=&quot;646&quot;/&gt;&lt;width val=&quot;0&quot;/&gt;&lt;height val=&quot;0&quot;/&gt;&lt;hasText val=&quot;1&quot;/&gt;&lt;paraId val=&quot;10&quot;/&gt;&lt;/Image&gt;&lt;Image&gt;&lt;filename val=&quot;C:\Users\Administrator\AppData\Local\Temp\CP16123748095Session\CPTrustFolder16123748095\PPTImport161216327595\data\asimages\{5A348FD5-E996-48AC-B894-9A854B45B277}_1.png_crop.png&quot;/&gt;&lt;left val=&quot;928&quot;/&gt;&lt;top val=&quot;646&quot;/&gt;&lt;width val=&quot;0&quot;/&gt;&lt;height val=&quot;0&quot;/&gt;&lt;hasText val=&quot;1&quot;/&gt;&lt;paraId val=&quot;11&quot;/&gt;&lt;/Image&gt;&lt;Image&gt;&lt;filename val=&quot;C:\Users\Administrator\AppData\Local\Temp\CP16123748095Session\CPTrustFolder16123748095\PPTImport161216327595\data\asimages\{09528128-3FE6-4A46-870A-61B0AC37FD9D}_1.png_crop.png&quot;/&gt;&lt;left val=&quot;928&quot;/&gt;&lt;top val=&quot;646&quot;/&gt;&lt;width val=&quot;0&quot;/&gt;&lt;height val=&quot;0&quot;/&gt;&lt;hasText val=&quot;1&quot;/&gt;&lt;paraId val=&quot;12&quot;/&gt;&lt;/Image&gt;&lt;/TextEffect&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 name="HTML_SHAPEINFO" val="&lt;ThreeDShapeInfo&gt;&lt;uuid val=&quot;{B940C1DC-3A4C-4BD0-81E3-5FBB2D8BDC2B}&quot;/&gt;&lt;isInvalidForFieldText val=&quot;0&quot;/&gt;&lt;Image&gt;&lt;filename val=&quot;C:\Users\Administrator\AppData\Local\Temp\CP16123748095Session\CPTrustFolder16123748095\PPTImport161216327595\data\asimages\{B940C1DC-3A4C-4BD0-81E3-5FBB2D8BDC2B}_6.png&quot;/&gt;&lt;left val=&quot;119&quot;/&gt;&lt;top val=&quot;8&quot;/&gt;&lt;width val=&quot;842&quot;/&gt;&lt;height val=&quot;121&quot;/&gt;&lt;hasText val=&quot;1&quot;/&gt;&lt;/Image&gt;&lt;/ThreeDShape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0DC6A6A9-3A70-4E6A-8E82-CF29CA20864D}&quot;/&gt;&lt;isInvalidForFieldText val=&quot;0&quot;/&gt;&lt;Image&gt;&lt;filename val=&quot;C:\Users\Administrator\AppData\Local\Temp\CP16123748095Session\CPTrustFolder16123748095\PPTImport161216327595\data\asimages\{0DC6A6A9-3A70-4E6A-8E82-CF29CA20864D}_6.png&quot;/&gt;&lt;left val=&quot;6&quot;/&gt;&lt;top val=&quot;672&quot;/&gt;&lt;width val=&quot;51&quot;/&gt;&lt;height val=&quot;41&quot;/&gt;&lt;hasText val=&quot;1&quot;/&gt;&lt;/Image&gt;&lt;/ThreeDShape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56AB02F-A378-41EC-8681-5BDDFDE3E9EE}&quot;/&gt;&lt;isInvalidForFieldText val=&quot;0&quot;/&gt;&lt;Image&gt;&lt;filename val=&quot;C:\Users\Administrator\AppData\Local\Temp\CP16123748095Session\CPTrustFolder16123748095\PPTImport161216327595\data\asimages\{F56AB02F-A378-41EC-8681-5BDDFDE3E9EE}_6.png&quot;/&gt;&lt;left val=&quot;40&quot;/&gt;&lt;top val=&quot;268&quot;/&gt;&lt;width val=&quot;30&quot;/&gt;&lt;height val=&quot;29&quot;/&gt;&lt;hasText val=&quot;1&quot;/&gt;&lt;/Image&gt;&lt;/ThreeDShape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ECA0E0B-6547-4E4A-9E76-B972956D50EE}&quot;/&gt;&lt;isInvalidForFieldText val=&quot;0&quot;/&gt;&lt;Image&gt;&lt;filename val=&quot;C:\Users\Administrator\AppData\Local\Temp\CP16123748095Session\CPTrustFolder16123748095\PPTImport161216327595\data\asimages\{FECA0E0B-6547-4E4A-9E76-B972956D50EE}_6.png&quot;/&gt;&lt;left val=&quot;40&quot;/&gt;&lt;top val=&quot;300&quot;/&gt;&lt;width val=&quot;30&quot;/&gt;&lt;height val=&quot;29&quot;/&gt;&lt;hasText val=&quot;1&quot;/&gt;&lt;/Image&gt;&lt;/ThreeDShape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110064A-0368-4710-8712-0C1DF1B96F88}&quot;/&gt;&lt;isInvalidForFieldText val=&quot;0&quot;/&gt;&lt;Image&gt;&lt;filename val=&quot;C:\Users\Administrator\AppData\Local\Temp\CP16123748095Session\CPTrustFolder16123748095\PPTImport161216327595\data\asimages\{E110064A-0368-4710-8712-0C1DF1B96F88}_6.png&quot;/&gt;&lt;left val=&quot;40&quot;/&gt;&lt;top val=&quot;332&quot;/&gt;&lt;width val=&quot;30&quot;/&gt;&lt;height val=&quot;29&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 name="HTML_SHAPEINFO" val="&lt;ThreeDShapeInfo&gt;&lt;uuid val=&quot;{A4541E32-171D-4AA1-A0B2-D5A03C367CF8}&quot;/&gt;&lt;isInvalidForFieldText val=&quot;0&quot;/&gt;&lt;Image&gt;&lt;filename val=&quot;C:\Users\Administrator\AppData\Local\Temp\CP16123748095Session\CPTrustFolder16123748095\PPTImport161216327595\data\asimages\{A4541E32-171D-4AA1-A0B2-D5A03C367CF8}_6.png&quot;/&gt;&lt;left val=&quot;119&quot;/&gt;&lt;top val=&quot;8&quot;/&gt;&lt;width val=&quot;842&quot;/&gt;&lt;height val=&quot;121&quot;/&gt;&lt;hasText val=&quot;1&quot;/&gt;&lt;/Image&gt;&lt;/ThreeDShape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ACA4BC1-2A16-43AE-8643-85BF0B882DA3}&quot;/&gt;&lt;isInvalidForFieldText val=&quot;0&quot;/&gt;&lt;Image&gt;&lt;filename val=&quot;C:\Users\Administrator\AppData\Local\Temp\CP16123748095Session\CPTrustFolder16123748095\PPTImport161216327595\data\asimages\{8ACA4BC1-2A16-43AE-8643-85BF0B882DA3}_6.png&quot;/&gt;&lt;left val=&quot;584&quot;/&gt;&lt;top val=&quot;492&quot;/&gt;&lt;width val=&quot;32&quot;/&gt;&lt;height val=&quot;29&quot;/&gt;&lt;hasText val=&quot;1&quot;/&gt;&lt;/Image&gt;&lt;/ThreeDShapeInfo&gt;"/>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C1811AB-1E69-44B2-9651-5E0CA93797B2}&quot;/&gt;&lt;isInvalidForFieldText val=&quot;0&quot;/&gt;&lt;Image&gt;&lt;filename val=&quot;C:\Users\Administrator\AppData\Local\Temp\CP16123748095Session\CPTrustFolder16123748095\PPTImport161216327595\data\asimages\{EC1811AB-1E69-44B2-9651-5E0CA93797B2}_6.png&quot;/&gt;&lt;left val=&quot;586&quot;/&gt;&lt;top val=&quot;516&quot;/&gt;&lt;width val=&quot;30&quot;/&gt;&lt;height val=&quot;29&quot;/&gt;&lt;hasText val=&quot;1&quot;/&gt;&lt;/Image&gt;&lt;/ThreeDShapeInfo&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4&quot;/&gt;&lt;lineCharCount val=&quot;35&quot;/&gt;&lt;lineCharCount val=&quot;28&quot;/&gt;&lt;/TableIndex&gt;&lt;/ShapeTextInfo&gt;"/>
  <p:tag name="HTML_SHAPEINFO" val="&lt;ThreeDShapeInfo&gt;&lt;uuid val=&quot;{F5EA142D-2AEF-466D-8A09-E372FF1E9ABD}&quot;/&gt;&lt;isInvalidForFieldText val=&quot;0&quot;/&gt;&lt;Image&gt;&lt;filename val=&quot;C:\Users\Administrator\AppData\Local\Temp\CP16123748095Session\CPTrustFolder16123748095\PPTImport161216327595\data\asimages\{F5EA142D-2AEF-466D-8A09-E372FF1E9ABD}_6.png&quot;/&gt;&lt;left val=&quot;638&quot;/&gt;&lt;top val=&quot;486&quot;/&gt;&lt;width val=&quot;282&quot;/&gt;&lt;height val=&quot;86&quot;/&gt;&lt;hasText val=&quot;1&quot;/&gt;&lt;/Image&gt;&lt;/ThreeDShapeInfo&gt;"/>
</p:tagLst>
</file>

<file path=ppt/tags/tag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56AB02F-A378-41EC-8681-5BDDFDE3E9EE}&quot;/&gt;&lt;isInvalidForFieldText val=&quot;0&quot;/&gt;&lt;Image&gt;&lt;filename val=&quot;C:\Users\Administrator\AppData\Local\Temp\CP16123748095Session\CPTrustFolder16123748095\PPTImport161216327595\data\asimages\{F56AB02F-A378-41EC-8681-5BDDFDE3E9EE}_6.png&quot;/&gt;&lt;left val=&quot;40&quot;/&gt;&lt;top val=&quot;268&quot;/&gt;&lt;width val=&quot;30&quot;/&gt;&lt;height val=&quot;29&quot;/&gt;&lt;hasText val=&quot;1&quot;/&gt;&lt;/Image&gt;&lt;/ThreeDShapeInfo&gt;"/>
</p:tagLst>
</file>

<file path=ppt/tags/tag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56AB02F-A378-41EC-8681-5BDDFDE3E9EE}&quot;/&gt;&lt;isInvalidForFieldText val=&quot;0&quot;/&gt;&lt;Image&gt;&lt;filename val=&quot;C:\Users\Administrator\AppData\Local\Temp\CP16123748095Session\CPTrustFolder16123748095\PPTImport161216327595\data\asimages\{F56AB02F-A378-41EC-8681-5BDDFDE3E9EE}_6.png&quot;/&gt;&lt;left val=&quot;40&quot;/&gt;&lt;top val=&quot;268&quot;/&gt;&lt;width val=&quot;30&quot;/&gt;&lt;height val=&quot;29&quot;/&gt;&lt;hasText val=&quot;1&quot;/&gt;&lt;/Image&gt;&lt;/ThreeDShapeInfo&gt;"/>
</p:tagLst>
</file>

<file path=ppt/tags/tag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2&quot;/&gt;&lt;lineCharCount val=&quot;63&quot;/&gt;&lt;lineCharCount val=&quot;31&quot;/&gt;&lt;lineCharCount val=&quot;15&quot;/&gt;&lt;lineCharCount val=&quot;24&quot;/&gt;&lt;lineCharCount val=&quot;23&quot;/&gt;&lt;lineCharCount val=&quot;31&quot;/&gt;&lt;lineCharCount val=&quot;26&quot;/&gt;&lt;lineCharCount val=&quot;32&quot;/&gt;&lt;lineCharCount val=&quot;6&quot;/&gt;&lt;lineCharCount val=&quot;1&quot;/&gt;&lt;lineCharCount val=&quot;1&quot;/&gt;&lt;lineCharCount val=&quot;6&quot;/&gt;&lt;/TableIndex&gt;&lt;/ShapeTextInfo&gt;"/>
  <p:tag name="HTML_SHAPEINFO" val="&lt;TextEffect&gt;&lt;Image&gt;&lt;filename val=&quot;C:\Users\Administrator\AppData\Local\Temp\CP16123748095Session\CPTrustFolder16123748095\PPTImport161216327595\data\asimages\{0DDF34B8-5392-4121-BA39-99F62A31B6A6}_1.png_crop.png&quot;/&gt;&lt;left val=&quot;33&quot;/&gt;&lt;top val=&quot;181&quot;/&gt;&lt;width val=&quot;534&quot;/&gt;&lt;height val=&quot;18&quot;/&gt;&lt;hasText val=&quot;1&quot;/&gt;&lt;paraId val=&quot;1&quot;/&gt;&lt;/Image&gt;&lt;Image&gt;&lt;filename val=&quot;C:\Users\Administrator\AppData\Local\Temp\CP16123748095Session\CPTrustFolder16123748095\PPTImport161216327595\data\asimages\{F1ECDE4D-4490-4CA1-B9EE-A29B0E62E1E5}_1.png_crop.png&quot;/&gt;&lt;left val=&quot;82&quot;/&gt;&lt;top val=&quot;211&quot;/&gt;&lt;width val=&quot;257&quot;/&gt;&lt;height val=&quot;18&quot;/&gt;&lt;hasText val=&quot;1&quot;/&gt;&lt;paraId val=&quot;2&quot;/&gt;&lt;/Image&gt;&lt;Image&gt;&lt;filename val=&quot;C:\Users\Administrator\AppData\Local\Temp\CP16123748095Session\CPTrustFolder16123748095\PPTImport161216327595\data\asimages\{7B4ED68D-4496-43C8-A6BB-AC4CF17442FF}_1.png_crop.png&quot;/&gt;&lt;left val=&quot;82&quot;/&gt;&lt;top val=&quot;242&quot;/&gt;&lt;width val=&quot;125&quot;/&gt;&lt;height val=&quot;18&quot;/&gt;&lt;hasText val=&quot;1&quot;/&gt;&lt;paraId val=&quot;3&quot;/&gt;&lt;/Image&gt;&lt;Image&gt;&lt;filename val=&quot;C:\Users\Administrator\AppData\Local\Temp\CP16123748095Session\CPTrustFolder16123748095\PPTImport161216327595\data\asimages\{156AB0B6-AE46-4DB7-A6DF-27019DF8230F}_1.png_crop.png&quot;/&gt;&lt;left val=&quot;82&quot;/&gt;&lt;top val=&quot;273&quot;/&gt;&lt;width val=&quot;197&quot;/&gt;&lt;height val=&quot;18&quot;/&gt;&lt;hasText val=&quot;1&quot;/&gt;&lt;paraId val=&quot;4&quot;/&gt;&lt;/Image&gt;&lt;Image&gt;&lt;filename val=&quot;C:\Users\Administrator\AppData\Local\Temp\CP16123748095Session\CPTrustFolder16123748095\PPTImport161216327595\data\asimages\{BABBF051-17F2-4884-9747-B9BC1D360A8E}_1.png_crop.png&quot;/&gt;&lt;left val=&quot;82&quot;/&gt;&lt;top val=&quot;304&quot;/&gt;&lt;width val=&quot;184&quot;/&gt;&lt;height val=&quot;18&quot;/&gt;&lt;hasText val=&quot;1&quot;/&gt;&lt;paraId val=&quot;5&quot;/&gt;&lt;/Image&gt;&lt;Image&gt;&lt;filename val=&quot;C:\Users\Administrator\AppData\Local\Temp\CP16123748095Session\CPTrustFolder16123748095\PPTImport161216327595\data\asimages\{A13DC124-8EC7-46CB-B764-66C1A5658F49}_1.png_crop.png&quot;/&gt;&lt;left val=&quot;82&quot;/&gt;&lt;top val=&quot;334&quot;/&gt;&lt;width val=&quot;257&quot;/&gt;&lt;height val=&quot;18&quot;/&gt;&lt;hasText val=&quot;1&quot;/&gt;&lt;paraId val=&quot;6&quot;/&gt;&lt;/Image&gt;&lt;Image&gt;&lt;filename val=&quot;C:\Users\Administrator\AppData\Local\Temp\CP16123748095Session\CPTrustFolder16123748095\PPTImport161216327595\data\asimages\{A6486136-1424-4CD2-AFB4-23C664F9EFD4}_1.png_crop.png&quot;/&gt;&lt;left val=&quot;82&quot;/&gt;&lt;top val=&quot;365&quot;/&gt;&lt;width val=&quot;231&quot;/&gt;&lt;height val=&quot;18&quot;/&gt;&lt;hasText val=&quot;1&quot;/&gt;&lt;paraId val=&quot;7&quot;/&gt;&lt;/Image&gt;&lt;Image&gt;&lt;filename val=&quot;C:\Users\Administrator\AppData\Local\Temp\CP16123748095Session\CPTrustFolder16123748095\PPTImport161216327595\data\asimages\{C83FBAE8-E934-4FFB-91A1-2DDBAE9A969F}_1.png_crop.png&quot;/&gt;&lt;left val=&quot;82&quot;/&gt;&lt;top val=&quot;396&quot;/&gt;&lt;width val=&quot;274&quot;/&gt;&lt;height val=&quot;18&quot;/&gt;&lt;hasText val=&quot;1&quot;/&gt;&lt;paraId val=&quot;8&quot;/&gt;&lt;/Image&gt;&lt;Image&gt;&lt;filename val=&quot;C:\Users\Administrator\AppData\Local\Temp\CP16123748095Session\CPTrustFolder16123748095\PPTImport161216327595\data\asimages\{E3BD6A58-7443-4C31-B5DC-4C0BB96C5AB5}_1.png_crop.png&quot;/&gt;&lt;left val=&quot;928&quot;/&gt;&lt;top val=&quot;646&quot;/&gt;&lt;width val=&quot;0&quot;/&gt;&lt;height val=&quot;0&quot;/&gt;&lt;hasText val=&quot;1&quot;/&gt;&lt;paraId val=&quot;9&quot;/&gt;&lt;/Image&gt;&lt;Image&gt;&lt;filename val=&quot;C:\Users\Administrator\AppData\Local\Temp\CP16123748095Session\CPTrustFolder16123748095\PPTImport161216327595\data\asimages\{E6CDBEE5-829E-4EFC-BDFA-AC7765D88BAE}_1.png_crop.png&quot;/&gt;&lt;left val=&quot;928&quot;/&gt;&lt;top val=&quot;646&quot;/&gt;&lt;width val=&quot;0&quot;/&gt;&lt;height val=&quot;0&quot;/&gt;&lt;hasText val=&quot;1&quot;/&gt;&lt;paraId val=&quot;10&quot;/&gt;&lt;/Image&gt;&lt;Image&gt;&lt;filename val=&quot;C:\Users\Administrator\AppData\Local\Temp\CP16123748095Session\CPTrustFolder16123748095\PPTImport161216327595\data\asimages\{5A348FD5-E996-48AC-B894-9A854B45B277}_1.png_crop.png&quot;/&gt;&lt;left val=&quot;928&quot;/&gt;&lt;top val=&quot;646&quot;/&gt;&lt;width val=&quot;0&quot;/&gt;&lt;height val=&quot;0&quot;/&gt;&lt;hasText val=&quot;1&quot;/&gt;&lt;paraId val=&quot;11&quot;/&gt;&lt;/Image&gt;&lt;Image&gt;&lt;filename val=&quot;C:\Users\Administrator\AppData\Local\Temp\CP16123748095Session\CPTrustFolder16123748095\PPTImport161216327595\data\asimages\{09528128-3FE6-4A46-870A-61B0AC37FD9D}_1.png_crop.png&quot;/&gt;&lt;left val=&quot;928&quot;/&gt;&lt;top val=&quot;646&quot;/&gt;&lt;width val=&quot;0&quot;/&gt;&lt;height val=&quot;0&quot;/&gt;&lt;hasText val=&quot;1&quot;/&gt;&lt;paraId val=&quot;12&quot;/&gt;&lt;/Image&gt;&lt;/TextEffect&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 name="HTML_SHAPEINFO" val="&lt;ThreeDShapeInfo&gt;&lt;uuid val=&quot;{B940C1DC-3A4C-4BD0-81E3-5FBB2D8BDC2B}&quot;/&gt;&lt;isInvalidForFieldText val=&quot;0&quot;/&gt;&lt;Image&gt;&lt;filename val=&quot;C:\Users\Administrator\AppData\Local\Temp\CP16123748095Session\CPTrustFolder16123748095\PPTImport161216327595\data\asimages\{B940C1DC-3A4C-4BD0-81E3-5FBB2D8BDC2B}_6.png&quot;/&gt;&lt;left val=&quot;119&quot;/&gt;&lt;top val=&quot;8&quot;/&gt;&lt;width val=&quot;842&quot;/&gt;&lt;height val=&quot;121&quot;/&gt;&lt;hasText val=&quot;1&quot;/&gt;&lt;/Image&gt;&lt;/ThreeDShapeInfo&gt;"/>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0DC6A6A9-3A70-4E6A-8E82-CF29CA20864D}&quot;/&gt;&lt;isInvalidForFieldText val=&quot;0&quot;/&gt;&lt;Image&gt;&lt;filename val=&quot;C:\Users\Administrator\AppData\Local\Temp\CP16123748095Session\CPTrustFolder16123748095\PPTImport161216327595\data\asimages\{0DC6A6A9-3A70-4E6A-8E82-CF29CA20864D}_6.png&quot;/&gt;&lt;left val=&quot;6&quot;/&gt;&lt;top val=&quot;672&quot;/&gt;&lt;width val=&quot;51&quot;/&gt;&lt;height val=&quot;41&quot;/&gt;&lt;hasText val=&quot;1&quot;/&gt;&lt;/Image&gt;&lt;/ThreeDShapeInfo&gt;"/>
</p:tagLst>
</file>

<file path=ppt/tags/tag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56AB02F-A378-41EC-8681-5BDDFDE3E9EE}&quot;/&gt;&lt;isInvalidForFieldText val=&quot;0&quot;/&gt;&lt;Image&gt;&lt;filename val=&quot;C:\Users\Administrator\AppData\Local\Temp\CP16123748095Session\CPTrustFolder16123748095\PPTImport161216327595\data\asimages\{F56AB02F-A378-41EC-8681-5BDDFDE3E9EE}_6.png&quot;/&gt;&lt;left val=&quot;40&quot;/&gt;&lt;top val=&quot;268&quot;/&gt;&lt;width val=&quot;30&quot;/&gt;&lt;height val=&quot;29&quot;/&gt;&lt;hasText val=&quot;1&quot;/&gt;&lt;/Image&gt;&lt;/ThreeDShapeInfo&gt;"/>
</p:tagLst>
</file>

<file path=ppt/tags/tag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ECA0E0B-6547-4E4A-9E76-B972956D50EE}&quot;/&gt;&lt;isInvalidForFieldText val=&quot;0&quot;/&gt;&lt;Image&gt;&lt;filename val=&quot;C:\Users\Administrator\AppData\Local\Temp\CP16123748095Session\CPTrustFolder16123748095\PPTImport161216327595\data\asimages\{FECA0E0B-6547-4E4A-9E76-B972956D50EE}_6.png&quot;/&gt;&lt;left val=&quot;40&quot;/&gt;&lt;top val=&quot;300&quot;/&gt;&lt;width val=&quot;30&quot;/&gt;&lt;height val=&quot;29&quot;/&gt;&lt;hasText val=&quot;1&quot;/&gt;&lt;/Image&gt;&lt;/ThreeDShapeInfo&gt;"/>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110064A-0368-4710-8712-0C1DF1B96F88}&quot;/&gt;&lt;isInvalidForFieldText val=&quot;0&quot;/&gt;&lt;Image&gt;&lt;filename val=&quot;C:\Users\Administrator\AppData\Local\Temp\CP16123748095Session\CPTrustFolder16123748095\PPTImport161216327595\data\asimages\{E110064A-0368-4710-8712-0C1DF1B96F88}_6.png&quot;/&gt;&lt;left val=&quot;40&quot;/&gt;&lt;top val=&quot;332&quot;/&gt;&lt;width val=&quot;30&quot;/&gt;&lt;height val=&quot;29&quot;/&gt;&lt;hasText val=&quot;1&quot;/&gt;&lt;/Image&gt;&lt;/ThreeDShapeInfo&gt;"/>
</p:tagLst>
</file>

<file path=ppt/tags/tag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9151212-FE66-41C7-A6CD-CF9979CF8AE9}&quot;/&gt;&lt;isInvalidForFieldText val=&quot;0&quot;/&gt;&lt;Image&gt;&lt;filename val=&quot;C:\Users\Administrator\AppData\Local\Temp\CP16123748095Session\CPTrustFolder16123748095\PPTImport161216327595\data\asimages\{99151212-FE66-41C7-A6CD-CF9979CF8AE9}_6.png&quot;/&gt;&lt;left val=&quot;42&quot;/&gt;&lt;top val=&quot;210&quot;/&gt;&lt;width val=&quot;30&quot;/&gt;&lt;height val=&quot;29&quot;/&gt;&lt;hasText val=&quot;1&quot;/&gt;&lt;/Image&gt;&lt;/ThreeDShapeInfo&gt;"/>
</p:tagLst>
</file>

<file path=ppt/tags/tag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 name="HTML_SHAPEINFO" val="&lt;ThreeDShapeInfo&gt;&lt;uuid val=&quot;{A4541E32-171D-4AA1-A0B2-D5A03C367CF8}&quot;/&gt;&lt;isInvalidForFieldText val=&quot;0&quot;/&gt;&lt;Image&gt;&lt;filename val=&quot;C:\Users\Administrator\AppData\Local\Temp\CP16123748095Session\CPTrustFolder16123748095\PPTImport161216327595\data\asimages\{A4541E32-171D-4AA1-A0B2-D5A03C367CF8}_6.png&quot;/&gt;&lt;left val=&quot;119&quot;/&gt;&lt;top val=&quot;8&quot;/&gt;&lt;width val=&quot;842&quot;/&gt;&lt;height val=&quot;121&quot;/&gt;&lt;hasText val=&quot;1&quot;/&gt;&lt;/Image&gt;&lt;/ThreeDShapeInfo&gt;"/>
</p:tagLst>
</file>

<file path=ppt/tags/tag4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ACA4BC1-2A16-43AE-8643-85BF0B882DA3}&quot;/&gt;&lt;isInvalidForFieldText val=&quot;0&quot;/&gt;&lt;Image&gt;&lt;filename val=&quot;C:\Users\Administrator\AppData\Local\Temp\CP16123748095Session\CPTrustFolder16123748095\PPTImport161216327595\data\asimages\{8ACA4BC1-2A16-43AE-8643-85BF0B882DA3}_6.png&quot;/&gt;&lt;left val=&quot;584&quot;/&gt;&lt;top val=&quot;492&quot;/&gt;&lt;width val=&quot;32&quot;/&gt;&lt;height val=&quot;29&quot;/&gt;&lt;hasText val=&quot;1&quot;/&gt;&lt;/Image&gt;&lt;/ThreeDShapeInfo&gt;"/>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C1811AB-1E69-44B2-9651-5E0CA93797B2}&quot;/&gt;&lt;isInvalidForFieldText val=&quot;0&quot;/&gt;&lt;Image&gt;&lt;filename val=&quot;C:\Users\Administrator\AppData\Local\Temp\CP16123748095Session\CPTrustFolder16123748095\PPTImport161216327595\data\asimages\{EC1811AB-1E69-44B2-9651-5E0CA93797B2}_6.png&quot;/&gt;&lt;left val=&quot;586&quot;/&gt;&lt;top val=&quot;516&quot;/&gt;&lt;width val=&quot;30&quot;/&gt;&lt;height val=&quot;29&quot;/&gt;&lt;hasText val=&quot;1&quot;/&gt;&lt;/Image&gt;&lt;/ThreeDShape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3&quot;/&gt;&lt;lineCharCount val=&quot;13&quot;/&gt;&lt;lineCharCount val=&quot;11&quot;/&gt;&lt;/TableIndex&gt;&lt;/ShapeTextInfo&gt;"/>
</p:tagLst>
</file>

<file path=ppt/tags/tag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4&quot;/&gt;&lt;lineCharCount val=&quot;35&quot;/&gt;&lt;lineCharCount val=&quot;28&quot;/&gt;&lt;/TableIndex&gt;&lt;/ShapeTextInfo&gt;"/>
  <p:tag name="HTML_SHAPEINFO" val="&lt;ThreeDShapeInfo&gt;&lt;uuid val=&quot;{F5EA142D-2AEF-466D-8A09-E372FF1E9ABD}&quot;/&gt;&lt;isInvalidForFieldText val=&quot;0&quot;/&gt;&lt;Image&gt;&lt;filename val=&quot;C:\Users\Administrator\AppData\Local\Temp\CP16123748095Session\CPTrustFolder16123748095\PPTImport161216327595\data\asimages\{F5EA142D-2AEF-466D-8A09-E372FF1E9ABD}_6.png&quot;/&gt;&lt;left val=&quot;638&quot;/&gt;&lt;top val=&quot;486&quot;/&gt;&lt;width val=&quot;282&quot;/&gt;&lt;height val=&quot;86&quot;/&gt;&lt;hasText val=&quot;1&quot;/&gt;&lt;/Image&gt;&lt;/ThreeDShapeInfo&gt;"/>
</p:tagLst>
</file>

<file path=ppt/tags/tag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56AB02F-A378-41EC-8681-5BDDFDE3E9EE}&quot;/&gt;&lt;isInvalidForFieldText val=&quot;0&quot;/&gt;&lt;Image&gt;&lt;filename val=&quot;C:\Users\Administrator\AppData\Local\Temp\CP16123748095Session\CPTrustFolder16123748095\PPTImport161216327595\data\asimages\{F56AB02F-A378-41EC-8681-5BDDFDE3E9EE}_6.png&quot;/&gt;&lt;left val=&quot;40&quot;/&gt;&lt;top val=&quot;268&quot;/&gt;&lt;width val=&quot;30&quot;/&gt;&lt;height val=&quot;29&quot;/&gt;&lt;hasText val=&quot;1&quot;/&gt;&lt;/Image&gt;&lt;/ThreeDShapeInfo&gt;"/>
</p:tagLst>
</file>

<file path=ppt/tags/tag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2&quot;/&gt;&lt;lineCharCount val=&quot;63&quot;/&gt;&lt;lineCharCount val=&quot;31&quot;/&gt;&lt;lineCharCount val=&quot;15&quot;/&gt;&lt;lineCharCount val=&quot;24&quot;/&gt;&lt;lineCharCount val=&quot;23&quot;/&gt;&lt;lineCharCount val=&quot;31&quot;/&gt;&lt;lineCharCount val=&quot;26&quot;/&gt;&lt;lineCharCount val=&quot;32&quot;/&gt;&lt;lineCharCount val=&quot;6&quot;/&gt;&lt;lineCharCount val=&quot;1&quot;/&gt;&lt;lineCharCount val=&quot;1&quot;/&gt;&lt;lineCharCount val=&quot;6&quot;/&gt;&lt;/TableIndex&gt;&lt;/ShapeTextInfo&gt;"/>
  <p:tag name="HTML_SHAPEINFO" val="&lt;TextEffect&gt;&lt;Image&gt;&lt;filename val=&quot;C:\Users\Administrator\AppData\Local\Temp\CP16123748095Session\CPTrustFolder16123748095\PPTImport161216327595\data\asimages\{0DDF34B8-5392-4121-BA39-99F62A31B6A6}_1.png_crop.png&quot;/&gt;&lt;left val=&quot;33&quot;/&gt;&lt;top val=&quot;181&quot;/&gt;&lt;width val=&quot;534&quot;/&gt;&lt;height val=&quot;18&quot;/&gt;&lt;hasText val=&quot;1&quot;/&gt;&lt;paraId val=&quot;1&quot;/&gt;&lt;/Image&gt;&lt;Image&gt;&lt;filename val=&quot;C:\Users\Administrator\AppData\Local\Temp\CP16123748095Session\CPTrustFolder16123748095\PPTImport161216327595\data\asimages\{F1ECDE4D-4490-4CA1-B9EE-A29B0E62E1E5}_1.png_crop.png&quot;/&gt;&lt;left val=&quot;82&quot;/&gt;&lt;top val=&quot;211&quot;/&gt;&lt;width val=&quot;257&quot;/&gt;&lt;height val=&quot;18&quot;/&gt;&lt;hasText val=&quot;1&quot;/&gt;&lt;paraId val=&quot;2&quot;/&gt;&lt;/Image&gt;&lt;Image&gt;&lt;filename val=&quot;C:\Users\Administrator\AppData\Local\Temp\CP16123748095Session\CPTrustFolder16123748095\PPTImport161216327595\data\asimages\{7B4ED68D-4496-43C8-A6BB-AC4CF17442FF}_1.png_crop.png&quot;/&gt;&lt;left val=&quot;82&quot;/&gt;&lt;top val=&quot;242&quot;/&gt;&lt;width val=&quot;125&quot;/&gt;&lt;height val=&quot;18&quot;/&gt;&lt;hasText val=&quot;1&quot;/&gt;&lt;paraId val=&quot;3&quot;/&gt;&lt;/Image&gt;&lt;Image&gt;&lt;filename val=&quot;C:\Users\Administrator\AppData\Local\Temp\CP16123748095Session\CPTrustFolder16123748095\PPTImport161216327595\data\asimages\{156AB0B6-AE46-4DB7-A6DF-27019DF8230F}_1.png_crop.png&quot;/&gt;&lt;left val=&quot;82&quot;/&gt;&lt;top val=&quot;273&quot;/&gt;&lt;width val=&quot;197&quot;/&gt;&lt;height val=&quot;18&quot;/&gt;&lt;hasText val=&quot;1&quot;/&gt;&lt;paraId val=&quot;4&quot;/&gt;&lt;/Image&gt;&lt;Image&gt;&lt;filename val=&quot;C:\Users\Administrator\AppData\Local\Temp\CP16123748095Session\CPTrustFolder16123748095\PPTImport161216327595\data\asimages\{BABBF051-17F2-4884-9747-B9BC1D360A8E}_1.png_crop.png&quot;/&gt;&lt;left val=&quot;82&quot;/&gt;&lt;top val=&quot;304&quot;/&gt;&lt;width val=&quot;184&quot;/&gt;&lt;height val=&quot;18&quot;/&gt;&lt;hasText val=&quot;1&quot;/&gt;&lt;paraId val=&quot;5&quot;/&gt;&lt;/Image&gt;&lt;Image&gt;&lt;filename val=&quot;C:\Users\Administrator\AppData\Local\Temp\CP16123748095Session\CPTrustFolder16123748095\PPTImport161216327595\data\asimages\{A13DC124-8EC7-46CB-B764-66C1A5658F49}_1.png_crop.png&quot;/&gt;&lt;left val=&quot;82&quot;/&gt;&lt;top val=&quot;334&quot;/&gt;&lt;width val=&quot;257&quot;/&gt;&lt;height val=&quot;18&quot;/&gt;&lt;hasText val=&quot;1&quot;/&gt;&lt;paraId val=&quot;6&quot;/&gt;&lt;/Image&gt;&lt;Image&gt;&lt;filename val=&quot;C:\Users\Administrator\AppData\Local\Temp\CP16123748095Session\CPTrustFolder16123748095\PPTImport161216327595\data\asimages\{A6486136-1424-4CD2-AFB4-23C664F9EFD4}_1.png_crop.png&quot;/&gt;&lt;left val=&quot;82&quot;/&gt;&lt;top val=&quot;365&quot;/&gt;&lt;width val=&quot;231&quot;/&gt;&lt;height val=&quot;18&quot;/&gt;&lt;hasText val=&quot;1&quot;/&gt;&lt;paraId val=&quot;7&quot;/&gt;&lt;/Image&gt;&lt;Image&gt;&lt;filename val=&quot;C:\Users\Administrator\AppData\Local\Temp\CP16123748095Session\CPTrustFolder16123748095\PPTImport161216327595\data\asimages\{C83FBAE8-E934-4FFB-91A1-2DDBAE9A969F}_1.png_crop.png&quot;/&gt;&lt;left val=&quot;82&quot;/&gt;&lt;top val=&quot;396&quot;/&gt;&lt;width val=&quot;274&quot;/&gt;&lt;height val=&quot;18&quot;/&gt;&lt;hasText val=&quot;1&quot;/&gt;&lt;paraId val=&quot;8&quot;/&gt;&lt;/Image&gt;&lt;Image&gt;&lt;filename val=&quot;C:\Users\Administrator\AppData\Local\Temp\CP16123748095Session\CPTrustFolder16123748095\PPTImport161216327595\data\asimages\{E3BD6A58-7443-4C31-B5DC-4C0BB96C5AB5}_1.png_crop.png&quot;/&gt;&lt;left val=&quot;928&quot;/&gt;&lt;top val=&quot;646&quot;/&gt;&lt;width val=&quot;0&quot;/&gt;&lt;height val=&quot;0&quot;/&gt;&lt;hasText val=&quot;1&quot;/&gt;&lt;paraId val=&quot;9&quot;/&gt;&lt;/Image&gt;&lt;Image&gt;&lt;filename val=&quot;C:\Users\Administrator\AppData\Local\Temp\CP16123748095Session\CPTrustFolder16123748095\PPTImport161216327595\data\asimages\{E6CDBEE5-829E-4EFC-BDFA-AC7765D88BAE}_1.png_crop.png&quot;/&gt;&lt;left val=&quot;928&quot;/&gt;&lt;top val=&quot;646&quot;/&gt;&lt;width val=&quot;0&quot;/&gt;&lt;height val=&quot;0&quot;/&gt;&lt;hasText val=&quot;1&quot;/&gt;&lt;paraId val=&quot;10&quot;/&gt;&lt;/Image&gt;&lt;Image&gt;&lt;filename val=&quot;C:\Users\Administrator\AppData\Local\Temp\CP16123748095Session\CPTrustFolder16123748095\PPTImport161216327595\data\asimages\{5A348FD5-E996-48AC-B894-9A854B45B277}_1.png_crop.png&quot;/&gt;&lt;left val=&quot;928&quot;/&gt;&lt;top val=&quot;646&quot;/&gt;&lt;width val=&quot;0&quot;/&gt;&lt;height val=&quot;0&quot;/&gt;&lt;hasText val=&quot;1&quot;/&gt;&lt;paraId val=&quot;11&quot;/&gt;&lt;/Image&gt;&lt;Image&gt;&lt;filename val=&quot;C:\Users\Administrator\AppData\Local\Temp\CP16123748095Session\CPTrustFolder16123748095\PPTImport161216327595\data\asimages\{09528128-3FE6-4A46-870A-61B0AC37FD9D}_1.png_crop.png&quot;/&gt;&lt;left val=&quot;928&quot;/&gt;&lt;top val=&quot;646&quot;/&gt;&lt;width val=&quot;0&quot;/&gt;&lt;height val=&quot;0&quot;/&gt;&lt;hasText val=&quot;1&quot;/&gt;&lt;paraId val=&quot;12&quot;/&gt;&lt;/Image&gt;&lt;/TextEffect&gt;"/>
</p:tagLst>
</file>

<file path=ppt/tags/tag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 name="HTML_SHAPEINFO" val="&lt;ThreeDShapeInfo&gt;&lt;uuid val=&quot;{B940C1DC-3A4C-4BD0-81E3-5FBB2D8BDC2B}&quot;/&gt;&lt;isInvalidForFieldText val=&quot;0&quot;/&gt;&lt;Image&gt;&lt;filename val=&quot;C:\Users\Administrator\AppData\Local\Temp\CP16123748095Session\CPTrustFolder16123748095\PPTImport161216327595\data\asimages\{B940C1DC-3A4C-4BD0-81E3-5FBB2D8BDC2B}_6.png&quot;/&gt;&lt;left val=&quot;119&quot;/&gt;&lt;top val=&quot;8&quot;/&gt;&lt;width val=&quot;842&quot;/&gt;&lt;height val=&quot;121&quot;/&gt;&lt;hasText val=&quot;1&quot;/&gt;&lt;/Image&gt;&lt;/ThreeDShapeInfo&gt;"/>
</p:tagLst>
</file>

<file path=ppt/tags/tag5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0DC6A6A9-3A70-4E6A-8E82-CF29CA20864D}&quot;/&gt;&lt;isInvalidForFieldText val=&quot;0&quot;/&gt;&lt;Image&gt;&lt;filename val=&quot;C:\Users\Administrator\AppData\Local\Temp\CP16123748095Session\CPTrustFolder16123748095\PPTImport161216327595\data\asimages\{0DC6A6A9-3A70-4E6A-8E82-CF29CA20864D}_6.png&quot;/&gt;&lt;left val=&quot;6&quot;/&gt;&lt;top val=&quot;672&quot;/&gt;&lt;width val=&quot;51&quot;/&gt;&lt;height val=&quot;41&quot;/&gt;&lt;hasText val=&quot;1&quot;/&gt;&lt;/Image&gt;&lt;/ThreeDShapeInfo&gt;"/>
</p:tagLst>
</file>

<file path=ppt/tags/tag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56AB02F-A378-41EC-8681-5BDDFDE3E9EE}&quot;/&gt;&lt;isInvalidForFieldText val=&quot;0&quot;/&gt;&lt;Image&gt;&lt;filename val=&quot;C:\Users\Administrator\AppData\Local\Temp\CP16123748095Session\CPTrustFolder16123748095\PPTImport161216327595\data\asimages\{F56AB02F-A378-41EC-8681-5BDDFDE3E9EE}_6.png&quot;/&gt;&lt;left val=&quot;40&quot;/&gt;&lt;top val=&quot;268&quot;/&gt;&lt;width val=&quot;30&quot;/&gt;&lt;height val=&quot;29&quot;/&gt;&lt;hasText val=&quot;1&quot;/&gt;&lt;/Image&gt;&lt;/ThreeDShapeInfo&gt;"/>
</p:tagLst>
</file>

<file path=ppt/tags/tag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ECA0E0B-6547-4E4A-9E76-B972956D50EE}&quot;/&gt;&lt;isInvalidForFieldText val=&quot;0&quot;/&gt;&lt;Image&gt;&lt;filename val=&quot;C:\Users\Administrator\AppData\Local\Temp\CP16123748095Session\CPTrustFolder16123748095\PPTImport161216327595\data\asimages\{FECA0E0B-6547-4E4A-9E76-B972956D50EE}_6.png&quot;/&gt;&lt;left val=&quot;40&quot;/&gt;&lt;top val=&quot;300&quot;/&gt;&lt;width val=&quot;30&quot;/&gt;&lt;height val=&quot;29&quot;/&gt;&lt;hasText val=&quot;1&quot;/&gt;&lt;/Image&gt;&lt;/ThreeDShapeInfo&gt;"/>
</p:tagLst>
</file>

<file path=ppt/tags/tag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110064A-0368-4710-8712-0C1DF1B96F88}&quot;/&gt;&lt;isInvalidForFieldText val=&quot;0&quot;/&gt;&lt;Image&gt;&lt;filename val=&quot;C:\Users\Administrator\AppData\Local\Temp\CP16123748095Session\CPTrustFolder16123748095\PPTImport161216327595\data\asimages\{E110064A-0368-4710-8712-0C1DF1B96F88}_6.png&quot;/&gt;&lt;left val=&quot;40&quot;/&gt;&lt;top val=&quot;332&quot;/&gt;&lt;width val=&quot;30&quot;/&gt;&lt;height val=&quot;29&quot;/&gt;&lt;hasText val=&quot;1&quot;/&gt;&lt;/Image&gt;&lt;/ThreeDShape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9151212-FE66-41C7-A6CD-CF9979CF8AE9}&quot;/&gt;&lt;isInvalidForFieldText val=&quot;0&quot;/&gt;&lt;Image&gt;&lt;filename val=&quot;C:\Users\Administrator\AppData\Local\Temp\CP16123748095Session\CPTrustFolder16123748095\PPTImport161216327595\data\asimages\{99151212-FE66-41C7-A6CD-CF9979CF8AE9}_6.png&quot;/&gt;&lt;left val=&quot;42&quot;/&gt;&lt;top val=&quot;210&quot;/&gt;&lt;width val=&quot;30&quot;/&gt;&lt;height val=&quot;29&quot;/&gt;&lt;hasText val=&quot;1&quot;/&gt;&lt;/Image&gt;&lt;/ThreeDShapeInfo&gt;"/>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 name="HTML_SHAPEINFO" val="&lt;ThreeDShapeInfo&gt;&lt;uuid val=&quot;{A4541E32-171D-4AA1-A0B2-D5A03C367CF8}&quot;/&gt;&lt;isInvalidForFieldText val=&quot;0&quot;/&gt;&lt;Image&gt;&lt;filename val=&quot;C:\Users\Administrator\AppData\Local\Temp\CP16123748095Session\CPTrustFolder16123748095\PPTImport161216327595\data\asimages\{A4541E32-171D-4AA1-A0B2-D5A03C367CF8}_6.png&quot;/&gt;&lt;left val=&quot;119&quot;/&gt;&lt;top val=&quot;8&quot;/&gt;&lt;width val=&quot;842&quot;/&gt;&lt;height val=&quot;121&quot;/&gt;&lt;hasText val=&quot;1&quot;/&gt;&lt;/Image&gt;&lt;/ThreeDShapeInfo&gt;"/>
</p:tagLst>
</file>

<file path=ppt/tags/tag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ACA4BC1-2A16-43AE-8643-85BF0B882DA3}&quot;/&gt;&lt;isInvalidForFieldText val=&quot;0&quot;/&gt;&lt;Image&gt;&lt;filename val=&quot;C:\Users\Administrator\AppData\Local\Temp\CP16123748095Session\CPTrustFolder16123748095\PPTImport161216327595\data\asimages\{8ACA4BC1-2A16-43AE-8643-85BF0B882DA3}_6.png&quot;/&gt;&lt;left val=&quot;584&quot;/&gt;&lt;top val=&quot;492&quot;/&gt;&lt;width val=&quot;32&quot;/&gt;&lt;height val=&quot;29&quot;/&gt;&lt;hasText val=&quot;1&quot;/&gt;&lt;/Image&gt;&lt;/ThreeDShapeInfo&gt;"/>
</p:tagLst>
</file>

<file path=ppt/tags/tag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C1811AB-1E69-44B2-9651-5E0CA93797B2}&quot;/&gt;&lt;isInvalidForFieldText val=&quot;0&quot;/&gt;&lt;Image&gt;&lt;filename val=&quot;C:\Users\Administrator\AppData\Local\Temp\CP16123748095Session\CPTrustFolder16123748095\PPTImport161216327595\data\asimages\{EC1811AB-1E69-44B2-9651-5E0CA93797B2}_6.png&quot;/&gt;&lt;left val=&quot;586&quot;/&gt;&lt;top val=&quot;516&quot;/&gt;&lt;width val=&quot;30&quot;/&gt;&lt;height val=&quot;29&quot;/&gt;&lt;hasText val=&quot;1&quot;/&gt;&lt;/Image&gt;&lt;/ThreeDShapeInfo&gt;"/>
</p:tagLst>
</file>

<file path=ppt/tags/tag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4&quot;/&gt;&lt;lineCharCount val=&quot;35&quot;/&gt;&lt;lineCharCount val=&quot;28&quot;/&gt;&lt;/TableIndex&gt;&lt;/ShapeTextInfo&gt;"/>
  <p:tag name="HTML_SHAPEINFO" val="&lt;ThreeDShapeInfo&gt;&lt;uuid val=&quot;{F5EA142D-2AEF-466D-8A09-E372FF1E9ABD}&quot;/&gt;&lt;isInvalidForFieldText val=&quot;0&quot;/&gt;&lt;Image&gt;&lt;filename val=&quot;C:\Users\Administrator\AppData\Local\Temp\CP16123748095Session\CPTrustFolder16123748095\PPTImport161216327595\data\asimages\{F5EA142D-2AEF-466D-8A09-E372FF1E9ABD}_6.png&quot;/&gt;&lt;left val=&quot;638&quot;/&gt;&lt;top val=&quot;486&quot;/&gt;&lt;width val=&quot;282&quot;/&gt;&lt;height val=&quot;86&quot;/&gt;&lt;hasText val=&quot;1&quot;/&gt;&lt;/Image&gt;&lt;/ThreeDShapeInfo&gt;"/>
</p:tagLst>
</file>

<file path=ppt/tags/tag6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6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2&quot;/&gt;&lt;lineCharCount val=&quot;63&quot;/&gt;&lt;lineCharCount val=&quot;31&quot;/&gt;&lt;lineCharCount val=&quot;15&quot;/&gt;&lt;lineCharCount val=&quot;24&quot;/&gt;&lt;lineCharCount val=&quot;23&quot;/&gt;&lt;lineCharCount val=&quot;31&quot;/&gt;&lt;lineCharCount val=&quot;26&quot;/&gt;&lt;lineCharCount val=&quot;32&quot;/&gt;&lt;lineCharCount val=&quot;6&quot;/&gt;&lt;lineCharCount val=&quot;1&quot;/&gt;&lt;lineCharCount val=&quot;1&quot;/&gt;&lt;lineCharCount val=&quot;6&quot;/&gt;&lt;/TableIndex&gt;&lt;/ShapeTextInfo&gt;"/>
  <p:tag name="HTML_SHAPEINFO" val="&lt;TextEffect&gt;&lt;Image&gt;&lt;filename val=&quot;C:\Users\Administrator\AppData\Local\Temp\CP16123748095Session\CPTrustFolder16123748095\PPTImport161216327595\data\asimages\{0DDF34B8-5392-4121-BA39-99F62A31B6A6}_1.png_crop.png&quot;/&gt;&lt;left val=&quot;33&quot;/&gt;&lt;top val=&quot;181&quot;/&gt;&lt;width val=&quot;534&quot;/&gt;&lt;height val=&quot;18&quot;/&gt;&lt;hasText val=&quot;1&quot;/&gt;&lt;paraId val=&quot;1&quot;/&gt;&lt;/Image&gt;&lt;Image&gt;&lt;filename val=&quot;C:\Users\Administrator\AppData\Local\Temp\CP16123748095Session\CPTrustFolder16123748095\PPTImport161216327595\data\asimages\{F1ECDE4D-4490-4CA1-B9EE-A29B0E62E1E5}_1.png_crop.png&quot;/&gt;&lt;left val=&quot;82&quot;/&gt;&lt;top val=&quot;211&quot;/&gt;&lt;width val=&quot;257&quot;/&gt;&lt;height val=&quot;18&quot;/&gt;&lt;hasText val=&quot;1&quot;/&gt;&lt;paraId val=&quot;2&quot;/&gt;&lt;/Image&gt;&lt;Image&gt;&lt;filename val=&quot;C:\Users\Administrator\AppData\Local\Temp\CP16123748095Session\CPTrustFolder16123748095\PPTImport161216327595\data\asimages\{7B4ED68D-4496-43C8-A6BB-AC4CF17442FF}_1.png_crop.png&quot;/&gt;&lt;left val=&quot;82&quot;/&gt;&lt;top val=&quot;242&quot;/&gt;&lt;width val=&quot;125&quot;/&gt;&lt;height val=&quot;18&quot;/&gt;&lt;hasText val=&quot;1&quot;/&gt;&lt;paraId val=&quot;3&quot;/&gt;&lt;/Image&gt;&lt;Image&gt;&lt;filename val=&quot;C:\Users\Administrator\AppData\Local\Temp\CP16123748095Session\CPTrustFolder16123748095\PPTImport161216327595\data\asimages\{156AB0B6-AE46-4DB7-A6DF-27019DF8230F}_1.png_crop.png&quot;/&gt;&lt;left val=&quot;82&quot;/&gt;&lt;top val=&quot;273&quot;/&gt;&lt;width val=&quot;197&quot;/&gt;&lt;height val=&quot;18&quot;/&gt;&lt;hasText val=&quot;1&quot;/&gt;&lt;paraId val=&quot;4&quot;/&gt;&lt;/Image&gt;&lt;Image&gt;&lt;filename val=&quot;C:\Users\Administrator\AppData\Local\Temp\CP16123748095Session\CPTrustFolder16123748095\PPTImport161216327595\data\asimages\{BABBF051-17F2-4884-9747-B9BC1D360A8E}_1.png_crop.png&quot;/&gt;&lt;left val=&quot;82&quot;/&gt;&lt;top val=&quot;304&quot;/&gt;&lt;width val=&quot;184&quot;/&gt;&lt;height val=&quot;18&quot;/&gt;&lt;hasText val=&quot;1&quot;/&gt;&lt;paraId val=&quot;5&quot;/&gt;&lt;/Image&gt;&lt;Image&gt;&lt;filename val=&quot;C:\Users\Administrator\AppData\Local\Temp\CP16123748095Session\CPTrustFolder16123748095\PPTImport161216327595\data\asimages\{A13DC124-8EC7-46CB-B764-66C1A5658F49}_1.png_crop.png&quot;/&gt;&lt;left val=&quot;82&quot;/&gt;&lt;top val=&quot;334&quot;/&gt;&lt;width val=&quot;257&quot;/&gt;&lt;height val=&quot;18&quot;/&gt;&lt;hasText val=&quot;1&quot;/&gt;&lt;paraId val=&quot;6&quot;/&gt;&lt;/Image&gt;&lt;Image&gt;&lt;filename val=&quot;C:\Users\Administrator\AppData\Local\Temp\CP16123748095Session\CPTrustFolder16123748095\PPTImport161216327595\data\asimages\{A6486136-1424-4CD2-AFB4-23C664F9EFD4}_1.png_crop.png&quot;/&gt;&lt;left val=&quot;82&quot;/&gt;&lt;top val=&quot;365&quot;/&gt;&lt;width val=&quot;231&quot;/&gt;&lt;height val=&quot;18&quot;/&gt;&lt;hasText val=&quot;1&quot;/&gt;&lt;paraId val=&quot;7&quot;/&gt;&lt;/Image&gt;&lt;Image&gt;&lt;filename val=&quot;C:\Users\Administrator\AppData\Local\Temp\CP16123748095Session\CPTrustFolder16123748095\PPTImport161216327595\data\asimages\{C83FBAE8-E934-4FFB-91A1-2DDBAE9A969F}_1.png_crop.png&quot;/&gt;&lt;left val=&quot;82&quot;/&gt;&lt;top val=&quot;396&quot;/&gt;&lt;width val=&quot;274&quot;/&gt;&lt;height val=&quot;18&quot;/&gt;&lt;hasText val=&quot;1&quot;/&gt;&lt;paraId val=&quot;8&quot;/&gt;&lt;/Image&gt;&lt;Image&gt;&lt;filename val=&quot;C:\Users\Administrator\AppData\Local\Temp\CP16123748095Session\CPTrustFolder16123748095\PPTImport161216327595\data\asimages\{E3BD6A58-7443-4C31-B5DC-4C0BB96C5AB5}_1.png_crop.png&quot;/&gt;&lt;left val=&quot;928&quot;/&gt;&lt;top val=&quot;646&quot;/&gt;&lt;width val=&quot;0&quot;/&gt;&lt;height val=&quot;0&quot;/&gt;&lt;hasText val=&quot;1&quot;/&gt;&lt;paraId val=&quot;9&quot;/&gt;&lt;/Image&gt;&lt;Image&gt;&lt;filename val=&quot;C:\Users\Administrator\AppData\Local\Temp\CP16123748095Session\CPTrustFolder16123748095\PPTImport161216327595\data\asimages\{E6CDBEE5-829E-4EFC-BDFA-AC7765D88BAE}_1.png_crop.png&quot;/&gt;&lt;left val=&quot;928&quot;/&gt;&lt;top val=&quot;646&quot;/&gt;&lt;width val=&quot;0&quot;/&gt;&lt;height val=&quot;0&quot;/&gt;&lt;hasText val=&quot;1&quot;/&gt;&lt;paraId val=&quot;10&quot;/&gt;&lt;/Image&gt;&lt;Image&gt;&lt;filename val=&quot;C:\Users\Administrator\AppData\Local\Temp\CP16123748095Session\CPTrustFolder16123748095\PPTImport161216327595\data\asimages\{5A348FD5-E996-48AC-B894-9A854B45B277}_1.png_crop.png&quot;/&gt;&lt;left val=&quot;928&quot;/&gt;&lt;top val=&quot;646&quot;/&gt;&lt;width val=&quot;0&quot;/&gt;&lt;height val=&quot;0&quot;/&gt;&lt;hasText val=&quot;1&quot;/&gt;&lt;paraId val=&quot;11&quot;/&gt;&lt;/Image&gt;&lt;Image&gt;&lt;filename val=&quot;C:\Users\Administrator\AppData\Local\Temp\CP16123748095Session\CPTrustFolder16123748095\PPTImport161216327595\data\asimages\{09528128-3FE6-4A46-870A-61B0AC37FD9D}_1.png_crop.png&quot;/&gt;&lt;left val=&quot;928&quot;/&gt;&lt;top val=&quot;646&quot;/&gt;&lt;width val=&quot;0&quot;/&gt;&lt;height val=&quot;0&quot;/&gt;&lt;hasText val=&quot;1&quot;/&gt;&lt;paraId val=&quot;12&quot;/&gt;&lt;/Image&gt;&lt;/TextEffect&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 name="HTML_SHAPEINFO" val="&lt;ThreeDShapeInfo&gt;&lt;uuid val=&quot;{B940C1DC-3A4C-4BD0-81E3-5FBB2D8BDC2B}&quot;/&gt;&lt;isInvalidForFieldText val=&quot;0&quot;/&gt;&lt;Image&gt;&lt;filename val=&quot;C:\Users\Administrator\AppData\Local\Temp\CP16123748095Session\CPTrustFolder16123748095\PPTImport161216327595\data\asimages\{B940C1DC-3A4C-4BD0-81E3-5FBB2D8BDC2B}_6.png&quot;/&gt;&lt;left val=&quot;119&quot;/&gt;&lt;top val=&quot;8&quot;/&gt;&lt;width val=&quot;842&quot;/&gt;&lt;height val=&quot;121&quot;/&gt;&lt;hasText val=&quot;1&quot;/&gt;&lt;/Image&gt;&lt;/ThreeDShapeInfo&gt;"/>
</p:tagLst>
</file>

<file path=ppt/tags/tag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0DC6A6A9-3A70-4E6A-8E82-CF29CA20864D}&quot;/&gt;&lt;isInvalidForFieldText val=&quot;0&quot;/&gt;&lt;Image&gt;&lt;filename val=&quot;C:\Users\Administrator\AppData\Local\Temp\CP16123748095Session\CPTrustFolder16123748095\PPTImport161216327595\data\asimages\{0DC6A6A9-3A70-4E6A-8E82-CF29CA20864D}_6.png&quot;/&gt;&lt;left val=&quot;6&quot;/&gt;&lt;top val=&quot;672&quot;/&gt;&lt;width val=&quot;51&quot;/&gt;&lt;height val=&quot;41&quot;/&gt;&lt;hasText val=&quot;1&quot;/&gt;&lt;/Image&gt;&lt;/ThreeDShapeInfo&gt;"/>
</p:tagLst>
</file>

<file path=ppt/tags/tag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FECA0E0B-6547-4E4A-9E76-B972956D50EE}&quot;/&gt;&lt;isInvalidForFieldText val=&quot;0&quot;/&gt;&lt;Image&gt;&lt;filename val=&quot;C:\Users\Administrator\AppData\Local\Temp\CP16123748095Session\CPTrustFolder16123748095\PPTImport161216327595\data\asimages\{FECA0E0B-6547-4E4A-9E76-B972956D50EE}_6.png&quot;/&gt;&lt;left val=&quot;40&quot;/&gt;&lt;top val=&quot;300&quot;/&gt;&lt;width val=&quot;30&quot;/&gt;&lt;height val=&quot;29&quot;/&gt;&lt;hasText val=&quot;1&quot;/&gt;&lt;/Image&gt;&lt;/ThreeDShapeInfo&gt;"/>
</p:tagLst>
</file>

<file path=ppt/tags/tag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110064A-0368-4710-8712-0C1DF1B96F88}&quot;/&gt;&lt;isInvalidForFieldText val=&quot;0&quot;/&gt;&lt;Image&gt;&lt;filename val=&quot;C:\Users\Administrator\AppData\Local\Temp\CP16123748095Session\CPTrustFolder16123748095\PPTImport161216327595\data\asimages\{E110064A-0368-4710-8712-0C1DF1B96F88}_6.png&quot;/&gt;&lt;left val=&quot;40&quot;/&gt;&lt;top val=&quot;332&quot;/&gt;&lt;width val=&quot;30&quot;/&gt;&lt;height val=&quot;29&quot;/&gt;&lt;hasText val=&quot;1&quot;/&gt;&lt;/Image&gt;&lt;/ThreeDShapeInfo&gt;"/>
</p:tagLst>
</file>

<file path=ppt/tags/tag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7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 name="HTML_SHAPEINFO" val="&lt;ThreeDShapeInfo&gt;&lt;uuid val=&quot;{A4541E32-171D-4AA1-A0B2-D5A03C367CF8}&quot;/&gt;&lt;isInvalidForFieldText val=&quot;0&quot;/&gt;&lt;Image&gt;&lt;filename val=&quot;C:\Users\Administrator\AppData\Local\Temp\CP16123748095Session\CPTrustFolder16123748095\PPTImport161216327595\data\asimages\{A4541E32-171D-4AA1-A0B2-D5A03C367CF8}_6.png&quot;/&gt;&lt;left val=&quot;119&quot;/&gt;&lt;top val=&quot;8&quot;/&gt;&lt;width val=&quot;842&quot;/&gt;&lt;height val=&quot;121&quot;/&gt;&lt;hasText val=&quot;1&quot;/&gt;&lt;/Image&gt;&lt;/ThreeDShapeInfo&gt;"/>
</p:tagLst>
</file>

<file path=ppt/tags/tag7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ACA4BC1-2A16-43AE-8643-85BF0B882DA3}&quot;/&gt;&lt;isInvalidForFieldText val=&quot;0&quot;/&gt;&lt;Image&gt;&lt;filename val=&quot;C:\Users\Administrator\AppData\Local\Temp\CP16123748095Session\CPTrustFolder16123748095\PPTImport161216327595\data\asimages\{8ACA4BC1-2A16-43AE-8643-85BF0B882DA3}_6.png&quot;/&gt;&lt;left val=&quot;584&quot;/&gt;&lt;top val=&quot;492&quot;/&gt;&lt;width val=&quot;32&quot;/&gt;&lt;height val=&quot;29&quot;/&gt;&lt;hasText val=&quot;1&quot;/&gt;&lt;/Image&gt;&lt;/ThreeDShapeInfo&gt;"/>
</p:tagLst>
</file>

<file path=ppt/tags/tag7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C1811AB-1E69-44B2-9651-5E0CA93797B2}&quot;/&gt;&lt;isInvalidForFieldText val=&quot;0&quot;/&gt;&lt;Image&gt;&lt;filename val=&quot;C:\Users\Administrator\AppData\Local\Temp\CP16123748095Session\CPTrustFolder16123748095\PPTImport161216327595\data\asimages\{EC1811AB-1E69-44B2-9651-5E0CA93797B2}_6.png&quot;/&gt;&lt;left val=&quot;586&quot;/&gt;&lt;top val=&quot;516&quot;/&gt;&lt;width val=&quot;30&quot;/&gt;&lt;height val=&quot;29&quot;/&gt;&lt;hasText val=&quot;1&quot;/&gt;&lt;/Image&gt;&lt;/ThreeDShapeInfo&gt;"/>
</p:tagLst>
</file>

<file path=ppt/tags/tag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7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4&quot;/&gt;&lt;lineCharCount val=&quot;35&quot;/&gt;&lt;lineCharCount val=&quot;28&quot;/&gt;&lt;/TableIndex&gt;&lt;/ShapeTextInfo&gt;"/>
  <p:tag name="HTML_SHAPEINFO" val="&lt;ThreeDShapeInfo&gt;&lt;uuid val=&quot;{F5EA142D-2AEF-466D-8A09-E372FF1E9ABD}&quot;/&gt;&lt;isInvalidForFieldText val=&quot;0&quot;/&gt;&lt;Image&gt;&lt;filename val=&quot;C:\Users\Administrator\AppData\Local\Temp\CP16123748095Session\CPTrustFolder16123748095\PPTImport161216327595\data\asimages\{F5EA142D-2AEF-466D-8A09-E372FF1E9ABD}_6.png&quot;/&gt;&lt;left val=&quot;638&quot;/&gt;&lt;top val=&quot;486&quot;/&gt;&lt;width val=&quot;282&quot;/&gt;&lt;height val=&quot;86&quot;/&gt;&lt;hasText val=&quot;1&quot;/&gt;&lt;/Image&gt;&lt;/ThreeDShape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DUMMYTAG" val="&lt;DummyForForceWrite&gt;&lt;/DummyForForceWrite&gt;"/>
</p:tagLst>
</file>

<file path=ppt/tags/tag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8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9151212-FE66-41C7-A6CD-CF9979CF8AE9}&quot;/&gt;&lt;isInvalidForFieldText val=&quot;0&quot;/&gt;&lt;Image&gt;&lt;filename val=&quot;C:\Users\Administrator\AppData\Local\Temp\CP16123748095Session\CPTrustFolder16123748095\PPTImport161216327595\data\asimages\{99151212-FE66-41C7-A6CD-CF9979CF8AE9}_6.png&quot;/&gt;&lt;left val=&quot;42&quot;/&gt;&lt;top val=&quot;210&quot;/&gt;&lt;width val=&quot;30&quot;/&gt;&lt;height val=&quot;29&quot;/&gt;&lt;hasText val=&quot;1&quot;/&gt;&lt;/Image&gt;&lt;/ThreeDShapeInfo&gt;"/>
</p:tagLst>
</file>

<file path=ppt/tags/tag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8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94&quot;/&gt;&lt;lineCharCount val=&quot;60&quot;/&gt;&lt;lineCharCount val=&quot;1&quot;/&gt;&lt;lineCharCount val=&quot;97&quot;/&gt;&lt;lineCharCount val=&quot;18&quot;/&gt;&lt;lineCharCount val=&quot;97&quot;/&gt;&lt;lineCharCount val=&quot;93&quot;/&gt;&lt;lineCharCount val=&quot;92&quot;/&gt;&lt;lineCharCount val=&quot;1&quot;/&gt;&lt;lineCharCount val=&quot;94&quot;/&gt;&lt;lineCharCount val=&quot;87&quot;/&gt;&lt;/TableIndex&gt;&lt;/ShapeTextInfo&gt;"/>
  <p:tag name="HTML_SHAPEINFO" val="&lt;TextEffect&gt;&lt;Image&gt;&lt;filename val=&quot;C:\Users\Administrator\AppData\Local\Temp\CP16123748095Session\CPTrustFolder16123748095\PPTImport161216327595\data\asimages\{B93EB6F5-0255-4503-A26F-9746EF5B3B29}_1.png_crop.png&quot;/&gt;&lt;left val=&quot;36&quot;/&gt;&lt;top val=&quot;208&quot;/&gt;&lt;width val=&quot;859&quot;/&gt;&lt;height val=&quot;45&quot;/&gt;&lt;hasText val=&quot;1&quot;/&gt;&lt;paraId val=&quot;1&quot;/&gt;&lt;/Image&gt;&lt;Image&gt;&lt;filename val=&quot;C:\Users\Administrator\AppData\Local\Temp\CP16123748095Session\CPTrustFolder16123748095\PPTImport161216327595\data\asimages\{16B280FF-CB96-46E1-8DC0-E8240AF478AE}_1.png_crop.png&quot;/&gt;&lt;left val=&quot;929&quot;/&gt;&lt;top val=&quot;561&quot;/&gt;&lt;width val=&quot;0&quot;/&gt;&lt;height val=&quot;0&quot;/&gt;&lt;hasText val=&quot;1&quot;/&gt;&lt;paraId val=&quot;2&quot;/&gt;&lt;/Image&gt;&lt;Image&gt;&lt;filename val=&quot;C:\Users\Administrator\AppData\Local\Temp\CP16123748095Session\CPTrustFolder16123748095\PPTImport161216327595\data\asimages\{D6DCCBBB-C0CC-4E5C-AE48-446C474BF4FA}_1.png_crop.png&quot;/&gt;&lt;left val=&quot;36&quot;/&gt;&lt;top val=&quot;296&quot;/&gt;&lt;width val=&quot;869&quot;/&gt;&lt;height val=&quot;45&quot;/&gt;&lt;hasText val=&quot;1&quot;/&gt;&lt;paraId val=&quot;3&quot;/&gt;&lt;/Image&gt;&lt;Image&gt;&lt;filename val=&quot;C:\Users\Administrator\AppData\Local\Temp\CP16123748095Session\CPTrustFolder16123748095\PPTImport161216327595\data\asimages\{47CD1A5D-A0B8-46FC-88B9-766078EA71A4}_1.png_crop.png&quot;/&gt;&lt;left val=&quot;36&quot;/&gt;&lt;top val=&quot;352&quot;/&gt;&lt;width val=&quot;867&quot;/&gt;&lt;height val=&quot;70&quot;/&gt;&lt;hasText val=&quot;1&quot;/&gt;&lt;paraId val=&quot;4&quot;/&gt;&lt;/Image&gt;&lt;Image&gt;&lt;filename val=&quot;C:\Users\Administrator\AppData\Local\Temp\CP16123748095Session\CPTrustFolder16123748095\PPTImport161216327595\data\asimages\{F35C7306-EA84-43CD-9532-A640F4D52C53}_1.png_crop.png&quot;/&gt;&lt;left val=&quot;929&quot;/&gt;&lt;top val=&quot;561&quot;/&gt;&lt;width val=&quot;0&quot;/&gt;&lt;height val=&quot;0&quot;/&gt;&lt;hasText val=&quot;1&quot;/&gt;&lt;paraId val=&quot;5&quot;/&gt;&lt;/Image&gt;&lt;Image&gt;&lt;filename val=&quot;C:\Users\Administrator\AppData\Local\Temp\CP16123748095Session\CPTrustFolder16123748095\PPTImport161216327595\data\asimages\{DCD0711F-1F34-4F40-945D-E4BDA538E9FB}_1.png_crop.png&quot;/&gt;&lt;left val=&quot;36&quot;/&gt;&lt;top val=&quot;465&quot;/&gt;&lt;width val=&quot;865&quot;/&gt;&lt;height val=&quot;44&quot;/&gt;&lt;hasText val=&quot;1&quot;/&gt;&lt;paraId val=&quot;6&quot;/&gt;&lt;/Image&gt;&lt;/TextEffect&gt;"/>
</p:tagLst>
</file>

<file path=ppt/tags/tag8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0&quot;/&gt;&lt;/TableIndex&gt;&lt;/ShapeTextInfo&gt;"/>
  <p:tag name="HTML_SHAPEINFO" val="&lt;ThreeDShapeInfo&gt;&lt;uuid val=&quot;{F8A179AF-C32B-4912-A1F8-2AAC05C7856E}&quot;/&gt;&lt;isInvalidForFieldText val=&quot;0&quot;/&gt;&lt;Image&gt;&lt;filename val=&quot;C:\Users\Administrator\AppData\Local\Temp\CP16123748095Session\CPTrustFolder16123748095\PPTImport161216327595\data\asimages\{F8A179AF-C32B-4912-A1F8-2AAC05C7856E}_7.png&quot;/&gt;&lt;left val=&quot;119&quot;/&gt;&lt;top val=&quot;16&quot;/&gt;&lt;width val=&quot;834&quot;/&gt;&lt;height val=&quot;113&quot;/&gt;&lt;hasText val=&quot;1&quot;/&gt;&lt;/Image&gt;&lt;/ThreeDShapeInfo&gt;"/>
</p:tagLst>
</file>

<file path=ppt/tags/tag8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26BBB4B1-ED29-4FD6-80DC-D57C7EC5232E}&quot;/&gt;&lt;isInvalidForFieldText val=&quot;0&quot;/&gt;&lt;Image&gt;&lt;filename val=&quot;C:\Users\Administrator\AppData\Local\Temp\CP16123748095Session\CPTrustFolder16123748095\PPTImport161216327595\data\asimages\{26BBB4B1-ED29-4FD6-80DC-D57C7EC5232E}_7.png&quot;/&gt;&lt;left val=&quot;6&quot;/&gt;&lt;top val=&quot;672&quot;/&gt;&lt;width val=&quot;51&quot;/&gt;&lt;height val=&quot;41&quot;/&gt;&lt;hasText val=&quot;1&quot;/&gt;&lt;/Image&gt;&lt;/ThreeDShapeInfo&gt;"/>
</p:tagLst>
</file>

<file path=ppt/tags/tag8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0&quot;/&gt;&lt;/TableIndex&gt;&lt;/ShapeTextInfo&gt;"/>
  <p:tag name="HTML_SHAPEINFO" val="&lt;TextEffect&gt;&lt;Image&gt;&lt;filename val=&quot;C:\Users\Administrator\AppData\Local\Temp\CP16123748095Session\CPTrustFolder16123748095\PPTImport161216327595\data\asimages\{F7816AC2-769D-4B1F-B0C5-CDBB3AE1DDE8}_1.png_crop.png&quot;/&gt;&lt;left val=&quot;58&quot;/&gt;&lt;top val=&quot;146&quot;/&gt;&lt;width val=&quot;177&quot;/&gt;&lt;height val=&quot;18&quot;/&gt;&lt;hasText val=&quot;1&quot;/&gt;&lt;paraId val=&quot;1&quot;/&gt;&lt;/Image&gt;&lt;/TextEffect&gt;"/>
</p:tagLst>
</file>

<file path=ppt/tags/tag8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2&quot;/&gt;&lt;lineCharCount val=&quot;63&quot;/&gt;&lt;lineCharCount val=&quot;31&quot;/&gt;&lt;lineCharCount val=&quot;15&quot;/&gt;&lt;lineCharCount val=&quot;24&quot;/&gt;&lt;lineCharCount val=&quot;23&quot;/&gt;&lt;lineCharCount val=&quot;31&quot;/&gt;&lt;lineCharCount val=&quot;26&quot;/&gt;&lt;lineCharCount val=&quot;32&quot;/&gt;&lt;lineCharCount val=&quot;6&quot;/&gt;&lt;lineCharCount val=&quot;1&quot;/&gt;&lt;lineCharCount val=&quot;1&quot;/&gt;&lt;lineCharCount val=&quot;6&quot;/&gt;&lt;/TableIndex&gt;&lt;/ShapeTextInfo&gt;"/>
  <p:tag name="HTML_SHAPEINFO" val="&lt;TextEffect&gt;&lt;Image&gt;&lt;filename val=&quot;C:\Users\Administrator\AppData\Local\Temp\CP16123748095Session\CPTrustFolder16123748095\PPTImport161216327595\data\asimages\{0DDF34B8-5392-4121-BA39-99F62A31B6A6}_1.png_crop.png&quot;/&gt;&lt;left val=&quot;33&quot;/&gt;&lt;top val=&quot;181&quot;/&gt;&lt;width val=&quot;534&quot;/&gt;&lt;height val=&quot;18&quot;/&gt;&lt;hasText val=&quot;1&quot;/&gt;&lt;paraId val=&quot;1&quot;/&gt;&lt;/Image&gt;&lt;Image&gt;&lt;filename val=&quot;C:\Users\Administrator\AppData\Local\Temp\CP16123748095Session\CPTrustFolder16123748095\PPTImport161216327595\data\asimages\{F1ECDE4D-4490-4CA1-B9EE-A29B0E62E1E5}_1.png_crop.png&quot;/&gt;&lt;left val=&quot;82&quot;/&gt;&lt;top val=&quot;211&quot;/&gt;&lt;width val=&quot;257&quot;/&gt;&lt;height val=&quot;18&quot;/&gt;&lt;hasText val=&quot;1&quot;/&gt;&lt;paraId val=&quot;2&quot;/&gt;&lt;/Image&gt;&lt;Image&gt;&lt;filename val=&quot;C:\Users\Administrator\AppData\Local\Temp\CP16123748095Session\CPTrustFolder16123748095\PPTImport161216327595\data\asimages\{7B4ED68D-4496-43C8-A6BB-AC4CF17442FF}_1.png_crop.png&quot;/&gt;&lt;left val=&quot;82&quot;/&gt;&lt;top val=&quot;242&quot;/&gt;&lt;width val=&quot;125&quot;/&gt;&lt;height val=&quot;18&quot;/&gt;&lt;hasText val=&quot;1&quot;/&gt;&lt;paraId val=&quot;3&quot;/&gt;&lt;/Image&gt;&lt;Image&gt;&lt;filename val=&quot;C:\Users\Administrator\AppData\Local\Temp\CP16123748095Session\CPTrustFolder16123748095\PPTImport161216327595\data\asimages\{156AB0B6-AE46-4DB7-A6DF-27019DF8230F}_1.png_crop.png&quot;/&gt;&lt;left val=&quot;82&quot;/&gt;&lt;top val=&quot;273&quot;/&gt;&lt;width val=&quot;197&quot;/&gt;&lt;height val=&quot;18&quot;/&gt;&lt;hasText val=&quot;1&quot;/&gt;&lt;paraId val=&quot;4&quot;/&gt;&lt;/Image&gt;&lt;Image&gt;&lt;filename val=&quot;C:\Users\Administrator\AppData\Local\Temp\CP16123748095Session\CPTrustFolder16123748095\PPTImport161216327595\data\asimages\{BABBF051-17F2-4884-9747-B9BC1D360A8E}_1.png_crop.png&quot;/&gt;&lt;left val=&quot;82&quot;/&gt;&lt;top val=&quot;304&quot;/&gt;&lt;width val=&quot;184&quot;/&gt;&lt;height val=&quot;18&quot;/&gt;&lt;hasText val=&quot;1&quot;/&gt;&lt;paraId val=&quot;5&quot;/&gt;&lt;/Image&gt;&lt;Image&gt;&lt;filename val=&quot;C:\Users\Administrator\AppData\Local\Temp\CP16123748095Session\CPTrustFolder16123748095\PPTImport161216327595\data\asimages\{A13DC124-8EC7-46CB-B764-66C1A5658F49}_1.png_crop.png&quot;/&gt;&lt;left val=&quot;82&quot;/&gt;&lt;top val=&quot;334&quot;/&gt;&lt;width val=&quot;257&quot;/&gt;&lt;height val=&quot;18&quot;/&gt;&lt;hasText val=&quot;1&quot;/&gt;&lt;paraId val=&quot;6&quot;/&gt;&lt;/Image&gt;&lt;Image&gt;&lt;filename val=&quot;C:\Users\Administrator\AppData\Local\Temp\CP16123748095Session\CPTrustFolder16123748095\PPTImport161216327595\data\asimages\{A6486136-1424-4CD2-AFB4-23C664F9EFD4}_1.png_crop.png&quot;/&gt;&lt;left val=&quot;82&quot;/&gt;&lt;top val=&quot;365&quot;/&gt;&lt;width val=&quot;231&quot;/&gt;&lt;height val=&quot;18&quot;/&gt;&lt;hasText val=&quot;1&quot;/&gt;&lt;paraId val=&quot;7&quot;/&gt;&lt;/Image&gt;&lt;Image&gt;&lt;filename val=&quot;C:\Users\Administrator\AppData\Local\Temp\CP16123748095Session\CPTrustFolder16123748095\PPTImport161216327595\data\asimages\{C83FBAE8-E934-4FFB-91A1-2DDBAE9A969F}_1.png_crop.png&quot;/&gt;&lt;left val=&quot;82&quot;/&gt;&lt;top val=&quot;396&quot;/&gt;&lt;width val=&quot;274&quot;/&gt;&lt;height val=&quot;18&quot;/&gt;&lt;hasText val=&quot;1&quot;/&gt;&lt;paraId val=&quot;8&quot;/&gt;&lt;/Image&gt;&lt;Image&gt;&lt;filename val=&quot;C:\Users\Administrator\AppData\Local\Temp\CP16123748095Session\CPTrustFolder16123748095\PPTImport161216327595\data\asimages\{E3BD6A58-7443-4C31-B5DC-4C0BB96C5AB5}_1.png_crop.png&quot;/&gt;&lt;left val=&quot;928&quot;/&gt;&lt;top val=&quot;646&quot;/&gt;&lt;width val=&quot;0&quot;/&gt;&lt;height val=&quot;0&quot;/&gt;&lt;hasText val=&quot;1&quot;/&gt;&lt;paraId val=&quot;9&quot;/&gt;&lt;/Image&gt;&lt;Image&gt;&lt;filename val=&quot;C:\Users\Administrator\AppData\Local\Temp\CP16123748095Session\CPTrustFolder16123748095\PPTImport161216327595\data\asimages\{E6CDBEE5-829E-4EFC-BDFA-AC7765D88BAE}_1.png_crop.png&quot;/&gt;&lt;left val=&quot;928&quot;/&gt;&lt;top val=&quot;646&quot;/&gt;&lt;width val=&quot;0&quot;/&gt;&lt;height val=&quot;0&quot;/&gt;&lt;hasText val=&quot;1&quot;/&gt;&lt;paraId val=&quot;10&quot;/&gt;&lt;/Image&gt;&lt;Image&gt;&lt;filename val=&quot;C:\Users\Administrator\AppData\Local\Temp\CP16123748095Session\CPTrustFolder16123748095\PPTImport161216327595\data\asimages\{5A348FD5-E996-48AC-B894-9A854B45B277}_1.png_crop.png&quot;/&gt;&lt;left val=&quot;928&quot;/&gt;&lt;top val=&quot;646&quot;/&gt;&lt;width val=&quot;0&quot;/&gt;&lt;height val=&quot;0&quot;/&gt;&lt;hasText val=&quot;1&quot;/&gt;&lt;paraId val=&quot;11&quot;/&gt;&lt;/Image&gt;&lt;Image&gt;&lt;filename val=&quot;C:\Users\Administrator\AppData\Local\Temp\CP16123748095Session\CPTrustFolder16123748095\PPTImport161216327595\data\asimages\{09528128-3FE6-4A46-870A-61B0AC37FD9D}_1.png_crop.png&quot;/&gt;&lt;left val=&quot;928&quot;/&gt;&lt;top val=&quot;646&quot;/&gt;&lt;width val=&quot;0&quot;/&gt;&lt;height val=&quot;0&quot;/&gt;&lt;hasText val=&quot;1&quot;/&gt;&lt;paraId val=&quot;12&quot;/&gt;&lt;/Image&gt;&lt;/TextEffect&gt;"/>
</p:tagLst>
</file>

<file path=ppt/tags/tag8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 name="HTML_SHAPEINFO" val="&lt;ThreeDShapeInfo&gt;&lt;uuid val=&quot;{B940C1DC-3A4C-4BD0-81E3-5FBB2D8BDC2B}&quot;/&gt;&lt;isInvalidForFieldText val=&quot;0&quot;/&gt;&lt;Image&gt;&lt;filename val=&quot;C:\Users\Administrator\AppData\Local\Temp\CP16123748095Session\CPTrustFolder16123748095\PPTImport161216327595\data\asimages\{B940C1DC-3A4C-4BD0-81E3-5FBB2D8BDC2B}_6.png&quot;/&gt;&lt;left val=&quot;119&quot;/&gt;&lt;top val=&quot;8&quot;/&gt;&lt;width val=&quot;842&quot;/&gt;&lt;height val=&quot;121&quot;/&gt;&lt;hasText val=&quot;1&quot;/&gt;&lt;/Image&gt;&lt;/ThreeDShape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 name="PRESENTER_DUMMYTAG" val="&lt;DummyForForceWrite&gt;&lt;/DummyForForceWrite&gt;"/>
  <p:tag name="HTML_SHAPEINFO" val="&lt;ThreeDShapeInfo&gt;&lt;uuid val=&quot;{E251AE37-D4BB-4398-AAEB-1AFBD413F5D1}&quot;/&gt;&lt;isInvalidForFieldText val=&quot;0&quot;/&gt;&lt;Image&gt;&lt;filename val=&quot;C:\Users\Administrator\AppData\Local\Temp\CP16123748095Session\CPTrustFolder16123748095\PPTImport161216327595\data\asimages\{E251AE37-D4BB-4398-AAEB-1AFBD413F5D1}_1.png&quot;/&gt;&lt;left val=&quot;0&quot;/&gt;&lt;top val=&quot;335&quot;/&gt;&lt;width val=&quot;605&quot;/&gt;&lt;height val=&quot;45&quot;/&gt;&lt;hasText val=&quot;1&quot;/&gt;&lt;/Image&gt;&lt;/ThreeDShapeInfo&gt;"/>
</p:tagLst>
</file>

<file path=ppt/tags/tag9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0DC6A6A9-3A70-4E6A-8E82-CF29CA20864D}&quot;/&gt;&lt;isInvalidForFieldText val=&quot;0&quot;/&gt;&lt;Image&gt;&lt;filename val=&quot;C:\Users\Administrator\AppData\Local\Temp\CP16123748095Session\CPTrustFolder16123748095\PPTImport161216327595\data\asimages\{0DC6A6A9-3A70-4E6A-8E82-CF29CA20864D}_6.png&quot;/&gt;&lt;left val=&quot;6&quot;/&gt;&lt;top val=&quot;672&quot;/&gt;&lt;width val=&quot;51&quot;/&gt;&lt;height val=&quot;41&quot;/&gt;&lt;hasText val=&quot;1&quot;/&gt;&lt;/Image&gt;&lt;/ThreeDShapeInfo&gt;"/>
</p:tagLst>
</file>

<file path=ppt/tags/tag9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110064A-0368-4710-8712-0C1DF1B96F88}&quot;/&gt;&lt;isInvalidForFieldText val=&quot;0&quot;/&gt;&lt;Image&gt;&lt;filename val=&quot;C:\Users\Administrator\AppData\Local\Temp\CP16123748095Session\CPTrustFolder16123748095\PPTImport161216327595\data\asimages\{E110064A-0368-4710-8712-0C1DF1B96F88}_6.png&quot;/&gt;&lt;left val=&quot;40&quot;/&gt;&lt;top val=&quot;332&quot;/&gt;&lt;width val=&quot;30&quot;/&gt;&lt;height val=&quot;29&quot;/&gt;&lt;hasText val=&quot;1&quot;/&gt;&lt;/Image&gt;&lt;/ThreeDShapeInfo&gt;"/>
</p:tagLst>
</file>

<file path=ppt/tags/tag9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9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 name="HTML_SHAPEINFO" val="&lt;ThreeDShapeInfo&gt;&lt;uuid val=&quot;{A4541E32-171D-4AA1-A0B2-D5A03C367CF8}&quot;/&gt;&lt;isInvalidForFieldText val=&quot;0&quot;/&gt;&lt;Image&gt;&lt;filename val=&quot;C:\Users\Administrator\AppData\Local\Temp\CP16123748095Session\CPTrustFolder16123748095\PPTImport161216327595\data\asimages\{A4541E32-171D-4AA1-A0B2-D5A03C367CF8}_6.png&quot;/&gt;&lt;left val=&quot;119&quot;/&gt;&lt;top val=&quot;8&quot;/&gt;&lt;width val=&quot;842&quot;/&gt;&lt;height val=&quot;121&quot;/&gt;&lt;hasText val=&quot;1&quot;/&gt;&lt;/Image&gt;&lt;/ThreeDShapeInfo&gt;"/>
</p:tagLst>
</file>

<file path=ppt/tags/tag9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8ACA4BC1-2A16-43AE-8643-85BF0B882DA3}&quot;/&gt;&lt;isInvalidForFieldText val=&quot;0&quot;/&gt;&lt;Image&gt;&lt;filename val=&quot;C:\Users\Administrator\AppData\Local\Temp\CP16123748095Session\CPTrustFolder16123748095\PPTImport161216327595\data\asimages\{8ACA4BC1-2A16-43AE-8643-85BF0B882DA3}_6.png&quot;/&gt;&lt;left val=&quot;584&quot;/&gt;&lt;top val=&quot;492&quot;/&gt;&lt;width val=&quot;32&quot;/&gt;&lt;height val=&quot;29&quot;/&gt;&lt;hasText val=&quot;1&quot;/&gt;&lt;/Image&gt;&lt;/ThreeDShapeInfo&gt;"/>
</p:tagLst>
</file>

<file path=ppt/tags/tag9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EC1811AB-1E69-44B2-9651-5E0CA93797B2}&quot;/&gt;&lt;isInvalidForFieldText val=&quot;0&quot;/&gt;&lt;Image&gt;&lt;filename val=&quot;C:\Users\Administrator\AppData\Local\Temp\CP16123748095Session\CPTrustFolder16123748095\PPTImport161216327595\data\asimages\{EC1811AB-1E69-44B2-9651-5E0CA93797B2}_6.png&quot;/&gt;&lt;left val=&quot;586&quot;/&gt;&lt;top val=&quot;516&quot;/&gt;&lt;width val=&quot;30&quot;/&gt;&lt;height val=&quot;29&quot;/&gt;&lt;hasText val=&quot;1&quot;/&gt;&lt;/Image&gt;&lt;/ThreeDShapeInfo&gt;"/>
</p:tagLst>
</file>

<file path=ppt/tags/tag9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ags/tag9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4&quot;/&gt;&lt;lineCharCount val=&quot;35&quot;/&gt;&lt;lineCharCount val=&quot;28&quot;/&gt;&lt;/TableIndex&gt;&lt;/ShapeTextInfo&gt;"/>
  <p:tag name="HTML_SHAPEINFO" val="&lt;ThreeDShapeInfo&gt;&lt;uuid val=&quot;{F5EA142D-2AEF-466D-8A09-E372FF1E9ABD}&quot;/&gt;&lt;isInvalidForFieldText val=&quot;0&quot;/&gt;&lt;Image&gt;&lt;filename val=&quot;C:\Users\Administrator\AppData\Local\Temp\CP16123748095Session\CPTrustFolder16123748095\PPTImport161216327595\data\asimages\{F5EA142D-2AEF-466D-8A09-E372FF1E9ABD}_6.png&quot;/&gt;&lt;left val=&quot;638&quot;/&gt;&lt;top val=&quot;486&quot;/&gt;&lt;width val=&quot;282&quot;/&gt;&lt;height val=&quot;86&quot;/&gt;&lt;hasText val=&quot;1&quot;/&gt;&lt;/Image&gt;&lt;/ThreeDShapeInfo&gt;"/>
</p:tagLst>
</file>

<file path=ppt/tags/tag9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09B8681C-232F-4153-ADA6-85483BDF80E4}&quot;/&gt;&lt;isInvalidForFieldText val=&quot;0&quot;/&gt;&lt;Image&gt;&lt;filename val=&quot;C:\Users\Administrator\AppData\Local\Temp\CP16123748095Session\CPTrustFolder16123748095\PPTImport161216327595\data\asimages\{09B8681C-232F-4153-ADA6-85483BDF80E4}_6.png&quot;/&gt;&lt;left val=&quot;42&quot;/&gt;&lt;top val=&quot;364&quot;/&gt;&lt;width val=&quot;30&quot;/&gt;&lt;height val=&quot;29&quot;/&gt;&lt;hasText val=&quot;1&quot;/&gt;&lt;/Image&gt;&lt;/ThreeDShapeInfo&gt;"/>
</p:tagLst>
</file>

<file path=ppt/tags/tag9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17E5EA7D-9CD9-4AAA-A734-FA3C42BF4BEB}&quot;/&gt;&lt;isInvalidForFieldText val=&quot;1&quot;/&gt;&lt;Image&gt;&lt;filename val=&quot;C:\Users\Administrator\AppData\Local\Temp\CP16123748095Session\CPTrustFolder16123748095\PPTImport161216327595\data\asimages\{17E5EA7D-9CD9-4AAA-A734-FA3C42BF4BEB}_6_S.png&quot;/&gt;&lt;left val=&quot;586&quot;/&gt;&lt;top val=&quot;540&quot;/&gt;&lt;width val=&quot;30&quot;/&gt;&lt;height val=&quot;29&quot;/&gt;&lt;hasText val=&quot;0&quot;/&gt;&lt;/Image&gt;&lt;Image&gt;&lt;filename val=&quot;C:\Users\Administrator\AppData\Local\Temp\CP16123748095Session\CPTrustFolder16123748095\PPTImport161216327595\data\asimages\{17E5EA7D-9CD9-4AAA-A734-FA3C42BF4BEB}_6_T.png&quot;/&gt;&lt;left val=&quot;590&quot;/&gt;&lt;top val=&quot;542&quot;/&gt;&lt;width val=&quot;21&quot;/&gt;&lt;height val=&quot;21&quot;/&gt;&lt;hasText val=&quot;1&quot;/&gt;&lt;/Image&gt;&lt;/ThreeDShapeInfo&gt;"/>
</p:tagLst>
</file>

<file path=ppt/theme/theme1.xml><?xml version="1.0" encoding="utf-8"?>
<a:theme xmlns:a="http://schemas.openxmlformats.org/drawingml/2006/main" name="Theme_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13783239961B40AAFBC33983BF4910" ma:contentTypeVersion="46" ma:contentTypeDescription="Create a new document." ma:contentTypeScope="" ma:versionID="980849200093b3d9eb7f7b0a2d7e2109">
  <xsd:schema xmlns:xsd="http://www.w3.org/2001/XMLSchema" xmlns:xs="http://www.w3.org/2001/XMLSchema" xmlns:p="http://schemas.microsoft.com/office/2006/metadata/properties" xmlns:ns2="9832dd6c-4c3f-44e2-9235-332d4164c311" targetNamespace="http://schemas.microsoft.com/office/2006/metadata/properties" ma:root="true" ma:fieldsID="56ff0f63e03811faee4b8342363fdfdb" ns2:_="">
    <xsd:import namespace="9832dd6c-4c3f-44e2-9235-332d4164c311"/>
    <xsd:element name="properties">
      <xsd:complexType>
        <xsd:sequence>
          <xsd:element name="documentManagement">
            <xsd:complexType>
              <xsd:all>
                <xsd:element ref="ns2:AccountID" minOccurs="0"/>
                <xsd:element ref="ns2:ProjectID" minOccurs="0"/>
                <xsd:element ref="ns2:SubProjectID" minOccurs="0"/>
                <xsd:element ref="ns2:AssociateID" minOccurs="0"/>
                <xsd:element ref="ns2:Role" minOccurs="0"/>
                <xsd:element ref="ns2:CreatedTime" minOccurs="0"/>
                <xsd:element ref="ns2:Processes" minOccurs="0"/>
                <xsd:element ref="ns2:Phase" minOccurs="0"/>
                <xsd:element ref="ns2:Activities" minOccurs="0"/>
                <xsd:element ref="ns2:Releases" minOccurs="0"/>
                <xsd:element ref="ns2:Functional_x0020_Modules" minOccurs="0"/>
                <xsd:element ref="ns2:Functional_x0020_Module2" minOccurs="0"/>
                <xsd:element ref="ns2:Functional_x0020_Module3" minOccurs="0"/>
                <xsd:element ref="ns2:ViewCount" minOccurs="0"/>
                <xsd:element ref="ns2:CheckedOutPath" minOccurs="0"/>
                <xsd:element ref="ns2:ApprovalStatus" minOccurs="0"/>
                <xsd:element ref="ns2:Work_x0020_request" minOccurs="0"/>
                <xsd:element ref="ns2:Tags" minOccurs="0"/>
                <xsd:element ref="ns2:ArtifactStatus" minOccurs="0"/>
                <xsd:element ref="ns2:UnmappedDocuments" minOccurs="0"/>
                <xsd:element ref="ns2:CopySource" minOccurs="0"/>
                <xsd:element ref="ns2:CopyToPath" minOccurs="0"/>
                <xsd:element ref="ns2:Comments" minOccurs="0"/>
                <xsd:element ref="ns2:Rating1" minOccurs="0"/>
                <xsd:element ref="ns2:Rating2" minOccurs="0"/>
                <xsd:element ref="ns2:Rating3" minOccurs="0"/>
                <xsd:element ref="ns2:Rating4" minOccurs="0"/>
                <xsd:element ref="ns2:Rating5" minOccurs="0"/>
                <xsd:element ref="ns2:ClientSupplied" minOccurs="0"/>
                <xsd:element ref="ns2:LatestDownloads" minOccurs="0"/>
                <xsd:element ref="ns2:BaselinedVersions" minOccurs="0"/>
                <xsd:element ref="ns2:AverageRating" minOccurs="0"/>
                <xsd:element ref="ns2:ReasonforRejection" minOccurs="0"/>
                <xsd:element ref="ns2:FolderId" minOccurs="0"/>
                <xsd:element ref="ns2:FolderPath" minOccurs="0"/>
                <xsd:element ref="ns2:MBID" minOccurs="0"/>
                <xsd:element ref="ns2:_x0043_M1" minOccurs="0"/>
                <xsd:element ref="ns2:_x0043_M2" minOccurs="0"/>
                <xsd:element ref="ns2:_x0043_M3" minOccurs="0"/>
                <xsd:element ref="ns2:_x0043_M4" minOccurs="0"/>
                <xsd:element ref="ns2:_x0043_M5" minOccurs="0"/>
                <xsd:element ref="ns2:_x0043_M6" minOccurs="0"/>
                <xsd:element ref="ns2:_x0043_M7" minOccurs="0"/>
                <xsd:element ref="ns2:_x0043_M8" minOccurs="0"/>
                <xsd:element ref="ns2:_x0043_M9" minOccurs="0"/>
                <xsd:element ref="ns2:_x0043_M1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32dd6c-4c3f-44e2-9235-332d4164c311" elementFormDefault="qualified">
    <xsd:import namespace="http://schemas.microsoft.com/office/2006/documentManagement/types"/>
    <xsd:import namespace="http://schemas.microsoft.com/office/infopath/2007/PartnerControls"/>
    <xsd:element name="AccountID" ma:index="8" nillable="true" ma:displayName="AccountID" ma:internalName="AccountID">
      <xsd:simpleType>
        <xsd:restriction base="dms:Text"/>
      </xsd:simpleType>
    </xsd:element>
    <xsd:element name="ProjectID" ma:index="9" nillable="true" ma:displayName="ProjectID" ma:internalName="ProjectID">
      <xsd:simpleType>
        <xsd:restriction base="dms:Text"/>
      </xsd:simpleType>
    </xsd:element>
    <xsd:element name="SubProjectID" ma:index="10" nillable="true" ma:displayName="SubProjectID" ma:internalName="SubProjectID">
      <xsd:simpleType>
        <xsd:restriction base="dms:Text"/>
      </xsd:simpleType>
    </xsd:element>
    <xsd:element name="AssociateID" ma:index="11" nillable="true" ma:displayName="AssociateID" ma:internalName="AssociateID">
      <xsd:simpleType>
        <xsd:restriction base="dms:Text"/>
      </xsd:simpleType>
    </xsd:element>
    <xsd:element name="Role" ma:index="12" nillable="true" ma:displayName="Role" ma:internalName="Role">
      <xsd:simpleType>
        <xsd:restriction base="dms:Text"/>
      </xsd:simpleType>
    </xsd:element>
    <xsd:element name="CreatedTime" ma:index="13" nillable="true" ma:displayName="CreatedTime" ma:internalName="CreatedTime">
      <xsd:simpleType>
        <xsd:restriction base="dms:DateTime"/>
      </xsd:simpleType>
    </xsd:element>
    <xsd:element name="Processes" ma:index="14" nillable="true" ma:displayName="Processes" ma:internalName="Processes">
      <xsd:simpleType>
        <xsd:restriction base="dms:Text"/>
      </xsd:simpleType>
    </xsd:element>
    <xsd:element name="Phase" ma:index="15" nillable="true" ma:displayName="Phase" ma:internalName="Phase">
      <xsd:simpleType>
        <xsd:restriction base="dms:Text"/>
      </xsd:simpleType>
    </xsd:element>
    <xsd:element name="Activities" ma:index="16" nillable="true" ma:displayName="Activities" ma:internalName="Activities">
      <xsd:simpleType>
        <xsd:restriction base="dms:Text"/>
      </xsd:simpleType>
    </xsd:element>
    <xsd:element name="Releases" ma:index="17" nillable="true" ma:displayName="Releases" ma:internalName="Releases">
      <xsd:simpleType>
        <xsd:restriction base="dms:Text"/>
      </xsd:simpleType>
    </xsd:element>
    <xsd:element name="Functional_x0020_Modules" ma:index="18" nillable="true" ma:displayName="Functional Modules" ma:internalName="Functional_x0020_Modules">
      <xsd:simpleType>
        <xsd:restriction base="dms:Text"/>
      </xsd:simpleType>
    </xsd:element>
    <xsd:element name="Functional_x0020_Module2" ma:index="19" nillable="true" ma:displayName="Functional Module2" ma:internalName="Functional_x0020_Module2">
      <xsd:simpleType>
        <xsd:restriction base="dms:Text"/>
      </xsd:simpleType>
    </xsd:element>
    <xsd:element name="Functional_x0020_Module3" ma:index="20" nillable="true" ma:displayName="Functional Module3" ma:internalName="Functional_x0020_Module3">
      <xsd:simpleType>
        <xsd:restriction base="dms:Text"/>
      </xsd:simpleType>
    </xsd:element>
    <xsd:element name="ViewCount" ma:index="21" nillable="true" ma:displayName="ViewCount" ma:internalName="ViewCount">
      <xsd:simpleType>
        <xsd:restriction base="dms:Unknown"/>
      </xsd:simpleType>
    </xsd:element>
    <xsd:element name="CheckedOutPath" ma:index="22" nillable="true" ma:displayName="CheckedOutPath" ma:internalName="CheckedOutPath">
      <xsd:simpleType>
        <xsd:restriction base="dms:Text"/>
      </xsd:simpleType>
    </xsd:element>
    <xsd:element name="ApprovalStatus" ma:index="23" nillable="true" ma:displayName="ApprovalStatus" ma:internalName="ApprovalStatus">
      <xsd:simpleType>
        <xsd:restriction base="dms:Text"/>
      </xsd:simpleType>
    </xsd:element>
    <xsd:element name="Work_x0020_request" ma:index="24" nillable="true" ma:displayName="Work request" ma:internalName="Work_x0020_request">
      <xsd:simpleType>
        <xsd:restriction base="dms:Text"/>
      </xsd:simpleType>
    </xsd:element>
    <xsd:element name="Tags" ma:index="25" nillable="true" ma:displayName="Tags" ma:internalName="Tags">
      <xsd:simpleType>
        <xsd:restriction base="dms:Note">
          <xsd:maxLength value="255"/>
        </xsd:restriction>
      </xsd:simpleType>
    </xsd:element>
    <xsd:element name="ArtifactStatus" ma:index="26" nillable="true" ma:displayName="ArtifactStatus" ma:internalName="ArtifactStatus">
      <xsd:simpleType>
        <xsd:restriction base="dms:Text"/>
      </xsd:simpleType>
    </xsd:element>
    <xsd:element name="UnmappedDocuments" ma:index="27" nillable="true" ma:displayName="UnmappedDocuments" ma:internalName="UnmappedDocuments">
      <xsd:simpleType>
        <xsd:restriction base="dms:Text"/>
      </xsd:simpleType>
    </xsd:element>
    <xsd:element name="CopySource" ma:index="28" nillable="true" ma:displayName="CopySource" ma:internalName="CopySource">
      <xsd:simpleType>
        <xsd:restriction base="dms:Text"/>
      </xsd:simpleType>
    </xsd:element>
    <xsd:element name="CopyToPath" ma:index="29" nillable="true" ma:displayName="CopyToPath" ma:internalName="CopyToPath">
      <xsd:simpleType>
        <xsd:restriction base="dms:Text"/>
      </xsd:simpleType>
    </xsd:element>
    <xsd:element name="Comments" ma:index="30" nillable="true" ma:displayName="Comments" ma:internalName="Comments">
      <xsd:simpleType>
        <xsd:restriction base="dms:Note">
          <xsd:maxLength value="255"/>
        </xsd:restriction>
      </xsd:simpleType>
    </xsd:element>
    <xsd:element name="Rating1" ma:index="31" nillable="true" ma:displayName="Rating1" ma:internalName="Rating1">
      <xsd:simpleType>
        <xsd:restriction base="dms:Unknown"/>
      </xsd:simpleType>
    </xsd:element>
    <xsd:element name="Rating2" ma:index="32" nillable="true" ma:displayName="Rating2" ma:internalName="Rating2">
      <xsd:simpleType>
        <xsd:restriction base="dms:Unknown"/>
      </xsd:simpleType>
    </xsd:element>
    <xsd:element name="Rating3" ma:index="33" nillable="true" ma:displayName="Rating3" ma:internalName="Rating3">
      <xsd:simpleType>
        <xsd:restriction base="dms:Unknown"/>
      </xsd:simpleType>
    </xsd:element>
    <xsd:element name="Rating4" ma:index="34" nillable="true" ma:displayName="Rating4" ma:internalName="Rating4">
      <xsd:simpleType>
        <xsd:restriction base="dms:Unknown"/>
      </xsd:simpleType>
    </xsd:element>
    <xsd:element name="Rating5" ma:index="35" nillable="true" ma:displayName="Rating5" ma:internalName="Rating5">
      <xsd:simpleType>
        <xsd:restriction base="dms:Unknown"/>
      </xsd:simpleType>
    </xsd:element>
    <xsd:element name="ClientSupplied" ma:index="36" nillable="true" ma:displayName="ClientSupplied" ma:internalName="ClientSupplied">
      <xsd:simpleType>
        <xsd:restriction base="dms:Text"/>
      </xsd:simpleType>
    </xsd:element>
    <xsd:element name="LatestDownloads" ma:index="37" nillable="true" ma:displayName="LatestDownloads" ma:internalName="LatestDownloads">
      <xsd:simpleType>
        <xsd:restriction base="dms:DateTime"/>
      </xsd:simpleType>
    </xsd:element>
    <xsd:element name="BaselinedVersions" ma:index="38" nillable="true" ma:displayName="BaselinedVersions" ma:internalName="BaselinedVersions">
      <xsd:simpleType>
        <xsd:restriction base="dms:Text"/>
      </xsd:simpleType>
    </xsd:element>
    <xsd:element name="AverageRating" ma:index="39" nillable="true" ma:displayName="AverageRating" ma:internalName="AverageRating">
      <xsd:simpleType>
        <xsd:restriction base="dms:Text"/>
      </xsd:simpleType>
    </xsd:element>
    <xsd:element name="ReasonforRejection" ma:index="40" nillable="true" ma:displayName="ReasonforRejection" ma:internalName="ReasonforRejection">
      <xsd:simpleType>
        <xsd:restriction base="dms:Text"/>
      </xsd:simpleType>
    </xsd:element>
    <xsd:element name="FolderId" ma:index="41" nillable="true" ma:displayName="FolderId" ma:internalName="FolderId">
      <xsd:simpleType>
        <xsd:restriction base="dms:Text"/>
      </xsd:simpleType>
    </xsd:element>
    <xsd:element name="FolderPath" ma:index="42" nillable="true" ma:displayName="FolderPath" ma:internalName="FolderPath">
      <xsd:simpleType>
        <xsd:restriction base="dms:Text"/>
      </xsd:simpleType>
    </xsd:element>
    <xsd:element name="MBID" ma:index="43" nillable="true" ma:displayName="MBID" ma:internalName="MBID">
      <xsd:simpleType>
        <xsd:restriction base="dms:Text"/>
      </xsd:simpleType>
    </xsd:element>
    <xsd:element name="_x0043_M1" ma:index="44" nillable="true" ma:displayName="CM1" ma:internalName="_x0043_M1">
      <xsd:simpleType>
        <xsd:restriction base="dms:Text"/>
      </xsd:simpleType>
    </xsd:element>
    <xsd:element name="_x0043_M2" ma:index="45" nillable="true" ma:displayName="CM2" ma:internalName="_x0043_M2">
      <xsd:simpleType>
        <xsd:restriction base="dms:Text"/>
      </xsd:simpleType>
    </xsd:element>
    <xsd:element name="_x0043_M3" ma:index="46" nillable="true" ma:displayName="CM3" ma:internalName="_x0043_M3">
      <xsd:simpleType>
        <xsd:restriction base="dms:Text"/>
      </xsd:simpleType>
    </xsd:element>
    <xsd:element name="_x0043_M4" ma:index="47" nillable="true" ma:displayName="CM4" ma:internalName="_x0043_M4">
      <xsd:simpleType>
        <xsd:restriction base="dms:Text"/>
      </xsd:simpleType>
    </xsd:element>
    <xsd:element name="_x0043_M5" ma:index="48" nillable="true" ma:displayName="CM5" ma:internalName="_x0043_M5">
      <xsd:simpleType>
        <xsd:restriction base="dms:Text"/>
      </xsd:simpleType>
    </xsd:element>
    <xsd:element name="_x0043_M6" ma:index="49" nillable="true" ma:displayName="CM6" ma:internalName="_x0043_M6">
      <xsd:simpleType>
        <xsd:restriction base="dms:Text"/>
      </xsd:simpleType>
    </xsd:element>
    <xsd:element name="_x0043_M7" ma:index="50" nillable="true" ma:displayName="CM7" ma:internalName="_x0043_M7">
      <xsd:simpleType>
        <xsd:restriction base="dms:Text"/>
      </xsd:simpleType>
    </xsd:element>
    <xsd:element name="_x0043_M8" ma:index="51" nillable="true" ma:displayName="CM8" ma:internalName="_x0043_M8">
      <xsd:simpleType>
        <xsd:restriction base="dms:Text"/>
      </xsd:simpleType>
    </xsd:element>
    <xsd:element name="_x0043_M9" ma:index="52" nillable="true" ma:displayName="CM9" ma:internalName="_x0043_M9">
      <xsd:simpleType>
        <xsd:restriction base="dms:Text"/>
      </xsd:simpleType>
    </xsd:element>
    <xsd:element name="_x0043_M10" ma:index="53" nillable="true" ma:displayName="CM10" ma:internalName="_x0043_M10">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Releases xmlns="9832dd6c-4c3f-44e2-9235-332d4164c311" xsi:nil="true"/>
    <UnmappedDocuments xmlns="9832dd6c-4c3f-44e2-9235-332d4164c311">false</UnmappedDocuments>
    <Rating2 xmlns="9832dd6c-4c3f-44e2-9235-332d4164c311" xsi:nil="true"/>
    <ArtifactStatus xmlns="9832dd6c-4c3f-44e2-9235-332d4164c311" xsi:nil="true"/>
    <Rating3 xmlns="9832dd6c-4c3f-44e2-9235-332d4164c311" xsi:nil="true"/>
    <MBID xmlns="9832dd6c-4c3f-44e2-9235-332d4164c311">DS_7ace1c7d-1880-43d0-9d1f-b727e81e262c</MBID>
    <Rating1 xmlns="9832dd6c-4c3f-44e2-9235-332d4164c311" xsi:nil="true"/>
    <AccountID xmlns="9832dd6c-4c3f-44e2-9235-332d4164c311" xsi:nil="true"/>
    <ApprovalStatus xmlns="9832dd6c-4c3f-44e2-9235-332d4164c311">Approved</ApprovalStatus>
    <ViewCount xmlns="9832dd6c-4c3f-44e2-9235-332d4164c311" xsi:nil="true"/>
    <Processes xmlns="9832dd6c-4c3f-44e2-9235-332d4164c311" xsi:nil="true"/>
    <_x0043_M2 xmlns="9832dd6c-4c3f-44e2-9235-332d4164c311" xsi:nil="true"/>
    <Tags xmlns="9832dd6c-4c3f-44e2-9235-332d4164c311" xsi:nil="true"/>
    <CopyToPath xmlns="9832dd6c-4c3f-44e2-9235-332d4164c311">https://cognizant20.cognizant.com/cts/Cognizant Academy/DSC/Academy Asset/03_Do It Yourself Artifacts/21_Software Testing/CSEST348/Revamp -20th Apr</CopyToPath>
    <_x0043_M3 xmlns="9832dd6c-4c3f-44e2-9235-332d4164c311" xsi:nil="true"/>
    <CheckedOutPath xmlns="9832dd6c-4c3f-44e2-9235-332d4164c311" xsi:nil="true"/>
    <_x0043_M1 xmlns="9832dd6c-4c3f-44e2-9235-332d4164c311" xsi:nil="true"/>
    <_x0043_M6 xmlns="9832dd6c-4c3f-44e2-9235-332d4164c311" xsi:nil="true"/>
    <SubProjectID xmlns="9832dd6c-4c3f-44e2-9235-332d4164c311" xsi:nil="true"/>
    <Functional_x0020_Modules xmlns="9832dd6c-4c3f-44e2-9235-332d4164c311" xsi:nil="true"/>
    <Comments xmlns="9832dd6c-4c3f-44e2-9235-332d4164c311">CTS\166239</Comments>
    <_x0043_M7 xmlns="9832dd6c-4c3f-44e2-9235-332d4164c311" xsi:nil="true"/>
    <Phase xmlns="9832dd6c-4c3f-44e2-9235-332d4164c311" xsi:nil="true"/>
    <_x0043_M4 xmlns="9832dd6c-4c3f-44e2-9235-332d4164c311" xsi:nil="true"/>
    <AssociateID xmlns="9832dd6c-4c3f-44e2-9235-332d4164c311">CTS\166239</AssociateID>
    <_x0043_M5 xmlns="9832dd6c-4c3f-44e2-9235-332d4164c311" xsi:nil="true"/>
    <ProjectID xmlns="9832dd6c-4c3f-44e2-9235-332d4164c311" xsi:nil="true"/>
    <CreatedTime xmlns="9832dd6c-4c3f-44e2-9235-332d4164c311">2016-04-20T09:37:33+00:00</CreatedTime>
    <Activities xmlns="9832dd6c-4c3f-44e2-9235-332d4164c311" xsi:nil="true"/>
    <ClientSupplied xmlns="9832dd6c-4c3f-44e2-9235-332d4164c311">false</ClientSupplied>
    <Work_x0020_request xmlns="9832dd6c-4c3f-44e2-9235-332d4164c311" xsi:nil="true"/>
    <Rating4 xmlns="9832dd6c-4c3f-44e2-9235-332d4164c311" xsi:nil="true"/>
    <_x0043_M8 xmlns="9832dd6c-4c3f-44e2-9235-332d4164c311" xsi:nil="true"/>
    <Rating5 xmlns="9832dd6c-4c3f-44e2-9235-332d4164c311" xsi:nil="true"/>
    <_x0043_M9 xmlns="9832dd6c-4c3f-44e2-9235-332d4164c311" xsi:nil="true"/>
    <_x0043_M10 xmlns="9832dd6c-4c3f-44e2-9235-332d4164c311" xsi:nil="true"/>
    <Role xmlns="9832dd6c-4c3f-44e2-9235-332d4164c311" xsi:nil="true"/>
    <FolderId xmlns="9832dd6c-4c3f-44e2-9235-332d4164c311" xsi:nil="true"/>
    <Functional_x0020_Module3 xmlns="9832dd6c-4c3f-44e2-9235-332d4164c311" xsi:nil="true"/>
    <AverageRating xmlns="9832dd6c-4c3f-44e2-9235-332d4164c311" xsi:nil="true"/>
    <Functional_x0020_Module2 xmlns="9832dd6c-4c3f-44e2-9235-332d4164c311" xsi:nil="true"/>
    <BaselinedVersions xmlns="9832dd6c-4c3f-44e2-9235-332d4164c311" xsi:nil="true"/>
    <ReasonforRejection xmlns="9832dd6c-4c3f-44e2-9235-332d4164c311" xsi:nil="true"/>
    <CopySource xmlns="9832dd6c-4c3f-44e2-9235-332d4164c311" xsi:nil="true"/>
    <LatestDownloads xmlns="9832dd6c-4c3f-44e2-9235-332d4164c311" xsi:nil="true"/>
    <FolderPath xmlns="9832dd6c-4c3f-44e2-9235-332d4164c311" xsi:nil="true"/>
  </documentManagement>
</p:properties>
</file>

<file path=customXml/itemProps1.xml><?xml version="1.0" encoding="utf-8"?>
<ds:datastoreItem xmlns:ds="http://schemas.openxmlformats.org/officeDocument/2006/customXml" ds:itemID="{8AAEEA49-3EED-4488-A043-7D1DC7843D7D}"/>
</file>

<file path=customXml/itemProps2.xml><?xml version="1.0" encoding="utf-8"?>
<ds:datastoreItem xmlns:ds="http://schemas.openxmlformats.org/officeDocument/2006/customXml" ds:itemID="{1627B2CE-590C-4043-B1DC-8611AEDBF4F1}"/>
</file>

<file path=customXml/itemProps3.xml><?xml version="1.0" encoding="utf-8"?>
<ds:datastoreItem xmlns:ds="http://schemas.openxmlformats.org/officeDocument/2006/customXml" ds:itemID="{F78FCE96-C8A4-4E92-8467-18B7198B1C7C}"/>
</file>

<file path=docProps/app.xml><?xml version="1.0" encoding="utf-8"?>
<Properties xmlns="http://schemas.openxmlformats.org/officeDocument/2006/extended-properties" xmlns:vt="http://schemas.openxmlformats.org/officeDocument/2006/docPropsVTypes">
  <Template>Theme_3</Template>
  <TotalTime>10568</TotalTime>
  <Words>6946</Words>
  <Application>Microsoft Office PowerPoint</Application>
  <PresentationFormat>On-screen Show (4:3)</PresentationFormat>
  <Paragraphs>1102</Paragraphs>
  <Slides>67</Slides>
  <Notes>61</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Adobe Fan Heiti Std B</vt:lpstr>
      <vt:lpstr>Arial</vt:lpstr>
      <vt:lpstr>Calibri</vt:lpstr>
      <vt:lpstr>Futura Bk</vt:lpstr>
      <vt:lpstr>Futura Hv</vt:lpstr>
      <vt:lpstr>Monotype Corsiva</vt:lpstr>
      <vt:lpstr>Myriad Pro</vt:lpstr>
      <vt:lpstr>Verdana</vt:lpstr>
      <vt:lpstr>Wingdings</vt:lpstr>
      <vt:lpstr>Theme_3</vt:lpstr>
      <vt:lpstr>PowerPoint Presentation</vt:lpstr>
      <vt:lpstr>Icons Used</vt:lpstr>
      <vt:lpstr>Learning Objective</vt:lpstr>
      <vt:lpstr>Learning Objective</vt:lpstr>
      <vt:lpstr>ALM Tool - Overview</vt:lpstr>
      <vt:lpstr>Learning Objective</vt:lpstr>
      <vt:lpstr>ALM Capabilities - Release and Test Cycle Management</vt:lpstr>
      <vt:lpstr>ALM Capabilities - Release and Test Cycle Management</vt:lpstr>
      <vt:lpstr>ALM Capabilities - Release and Test Cycle Management</vt:lpstr>
      <vt:lpstr>ALM Capabilities - Requirements Management</vt:lpstr>
      <vt:lpstr>ALM Capabilities – Test Planning</vt:lpstr>
      <vt:lpstr>ALM Capabilities – Test Execution</vt:lpstr>
      <vt:lpstr>ALM Capabilities – Defect Management</vt:lpstr>
      <vt:lpstr>ALM Capabilities – Maintain Requirement Traceability</vt:lpstr>
      <vt:lpstr>ALM Capabilities – Requirement Traceability</vt:lpstr>
      <vt:lpstr>ALM Capabilities – Coverage Analysis</vt:lpstr>
      <vt:lpstr>ALM Capabilities – Requirement Traceability Matrix</vt:lpstr>
      <vt:lpstr>ALM Capabilities – Upload Tests from Excel to ALM</vt:lpstr>
      <vt:lpstr>Learning Objective</vt:lpstr>
      <vt:lpstr>Introducing Analysis Overview</vt:lpstr>
      <vt:lpstr>Learning Objective</vt:lpstr>
      <vt:lpstr>Graphs Analysis </vt:lpstr>
      <vt:lpstr>Analysis using Graphs – Entity Graph Types</vt:lpstr>
      <vt:lpstr>Analysis using Graphs – Entity Graph Types (Contd.)</vt:lpstr>
      <vt:lpstr>Analysis using Graphs – Entity Graph Types (Contd.)</vt:lpstr>
      <vt:lpstr>Analysis using Graphs – Entity Graph Types (Contd.)</vt:lpstr>
      <vt:lpstr>Analysis using Graphs – Create an Entity Graph</vt:lpstr>
      <vt:lpstr>Analysis using Graphs – Create an Entity Graph (Contd.)</vt:lpstr>
      <vt:lpstr>Analysis using Graphs – Create an Entity Graph (Contd.)</vt:lpstr>
      <vt:lpstr>Analysis using Graphs – Create an Entity Graph (Contd.)</vt:lpstr>
      <vt:lpstr>Analysis using Graphs – Create an Entity Graph (Contd.)</vt:lpstr>
      <vt:lpstr>Share a Graph or a Project Report for view outside ALM</vt:lpstr>
      <vt:lpstr>Analysis using Graphs – Business View Graph</vt:lpstr>
      <vt:lpstr>Analysis using Graphs – Create a Business View Graph</vt:lpstr>
      <vt:lpstr>Analysis using Graphs – Create a Business View Graph (Contd.)</vt:lpstr>
      <vt:lpstr>Analysis using Graphs – Create a Business View Graph (Contd.)</vt:lpstr>
      <vt:lpstr>Analysis using Graphs – Create a Business View Graph (Contd.)</vt:lpstr>
      <vt:lpstr>Analysis using Graphs – Create a Business View Graph (Contd.)</vt:lpstr>
      <vt:lpstr>Analysis using Graphs – Another Approach to Create an Entity Graph </vt:lpstr>
      <vt:lpstr>Analysis using Graphs – Another Approach to Create an Entity Graph </vt:lpstr>
      <vt:lpstr>Learning Objective</vt:lpstr>
      <vt:lpstr>Customized Excel Reports </vt:lpstr>
      <vt:lpstr>Customized Excel Reports (Contd.)</vt:lpstr>
      <vt:lpstr>Customized Excel Reports (Contd.)</vt:lpstr>
      <vt:lpstr>Customized Excel Reports (Contd.)</vt:lpstr>
      <vt:lpstr>Customized Excel Reports (Contd.)</vt:lpstr>
      <vt:lpstr>Learning Objective</vt:lpstr>
      <vt:lpstr>ALM Capabilities – Analysis using Entity Graphs</vt:lpstr>
      <vt:lpstr>ALM Capabilities – Analysis using Business View Graphs</vt:lpstr>
      <vt:lpstr>ALM Capabilities – Analysis using Project Reports</vt:lpstr>
      <vt:lpstr>ALM Capabilities – Analysis using Excel Report</vt:lpstr>
      <vt:lpstr>Analysis using Customized Excel Reports</vt:lpstr>
      <vt:lpstr>ALM Capabilities – Dashboard Page</vt:lpstr>
      <vt:lpstr>ALM Capabilities – Share a Graph outside of ALM Client</vt:lpstr>
      <vt:lpstr>Learning Objective</vt:lpstr>
      <vt:lpstr>Manual Testing Today</vt:lpstr>
      <vt:lpstr>What is HP Sprinter?</vt:lpstr>
      <vt:lpstr>HP Sprinter Add-in</vt:lpstr>
      <vt:lpstr>Connects directly to HP Quality Center</vt:lpstr>
      <vt:lpstr>Test Execution</vt:lpstr>
      <vt:lpstr>Screen Annotation and Tools</vt:lpstr>
      <vt:lpstr>Log Defects in QC</vt:lpstr>
      <vt:lpstr>Data Injection</vt:lpstr>
      <vt:lpstr>Exploratory Testing</vt:lpstr>
      <vt:lpstr>Mirror Testing</vt:lpstr>
      <vt:lpstr>Source</vt:lpstr>
      <vt:lpstr>PowerPoint Presentation</vt:lpstr>
    </vt:vector>
  </TitlesOfParts>
  <Company>CTS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Technology Solutions</dc:title>
  <dc:creator>AssetDevelopmentTeam@cognizant.com</dc:creator>
  <cp:lastModifiedBy>Krishnamoorthy, Jayabharathy(Cognizant)</cp:lastModifiedBy>
  <cp:revision>923</cp:revision>
  <dcterms:created xsi:type="dcterms:W3CDTF">2011-06-15T11:24:59Z</dcterms:created>
  <dcterms:modified xsi:type="dcterms:W3CDTF">2016-04-08T10:00:12Z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0x0101003C13783239961B40AAFBC33983BF4910</vt:lpwstr>
  </property>
  <property fmtid="{D5CDD505-2E9C-101B-9397-08002B2CF9AE}" pid="3" name="_dlc_DocIdItemGuid">
    <vt:lpwstr>494e83b4-6f24-4667-9be5-a386a3342f71</vt:lpwstr>
  </property>
</Properties>
</file>